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1" r:id="rId2"/>
    <p:sldId id="256" r:id="rId3"/>
    <p:sldId id="257" r:id="rId4"/>
    <p:sldId id="260" r:id="rId5"/>
    <p:sldId id="259" r:id="rId6"/>
    <p:sldId id="269" r:id="rId7"/>
    <p:sldId id="1344" r:id="rId8"/>
    <p:sldId id="262" r:id="rId9"/>
    <p:sldId id="264" r:id="rId10"/>
    <p:sldId id="268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26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6FD81-5779-4DFF-BA7C-346A149D0E8A}" type="datetimeFigureOut">
              <a:rPr lang="en-US" smtClean="0"/>
              <a:t>8/12/2023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D7A58C-046A-4FCD-8812-319F0F563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392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A9EFEA9D-3A2B-391B-5D75-A14131BEF8A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663" tIns="46331" rIns="92663" bIns="46331" anchor="b"/>
          <a:lstStyle>
            <a:lvl1pPr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C5E8DCC-3F86-4327-AB72-B2518803EDAB}" type="slidenum">
              <a:rPr lang="en-US" altLang="en-US">
                <a:solidFill>
                  <a:srgbClr val="000000"/>
                </a:solidFill>
                <a:ea typeface="MS PGothic" panose="020B0600070205080204" pitchFamily="34" charset="-128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US" altLang="en-US">
              <a:solidFill>
                <a:srgbClr val="000000"/>
              </a:solidFill>
              <a:ea typeface="MS PGothic" panose="020B0600070205080204" pitchFamily="34" charset="-128"/>
            </a:endParaRPr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2C3B35E2-6B2B-ED07-AEA1-E6ABCE7847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7025" y="700088"/>
            <a:ext cx="6207125" cy="3492500"/>
          </a:xfrm>
          <a:ln/>
        </p:spPr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56F6E3CE-3B0C-F581-9902-65BC2C6945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24363"/>
            <a:ext cx="5029200" cy="41894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663" tIns="46331" rIns="92663" bIns="46331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8E9C3-DD79-4D0D-9038-36A5B67D7088}" type="datetimeFigureOut">
              <a:rPr lang="en-US" smtClean="0"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E34CC96-47FC-49DD-9017-5824CF3C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34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8E9C3-DD79-4D0D-9038-36A5B67D7088}" type="datetimeFigureOut">
              <a:rPr lang="en-US" smtClean="0"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E34CC96-47FC-49DD-9017-5824CF3C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196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8E9C3-DD79-4D0D-9038-36A5B67D7088}" type="datetimeFigureOut">
              <a:rPr lang="en-US" smtClean="0"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E34CC96-47FC-49DD-9017-5824CF3C6E7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23423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8E9C3-DD79-4D0D-9038-36A5B67D7088}" type="datetimeFigureOut">
              <a:rPr lang="en-US" smtClean="0"/>
              <a:t>8/12/2023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E34CC96-47FC-49DD-9017-5824CF3C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797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8E9C3-DD79-4D0D-9038-36A5B67D7088}" type="datetimeFigureOut">
              <a:rPr lang="en-US" smtClean="0"/>
              <a:t>8/12/2023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E34CC96-47FC-49DD-9017-5824CF3C6E7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247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8E9C3-DD79-4D0D-9038-36A5B67D7088}" type="datetimeFigureOut">
              <a:rPr lang="en-US" smtClean="0"/>
              <a:t>8/12/2023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E34CC96-47FC-49DD-9017-5824CF3C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5637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8E9C3-DD79-4D0D-9038-36A5B67D7088}" type="datetimeFigureOut">
              <a:rPr lang="en-US" smtClean="0"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4CC96-47FC-49DD-9017-5824CF3C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998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8E9C3-DD79-4D0D-9038-36A5B67D7088}" type="datetimeFigureOut">
              <a:rPr lang="en-US" smtClean="0"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4CC96-47FC-49DD-9017-5824CF3C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756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8E9C3-DD79-4D0D-9038-36A5B67D7088}" type="datetimeFigureOut">
              <a:rPr lang="en-US" smtClean="0"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4CC96-47FC-49DD-9017-5824CF3C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7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8E9C3-DD79-4D0D-9038-36A5B67D7088}" type="datetimeFigureOut">
              <a:rPr lang="en-US" smtClean="0"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E34CC96-47FC-49DD-9017-5824CF3C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334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8E9C3-DD79-4D0D-9038-36A5B67D7088}" type="datetimeFigureOut">
              <a:rPr lang="en-US" smtClean="0"/>
              <a:t>8/12/2023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E34CC96-47FC-49DD-9017-5824CF3C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42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8E9C3-DD79-4D0D-9038-36A5B67D7088}" type="datetimeFigureOut">
              <a:rPr lang="en-US" smtClean="0"/>
              <a:t>8/12/2023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E34CC96-47FC-49DD-9017-5824CF3C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358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8E9C3-DD79-4D0D-9038-36A5B67D7088}" type="datetimeFigureOut">
              <a:rPr lang="en-US" smtClean="0"/>
              <a:t>8/12/2023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4CC96-47FC-49DD-9017-5824CF3C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95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8E9C3-DD79-4D0D-9038-36A5B67D7088}" type="datetimeFigureOut">
              <a:rPr lang="en-US" smtClean="0"/>
              <a:t>8/12/2023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4CC96-47FC-49DD-9017-5824CF3C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73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8E9C3-DD79-4D0D-9038-36A5B67D7088}" type="datetimeFigureOut">
              <a:rPr lang="en-US" smtClean="0"/>
              <a:t>8/12/2023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4CC96-47FC-49DD-9017-5824CF3C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437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8E9C3-DD79-4D0D-9038-36A5B67D7088}" type="datetimeFigureOut">
              <a:rPr lang="en-US" smtClean="0"/>
              <a:t>8/12/2023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E34CC96-47FC-49DD-9017-5824CF3C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998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8E9C3-DD79-4D0D-9038-36A5B67D7088}" type="datetimeFigureOut">
              <a:rPr lang="en-US" smtClean="0"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E34CC96-47FC-49DD-9017-5824CF3C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264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28A6-8B0D-1B22-390A-41C9C2B4B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600" y="1376584"/>
            <a:ext cx="8911687" cy="2242915"/>
          </a:xfrm>
        </p:spPr>
        <p:txBody>
          <a:bodyPr>
            <a:noAutofit/>
          </a:bodyPr>
          <a:lstStyle/>
          <a:p>
            <a:pPr algn="ctr"/>
            <a:r>
              <a:rPr lang="zh-CN" altLang="en-US" sz="8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为何屡战屡败？</a:t>
            </a:r>
            <a:br>
              <a:rPr lang="en-US" altLang="zh-CN" sz="8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</a:b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Why failed again and again? </a:t>
            </a:r>
            <a:endParaRPr lang="en-US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EE4CC-17A5-445A-FD3B-CB01029FB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2350" y="4338416"/>
            <a:ext cx="8915400" cy="981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士师记</a:t>
            </a:r>
            <a:r>
              <a:rPr lang="en-US" altLang="zh-CN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Judges 20:11-27</a:t>
            </a:r>
            <a:endParaRPr lang="en-US" sz="48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740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28A6-8B0D-1B22-390A-41C9C2B4B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5860" y="393515"/>
            <a:ext cx="8911687" cy="1338041"/>
          </a:xfrm>
        </p:spPr>
        <p:txBody>
          <a:bodyPr>
            <a:noAutofit/>
          </a:bodyPr>
          <a:lstStyle/>
          <a:p>
            <a:pPr algn="ctr"/>
            <a:r>
              <a:rPr lang="zh-CN" alt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为何屡战屡败？</a:t>
            </a:r>
            <a:br>
              <a:rPr lang="en-US" altLang="zh-CN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</a:br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Why failed again and again? </a:t>
            </a: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EE4CC-17A5-445A-FD3B-CB01029FB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59" y="1818167"/>
            <a:ext cx="10951534" cy="4839366"/>
          </a:xfrm>
        </p:spPr>
        <p:txBody>
          <a:bodyPr>
            <a:noAutofit/>
          </a:bodyPr>
          <a:lstStyle/>
          <a:p>
            <a:pPr>
              <a:buClr>
                <a:srgbClr val="1C26A4"/>
              </a:buClr>
            </a:pP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神的旨意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Will of God</a:t>
            </a:r>
          </a:p>
          <a:p>
            <a:pPr lvl="1">
              <a:buClr>
                <a:srgbClr val="1C26A4"/>
              </a:buClr>
            </a:pP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不要先入为主</a:t>
            </a:r>
            <a:endParaRPr lang="en-US" altLang="zh-CN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buClr>
                <a:srgbClr val="1C26A4"/>
              </a:buClr>
            </a:pP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不要非要不可</a:t>
            </a:r>
            <a:endParaRPr lang="en-US" altLang="zh-CN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457200" lvl="1" indent="0">
              <a:buClr>
                <a:srgbClr val="1C26A4"/>
              </a:buClr>
              <a:buNone/>
            </a:pPr>
            <a:r>
              <a:rPr lang="zh-CN" altLang="en-US" sz="5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他将他们所求的赐给他们，却使他们的心灵软弱。</a:t>
            </a:r>
            <a:r>
              <a:rPr lang="zh-CN" altLang="en-US" sz="5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诗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Ps. </a:t>
            </a:r>
            <a:r>
              <a:rPr lang="en-US" altLang="zh-CN" sz="5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106:15</a:t>
            </a:r>
            <a:endParaRPr lang="en-US" altLang="zh-CN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229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28A6-8B0D-1B22-390A-41C9C2B4B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125" y="200467"/>
            <a:ext cx="8911687" cy="1338041"/>
          </a:xfrm>
        </p:spPr>
        <p:txBody>
          <a:bodyPr>
            <a:noAutofit/>
          </a:bodyPr>
          <a:lstStyle/>
          <a:p>
            <a:pPr algn="ctr"/>
            <a:r>
              <a:rPr lang="zh-CN" alt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为何屡战屡败？</a:t>
            </a:r>
            <a:br>
              <a:rPr lang="en-US" altLang="zh-CN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</a:br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Why failed again and again? </a:t>
            </a: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EE4CC-17A5-445A-FD3B-CB01029FB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0" y="1446028"/>
            <a:ext cx="10515600" cy="5307197"/>
          </a:xfrm>
        </p:spPr>
        <p:txBody>
          <a:bodyPr>
            <a:noAutofit/>
          </a:bodyPr>
          <a:lstStyle/>
          <a:p>
            <a:pPr>
              <a:buClr>
                <a:srgbClr val="1C26A4"/>
              </a:buClr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神的旨意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Will of God</a:t>
            </a:r>
          </a:p>
          <a:p>
            <a:pPr marL="1200150" lvl="1" indent="-742950">
              <a:buClr>
                <a:srgbClr val="FF0000"/>
              </a:buClr>
              <a:buFont typeface="+mj-lt"/>
              <a:buAutoNum type="arabicPeriod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诫命（律法）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Commandments</a:t>
            </a:r>
          </a:p>
          <a:p>
            <a:pPr marL="1200150" lvl="1" indent="-742950">
              <a:buClr>
                <a:srgbClr val="FF0000"/>
              </a:buClr>
              <a:buFont typeface="+mj-lt"/>
              <a:buAutoNum type="arabicPeriod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教义（福音）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Doctrine</a:t>
            </a:r>
          </a:p>
          <a:p>
            <a:pPr marL="1200150" lvl="1" indent="-742950">
              <a:buClr>
                <a:srgbClr val="FF0000"/>
              </a:buClr>
              <a:buFont typeface="+mj-lt"/>
              <a:buAutoNum type="arabicPeriod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原则（智慧）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Principles</a:t>
            </a:r>
          </a:p>
          <a:p>
            <a:pPr marL="1200150" lvl="1" indent="-742950">
              <a:buClr>
                <a:srgbClr val="FF0000"/>
              </a:buClr>
              <a:buFont typeface="+mj-lt"/>
              <a:buAutoNum type="arabicParenR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正确理解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Interpretation</a:t>
            </a:r>
          </a:p>
          <a:p>
            <a:pPr marL="1200150" lvl="1" indent="-742950">
              <a:buClr>
                <a:srgbClr val="FF0000"/>
              </a:buClr>
              <a:buFont typeface="+mj-lt"/>
              <a:buAutoNum type="arabicParenR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正确应用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Application </a:t>
            </a:r>
          </a:p>
          <a:p>
            <a:pPr marL="1200150" lvl="1" indent="-742950">
              <a:buClr>
                <a:srgbClr val="FF0000"/>
              </a:buClr>
              <a:buFont typeface="+mj-lt"/>
              <a:buAutoNum type="arabicParenR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正确遵行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Action</a:t>
            </a:r>
          </a:p>
        </p:txBody>
      </p:sp>
    </p:spTree>
    <p:extLst>
      <p:ext uri="{BB962C8B-B14F-4D97-AF65-F5344CB8AC3E}">
        <p14:creationId xmlns:p14="http://schemas.microsoft.com/office/powerpoint/2010/main" val="54573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28A6-8B0D-1B22-390A-41C9C2B4B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125" y="744278"/>
            <a:ext cx="8911687" cy="1350335"/>
          </a:xfrm>
        </p:spPr>
        <p:txBody>
          <a:bodyPr>
            <a:noAutofit/>
          </a:bodyPr>
          <a:lstStyle/>
          <a:p>
            <a:pPr algn="ctr"/>
            <a:r>
              <a:rPr lang="zh-CN" alt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为何屡战屡败？</a:t>
            </a:r>
            <a:br>
              <a:rPr lang="en-US" altLang="zh-CN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</a:br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Why failed again and again? </a:t>
            </a: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EE4CC-17A5-445A-FD3B-CB01029FB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0" y="2254103"/>
            <a:ext cx="10515600" cy="4403430"/>
          </a:xfrm>
        </p:spPr>
        <p:txBody>
          <a:bodyPr>
            <a:noAutofit/>
          </a:bodyPr>
          <a:lstStyle/>
          <a:p>
            <a:pPr>
              <a:buClr>
                <a:srgbClr val="1C26A4"/>
              </a:buClr>
            </a:pP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把自己的意思当成神的旨意</a:t>
            </a:r>
            <a:endParaRPr lang="en-US" altLang="zh-CN" sz="48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1C26A4"/>
              </a:buClr>
            </a:pP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只知道神的旨意是不够的</a:t>
            </a:r>
            <a:endParaRPr lang="en-US" altLang="zh-CN" sz="48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1C26A4"/>
              </a:buClr>
            </a:pP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还要有神的应许</a:t>
            </a:r>
            <a:endParaRPr lang="en-US" altLang="zh-CN" sz="48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Clr>
                <a:srgbClr val="1C26A4"/>
              </a:buClr>
              <a:buNone/>
            </a:pPr>
            <a:r>
              <a:rPr lang="zh-CN" altLang="en-US" sz="4800" b="1" dirty="0">
                <a:solidFill>
                  <a:srgbClr val="1C26A4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你们当上去，</a:t>
            </a:r>
            <a:endParaRPr lang="en-US" altLang="zh-CN" sz="4800" b="1" dirty="0">
              <a:solidFill>
                <a:srgbClr val="1C26A4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Clr>
                <a:srgbClr val="1C26A4"/>
              </a:buClr>
              <a:buNone/>
            </a:pPr>
            <a:r>
              <a:rPr lang="zh-CN" altLang="en-US" sz="4800" b="1" dirty="0">
                <a:solidFill>
                  <a:srgbClr val="1C26A4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因为明日我必将他们交在你们手中。</a:t>
            </a:r>
            <a:endParaRPr lang="en-US" altLang="zh-CN" sz="48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9977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28A6-8B0D-1B22-390A-41C9C2B4B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5860" y="499729"/>
            <a:ext cx="8911687" cy="754913"/>
          </a:xfrm>
        </p:spPr>
        <p:txBody>
          <a:bodyPr>
            <a:noAutofit/>
          </a:bodyPr>
          <a:lstStyle/>
          <a:p>
            <a:pPr algn="ctr"/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还要清楚：如何善后？</a:t>
            </a: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EE4CC-17A5-445A-FD3B-CB01029FB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33" y="1382233"/>
            <a:ext cx="11355572" cy="5348175"/>
          </a:xfrm>
        </p:spPr>
        <p:txBody>
          <a:bodyPr>
            <a:noAutofit/>
          </a:bodyPr>
          <a:lstStyle/>
          <a:p>
            <a:pPr algn="l" rtl="0">
              <a:lnSpc>
                <a:spcPct val="95000"/>
              </a:lnSpc>
            </a:pPr>
            <a:r>
              <a:rPr lang="en-US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19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你们要在营外驻扎七日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。凡杀了人的，和一切摸了被杀的，并你们所掳来的人口，第三日，第七日，都要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洁净自己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20</a:t>
            </a:r>
            <a:r>
              <a:rPr lang="en-US" altLang="zh-CN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也要因一切的衣服，皮物，山羊毛织的物和各样的木器，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洁净自己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</a:p>
          <a:p>
            <a:pPr algn="l" rtl="0">
              <a:lnSpc>
                <a:spcPct val="95000"/>
              </a:lnSpc>
            </a:pP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21</a:t>
            </a:r>
            <a:r>
              <a:rPr lang="en-US" altLang="zh-CN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祭司以利亚撒对打仗回来的兵丁说：耶和华所吩咐摩西律法中的条例乃是这样，</a:t>
            </a:r>
            <a:r>
              <a:rPr lang="en-US" altLang="zh-CN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22</a:t>
            </a:r>
            <a:r>
              <a:rPr lang="en-US" altLang="zh-CN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金，银，铜，铁，锡，铅，</a:t>
            </a:r>
            <a:r>
              <a:rPr lang="en-US" altLang="zh-CN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23</a:t>
            </a:r>
            <a:r>
              <a:rPr lang="en-US" altLang="zh-CN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凡能见火的，你们要叫它经火就为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洁净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，然而还要用除污秽的水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洁净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它。凡不能见火的，你们要叫它过水。</a:t>
            </a:r>
            <a:r>
              <a:rPr lang="en-US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24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第七日，你们要洗衣服，就为洁净，然后可以进营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。民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Num. 31:19-24</a:t>
            </a:r>
            <a:endParaRPr lang="en-US" altLang="zh-CN" sz="36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219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666865-BA50-6019-B903-6CB711720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510363"/>
            <a:ext cx="11630025" cy="6214286"/>
          </a:xfrm>
        </p:spPr>
        <p:txBody>
          <a:bodyPr>
            <a:noAutofit/>
          </a:bodyPr>
          <a:lstStyle/>
          <a:p>
            <a:pPr algn="l" rtl="0">
              <a:lnSpc>
                <a:spcPct val="95000"/>
              </a:lnSpc>
              <a:buClr>
                <a:srgbClr val="1A269C"/>
              </a:buClr>
            </a:pPr>
            <a:r>
              <a:rPr lang="en-US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11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于是以色列众人彼此连合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如同一人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，聚集攻击那城。</a:t>
            </a:r>
            <a:endParaRPr lang="en-US" altLang="zh-CN" sz="36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>
              <a:lnSpc>
                <a:spcPct val="95000"/>
              </a:lnSpc>
              <a:buClr>
                <a:srgbClr val="1A269C"/>
              </a:buClr>
            </a:pPr>
            <a:r>
              <a:rPr lang="en-US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12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以色列众支派打发人去，问便雅悯支派的各家说：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你们中间怎么作了这样的恶事呢？</a:t>
            </a:r>
            <a:r>
              <a:rPr lang="en-US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13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现在你们要将基比亚的那些匪徒交出来，我们好治死他们，从以色列中除掉这恶。便雅悯人却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不肯听从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他们弟兄以色列人的话。</a:t>
            </a:r>
            <a:endParaRPr lang="en-US" altLang="zh-CN" sz="36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>
              <a:lnSpc>
                <a:spcPct val="95000"/>
              </a:lnSpc>
              <a:buClr>
                <a:srgbClr val="1A269C"/>
              </a:buClr>
            </a:pPr>
            <a:r>
              <a:rPr lang="en-US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14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便雅悯人从他们的各城里出来，聚集到了基比亚，要与以色列人打仗。</a:t>
            </a:r>
            <a:r>
              <a:rPr lang="en-US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15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那时便雅悯人从各城里点出拿刀的，共有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二万六千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。另外还有基比亚人点出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七百精兵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en-US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16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在众军之中有拣选的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七百精兵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，都是左手便利的，能用机弦甩石打人，毫发不差。</a:t>
            </a:r>
            <a:r>
              <a:rPr lang="en-US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17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便雅悯人之外，点出以色列人拿刀的，共有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四十万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，都是战士。士</a:t>
            </a:r>
            <a:r>
              <a:rPr lang="en-US" altLang="zh-CN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Jdg. 20:11-17</a:t>
            </a:r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02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666865-BA50-6019-B903-6CB711720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850" y="1488558"/>
            <a:ext cx="11057861" cy="4486939"/>
          </a:xfrm>
        </p:spPr>
        <p:txBody>
          <a:bodyPr>
            <a:noAutofit/>
          </a:bodyPr>
          <a:lstStyle/>
          <a:p>
            <a:pPr algn="l" rtl="0">
              <a:buClr>
                <a:srgbClr val="7030A0"/>
              </a:buClr>
            </a:pP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18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以色列人就起来，到伯特利去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求问神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说：我们中间谁当首先上去与便雅悯人争战呢？耶和华说：犹大当先上去。</a:t>
            </a:r>
            <a:endParaRPr lang="en-US" altLang="zh-CN" sz="40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>
              <a:buClr>
                <a:srgbClr val="7030A0"/>
              </a:buClr>
            </a:pP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19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以色列人早晨起来，对着基比亚安营。</a:t>
            </a:r>
            <a:r>
              <a:rPr lang="en-US" altLang="zh-CN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20</a:t>
            </a: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以色列人出来，要与便雅悯人打仗，就在基比亚前摆阵。</a:t>
            </a:r>
            <a:r>
              <a:rPr lang="en-US" altLang="zh-CN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21</a:t>
            </a: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便雅悯人就从基比亚出来，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当日杀死以色列人二万二千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。士</a:t>
            </a: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Jdg. 20:18-21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495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666865-BA50-6019-B903-6CB711720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381000"/>
            <a:ext cx="11630025" cy="6343649"/>
          </a:xfrm>
        </p:spPr>
        <p:txBody>
          <a:bodyPr>
            <a:noAutofit/>
          </a:bodyPr>
          <a:lstStyle/>
          <a:p>
            <a:pPr algn="l" rtl="0">
              <a:buClr>
                <a:srgbClr val="7030A0"/>
              </a:buClr>
            </a:pPr>
            <a:r>
              <a:rPr lang="en-US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18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以色列人就起来，到伯特利去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求问神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说：我们中间谁当首先上去与便雅悯人争战呢？耶和华说：犹大当先上去。</a:t>
            </a:r>
            <a:r>
              <a:rPr lang="en-US" altLang="zh-CN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当日杀死以色列人二万二千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</a:p>
          <a:p>
            <a:pPr algn="l" rtl="0">
              <a:buClr>
                <a:srgbClr val="7030A0"/>
              </a:buClr>
            </a:pP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22</a:t>
            </a:r>
            <a:r>
              <a:rPr lang="en-US" altLang="zh-CN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以色列人彼此奋勇，仍在头一日摆阵的地方又摆阵。</a:t>
            </a:r>
            <a:endParaRPr lang="en-US" altLang="zh-CN" sz="36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>
              <a:buClr>
                <a:srgbClr val="7030A0"/>
              </a:buClr>
            </a:pP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23</a:t>
            </a:r>
            <a:r>
              <a:rPr lang="en-US" altLang="zh-CN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未摆阵之先，以色列人上去，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在耶和华面前哭号，直到晚上，求问耶和华说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：我们再去与我们弟兄便雅悯人打仗可以不可以？耶和华说：可以上去攻击他们。</a:t>
            </a:r>
          </a:p>
          <a:p>
            <a:pPr algn="l" rtl="0">
              <a:buClr>
                <a:srgbClr val="7030A0"/>
              </a:buClr>
            </a:pP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24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第二日，以色列人就上前攻击便雅悯人。</a:t>
            </a:r>
            <a:endParaRPr lang="en-US" altLang="zh-CN" sz="36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>
              <a:buClr>
                <a:srgbClr val="7030A0"/>
              </a:buClr>
            </a:pPr>
            <a:r>
              <a:rPr lang="en-US" altLang="zh-CN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25</a:t>
            </a:r>
            <a:r>
              <a:rPr lang="en-US" altLang="zh-CN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便雅悯人也在这日从基比亚出来，与以色列人接战，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又杀死他们一万八千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，都是拿刀的。士</a:t>
            </a:r>
            <a:r>
              <a:rPr lang="en-US" altLang="zh-CN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Jdg. 20:18-25</a:t>
            </a:r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199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666865-BA50-6019-B903-6CB711720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19075"/>
            <a:ext cx="11744325" cy="6505575"/>
          </a:xfrm>
        </p:spPr>
        <p:txBody>
          <a:bodyPr>
            <a:noAutofit/>
          </a:bodyPr>
          <a:lstStyle/>
          <a:p>
            <a:pPr algn="l" rtl="0">
              <a:buClr>
                <a:srgbClr val="7030A0"/>
              </a:buClr>
            </a:pPr>
            <a:r>
              <a:rPr lang="en-US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18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求问神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说：我们中间谁当首先上去与便雅悯人争战呢？耶和华说：犹大当先上去。</a:t>
            </a:r>
            <a:r>
              <a:rPr lang="en-US" altLang="zh-CN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杀死以色列人二万二千。</a:t>
            </a:r>
          </a:p>
          <a:p>
            <a:pPr>
              <a:buClr>
                <a:srgbClr val="7030A0"/>
              </a:buClr>
            </a:pPr>
            <a:r>
              <a:rPr lang="en-US" altLang="zh-CN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23</a:t>
            </a:r>
            <a:r>
              <a:rPr lang="en-US" altLang="zh-CN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哭号，直到晚上，求问耶和华说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：我们再去与我们弟兄便雅悯人打仗可以不可以？耶和华说：可以上去攻击他们。</a:t>
            </a:r>
            <a:r>
              <a:rPr lang="en-US" altLang="zh-CN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又杀死他们一万八千</a:t>
            </a: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。士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Jdg. 20</a:t>
            </a:r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>
              <a:buClr>
                <a:srgbClr val="7030A0"/>
              </a:buClr>
            </a:pPr>
            <a:r>
              <a:rPr lang="en-US" altLang="zh-CN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26</a:t>
            </a:r>
            <a:r>
              <a:rPr lang="en-US" altLang="zh-CN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以色列众人就上到伯特利，坐在耶和华面前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哭号，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当日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禁食直到晚上。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又在耶和华面前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献燔祭和平安祭。</a:t>
            </a:r>
            <a:r>
              <a:rPr lang="en-US" altLang="zh-CN" sz="3600" b="1" i="0" u="none" strike="noStrike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27</a:t>
            </a:r>
            <a:r>
              <a:rPr lang="en-US" altLang="zh-CN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那时，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神的约柜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在那里。亚伦的孙子，以利亚撒的儿子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非尼哈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侍立在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约柜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前。以色列人问耶和华说：我们当再出去与我们弟兄便雅悯人打仗呢？还是罢兵呢？耶和华说：你们当上去，因为明日我必将他们交在你们手中。</a:t>
            </a:r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016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28A6-8B0D-1B22-390A-41C9C2B4B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4595" y="1020726"/>
            <a:ext cx="8911687" cy="836759"/>
          </a:xfrm>
        </p:spPr>
        <p:txBody>
          <a:bodyPr>
            <a:noAutofit/>
          </a:bodyPr>
          <a:lstStyle/>
          <a:p>
            <a:pPr algn="ctr"/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全面的敬拜：五祭</a:t>
            </a:r>
            <a:endParaRPr lang="en-US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EE4CC-17A5-445A-FD3B-CB01029FB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791" y="2190307"/>
            <a:ext cx="10972800" cy="3934046"/>
          </a:xfrm>
        </p:spPr>
        <p:txBody>
          <a:bodyPr>
            <a:noAutofit/>
          </a:bodyPr>
          <a:lstStyle/>
          <a:p>
            <a:pPr marL="742950" marR="0" lvl="1" indent="-28575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CN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燔祭</a:t>
            </a:r>
            <a:r>
              <a:rPr lang="zh-CN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──</a:t>
            </a:r>
            <a:r>
              <a:rPr lang="en-US" altLang="zh-CN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</a:t>
            </a:r>
            <a:r>
              <a:rPr lang="zh-CN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全然献上──</a:t>
            </a:r>
            <a:r>
              <a:rPr lang="zh-CN" altLang="en-US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效法</a:t>
            </a:r>
            <a:r>
              <a:rPr lang="zh-CN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耶稣全然献上</a:t>
            </a:r>
            <a:endParaRPr lang="en-US" sz="4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CN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素祭──</a:t>
            </a:r>
            <a:r>
              <a:rPr lang="en-US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</a:t>
            </a:r>
            <a:r>
              <a:rPr lang="zh-CN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感恩赞美──</a:t>
            </a:r>
            <a:r>
              <a:rPr lang="zh-CN" altLang="en-US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效法</a:t>
            </a:r>
            <a:r>
              <a:rPr lang="zh-CN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耶稣的祷告</a:t>
            </a:r>
            <a:endParaRPr lang="en-US" sz="4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CN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平安祭</a:t>
            </a:r>
            <a:r>
              <a:rPr lang="zh-CN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──</a:t>
            </a:r>
            <a:r>
              <a:rPr lang="en-US" altLang="zh-CN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与神相交──在耶稣里与神相交</a:t>
            </a:r>
            <a:endParaRPr lang="en-US" sz="4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CN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贖罪祭──</a:t>
            </a:r>
            <a:r>
              <a:rPr lang="en-US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得罪神、神赦免──十字架</a:t>
            </a:r>
            <a:endParaRPr lang="en-US" sz="4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CN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贖愆祭──</a:t>
            </a:r>
            <a:r>
              <a:rPr lang="en-US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得罪人、神赦免、赔偿──十字架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157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7826" name="Rectangle 2">
            <a:extLst>
              <a:ext uri="{FF2B5EF4-FFF2-40B4-BE49-F238E27FC236}">
                <a16:creationId xmlns:a16="http://schemas.microsoft.com/office/drawing/2014/main" id="{9CF44B68-798D-B069-316F-76FC4548754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05000" y="838200"/>
            <a:ext cx="838200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zh-CN" altLang="en-US" sz="7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祭司</a:t>
            </a:r>
            <a:r>
              <a:rPr lang="en-US" altLang="zh-CN" sz="7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/</a:t>
            </a:r>
            <a:r>
              <a:rPr lang="zh-CN" altLang="en-US" sz="7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信徒皆祭司</a:t>
            </a:r>
          </a:p>
        </p:txBody>
      </p:sp>
      <p:sp>
        <p:nvSpPr>
          <p:cNvPr id="1499139" name="Rectangle 3">
            <a:extLst>
              <a:ext uri="{FF2B5EF4-FFF2-40B4-BE49-F238E27FC236}">
                <a16:creationId xmlns:a16="http://schemas.microsoft.com/office/drawing/2014/main" id="{CA8BB573-E72D-6262-3BCC-E541174CFE2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266826" y="2200274"/>
            <a:ext cx="9925050" cy="4200525"/>
          </a:xfrm>
        </p:spPr>
        <p:txBody>
          <a:bodyPr>
            <a:normAutofit lnSpcReduction="10000"/>
          </a:bodyPr>
          <a:lstStyle/>
          <a:p>
            <a:pPr marL="0" indent="0">
              <a:buSzPct val="125000"/>
              <a:buNone/>
              <a:defRPr/>
            </a:pPr>
            <a:r>
              <a:rPr lang="en-US" alt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11 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他所赐的有使徒，有先知，有传福音的，有牧师和教师，</a:t>
            </a:r>
            <a:endParaRPr lang="en-US" altLang="zh-CN" sz="40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SzPct val="125000"/>
              <a:buNone/>
              <a:defRPr/>
            </a:pPr>
            <a:r>
              <a:rPr lang="en-US" alt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12 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为要成全圣徒，各尽其职，建立基督的身体，</a:t>
            </a:r>
            <a:endParaRPr lang="en-US" altLang="zh-CN" sz="40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SzPct val="125000"/>
              <a:buNone/>
              <a:defRPr/>
            </a:pPr>
            <a:r>
              <a:rPr lang="en-US" alt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13 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直等到我们众人在真道上同归于一，认识神的儿子，得以长大成人，满有基督长成的身量。弗</a:t>
            </a:r>
            <a:r>
              <a:rPr lang="en-US" alt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Eph. 4:11-13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28A6-8B0D-1B22-390A-41C9C2B4B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125" y="200467"/>
            <a:ext cx="8911687" cy="1338041"/>
          </a:xfrm>
        </p:spPr>
        <p:txBody>
          <a:bodyPr>
            <a:noAutofit/>
          </a:bodyPr>
          <a:lstStyle/>
          <a:p>
            <a:pPr algn="ctr"/>
            <a:r>
              <a:rPr lang="zh-CN" alt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为何屡战屡败？</a:t>
            </a:r>
            <a:br>
              <a:rPr lang="en-US" altLang="zh-CN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</a:br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Why failed again and again? </a:t>
            </a: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EE4CC-17A5-445A-FD3B-CB01029FB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0" y="1446028"/>
            <a:ext cx="10515600" cy="5307197"/>
          </a:xfrm>
        </p:spPr>
        <p:txBody>
          <a:bodyPr>
            <a:noAutofit/>
          </a:bodyPr>
          <a:lstStyle/>
          <a:p>
            <a:pPr>
              <a:buClr>
                <a:srgbClr val="1C26A4"/>
              </a:buClr>
            </a:pP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同心合意是不够的</a:t>
            </a:r>
            <a:endParaRPr lang="en-US" altLang="zh-CN" sz="36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1C26A4"/>
              </a:buClr>
            </a:pP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名正言顺是不够的</a:t>
            </a:r>
            <a:endParaRPr lang="en-US" altLang="zh-CN" sz="36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1C26A4"/>
              </a:buClr>
            </a:pP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能力足够是不够的</a:t>
            </a:r>
            <a:endParaRPr lang="en-US" altLang="zh-CN" sz="36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1C26A4"/>
              </a:buClr>
            </a:pP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只求问神是不够的</a:t>
            </a:r>
            <a:endParaRPr lang="en-US" altLang="zh-CN" sz="3600" b="1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1C26A4"/>
              </a:buClr>
            </a:pP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只哭号神是不够的</a:t>
            </a:r>
            <a:endParaRPr lang="en-US" altLang="zh-CN" sz="3600" b="1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1C26A4"/>
              </a:buClr>
            </a:pP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要全面回归合神律法的敬拜</a:t>
            </a:r>
            <a:endParaRPr lang="en-US" altLang="zh-CN" sz="36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457200" lvl="1" indent="0">
              <a:buClr>
                <a:srgbClr val="1C26A4"/>
              </a:buClr>
              <a:buNone/>
            </a:pPr>
            <a:r>
              <a:rPr lang="zh-CN" altLang="en-US" sz="3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禁食、献祭、祭司、约柜</a:t>
            </a:r>
            <a:endParaRPr lang="en-US" altLang="zh-CN" sz="3400" b="1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1C26A4"/>
              </a:buClr>
            </a:pP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问题远比我们想象得要严重</a:t>
            </a:r>
            <a:endParaRPr lang="en-US" altLang="zh-CN" sz="36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322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28A6-8B0D-1B22-390A-41C9C2B4B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125" y="425412"/>
            <a:ext cx="8911687" cy="1338041"/>
          </a:xfrm>
        </p:spPr>
        <p:txBody>
          <a:bodyPr>
            <a:noAutofit/>
          </a:bodyPr>
          <a:lstStyle/>
          <a:p>
            <a:pPr algn="ctr"/>
            <a:r>
              <a:rPr lang="zh-CN" alt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为何屡战屡败？</a:t>
            </a:r>
            <a:br>
              <a:rPr lang="en-US" altLang="zh-CN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</a:br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Why failed again and again? </a:t>
            </a: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EE4CC-17A5-445A-FD3B-CB01029FB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447" y="1881963"/>
            <a:ext cx="11153553" cy="4775570"/>
          </a:xfrm>
        </p:spPr>
        <p:txBody>
          <a:bodyPr>
            <a:noAutofit/>
          </a:bodyPr>
          <a:lstStyle/>
          <a:p>
            <a:pPr marL="1371600" lvl="1" indent="-914400">
              <a:buClr>
                <a:srgbClr val="1C26A4"/>
              </a:buClr>
              <a:buFont typeface="+mj-lt"/>
              <a:buAutoNum type="arabicParenR"/>
            </a:pP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我们中间</a:t>
            </a:r>
            <a:r>
              <a:rPr lang="zh-CN" altLang="en-US" sz="4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谁当首先</a:t>
            </a: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上去与便雅悯人争战呢？</a:t>
            </a:r>
            <a:endParaRPr lang="en-US" altLang="zh-CN" sz="48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1371600" lvl="1" indent="-914400">
              <a:buClr>
                <a:srgbClr val="1C26A4"/>
              </a:buClr>
              <a:buFont typeface="+mj-lt"/>
              <a:buAutoNum type="arabicParenR"/>
            </a:pP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我们再去与我们弟兄便雅悯人打仗</a:t>
            </a:r>
            <a:r>
              <a:rPr lang="zh-CN" altLang="en-US" sz="4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可以不可以</a:t>
            </a: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？</a:t>
            </a:r>
            <a:endParaRPr lang="en-US" altLang="zh-CN" sz="48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1371600" lvl="1" indent="-914400">
              <a:buClr>
                <a:srgbClr val="1C26A4"/>
              </a:buClr>
              <a:buFont typeface="+mj-lt"/>
              <a:buAutoNum type="arabicParenR"/>
            </a:pP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我们当再出去与我们弟兄便雅悯人打仗呢？</a:t>
            </a:r>
            <a:r>
              <a:rPr lang="zh-CN" altLang="en-US" sz="4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还是罢兵呢</a:t>
            </a: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？</a:t>
            </a:r>
            <a:endParaRPr lang="en-US" altLang="zh-CN" sz="48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87452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141</TotalTime>
  <Words>1662</Words>
  <Application>Microsoft Office PowerPoint</Application>
  <PresentationFormat>Widescreen</PresentationFormat>
  <Paragraphs>61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SimSun-ExtB</vt:lpstr>
      <vt:lpstr>Arial</vt:lpstr>
      <vt:lpstr>Calibri</vt:lpstr>
      <vt:lpstr>Century Gothic</vt:lpstr>
      <vt:lpstr>Times New Roman</vt:lpstr>
      <vt:lpstr>Wingdings 3</vt:lpstr>
      <vt:lpstr>Wisp</vt:lpstr>
      <vt:lpstr>为何屡战屡败？ Why failed again and again? </vt:lpstr>
      <vt:lpstr>PowerPoint Presentation</vt:lpstr>
      <vt:lpstr>PowerPoint Presentation</vt:lpstr>
      <vt:lpstr>PowerPoint Presentation</vt:lpstr>
      <vt:lpstr>PowerPoint Presentation</vt:lpstr>
      <vt:lpstr>全面的敬拜：五祭</vt:lpstr>
      <vt:lpstr>祭司/信徒皆祭司</vt:lpstr>
      <vt:lpstr>为何屡战屡败？ Why failed again and again? </vt:lpstr>
      <vt:lpstr>为何屡战屡败？ Why failed again and again? </vt:lpstr>
      <vt:lpstr>为何屡战屡败？ Why failed again and again? </vt:lpstr>
      <vt:lpstr>为何屡战屡败？ Why failed again and again? </vt:lpstr>
      <vt:lpstr>为何屡战屡败？ Why failed again and again? </vt:lpstr>
      <vt:lpstr>还要清楚：如何善后？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malac</dc:creator>
  <cp:lastModifiedBy>malac</cp:lastModifiedBy>
  <cp:revision>24</cp:revision>
  <dcterms:created xsi:type="dcterms:W3CDTF">2023-08-11T20:20:33Z</dcterms:created>
  <dcterms:modified xsi:type="dcterms:W3CDTF">2023-08-12T20:53:13Z</dcterms:modified>
</cp:coreProperties>
</file>