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827" r:id="rId3"/>
    <p:sldId id="825" r:id="rId4"/>
    <p:sldId id="826" r:id="rId5"/>
    <p:sldId id="823" r:id="rId6"/>
    <p:sldId id="828" r:id="rId7"/>
    <p:sldId id="829" r:id="rId8"/>
    <p:sldId id="830" r:id="rId9"/>
    <p:sldId id="824" r:id="rId10"/>
    <p:sldId id="831" r:id="rId11"/>
    <p:sldId id="832" r:id="rId12"/>
    <p:sldId id="833" r:id="rId13"/>
    <p:sldId id="835" r:id="rId14"/>
    <p:sldId id="834" r:id="rId15"/>
    <p:sldId id="631" r:id="rId16"/>
    <p:sldId id="836" r:id="rId17"/>
    <p:sldId id="839" r:id="rId18"/>
    <p:sldId id="838" r:id="rId19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FD7AA-F5D1-4D1F-A74C-935E89D8B098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5E36FB-C3F8-4678-ABD5-2A9353304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82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4203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826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33425"/>
            <a:ext cx="6521450" cy="36687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1942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33425"/>
            <a:ext cx="6521450" cy="36687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573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1250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33425"/>
            <a:ext cx="6521450" cy="36687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464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33425"/>
            <a:ext cx="6521450" cy="36687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0015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33425"/>
            <a:ext cx="6521450" cy="36687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927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078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832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4FCD92C-39D5-4500-AC19-39D95C45FD90}" type="slidenum">
              <a:rPr lang="en-US" altLang="en-US" sz="1300">
                <a:solidFill>
                  <a:srgbClr val="000000"/>
                </a:solidFill>
                <a:ea typeface="MS PGothic" panose="020B0600070205080204" pitchFamily="34" charset="-128"/>
              </a:rPr>
              <a:pPr algn="r" eaLnBrk="1" hangingPunct="1"/>
              <a:t>5</a:t>
            </a:fld>
            <a:endParaRPr lang="en-US" altLang="en-US" sz="1300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39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479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871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380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CA63BE4-8A55-62F2-F655-92EFB0FA2C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9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CD92C-39D5-4500-AC19-39D95C45FD9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69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074E30C-2D14-7F20-FD78-562D2DD84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7F615E0-2577-0EBC-F4CD-2A8817DA7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14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8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5144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00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335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19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6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47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06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2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17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2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6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891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1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15167-D0FA-4D54-BE2C-8903616CF12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C4EBCFB-2FF7-4940-8687-0150C0CE6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0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6454AD-5ACD-D832-5DE0-95E7E9C6E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509935"/>
            <a:ext cx="9075737" cy="2138140"/>
          </a:xfrm>
        </p:spPr>
        <p:txBody>
          <a:bodyPr>
            <a:noAutofit/>
          </a:bodyPr>
          <a:lstStyle/>
          <a:p>
            <a:pPr algn="ctr"/>
            <a:r>
              <a:rPr lang="en-US" altLang="zh-CN" sz="9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	</a:t>
            </a:r>
            <a:r>
              <a:rPr lang="zh-CN" altLang="en-US" sz="9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何为真爱？  </a:t>
            </a:r>
            <a:br>
              <a:rPr lang="en-US" altLang="zh-CN" sz="9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</a:b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What is True Love?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F0006E-6028-B297-F16B-B05116DD4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9950" y="4386039"/>
            <a:ext cx="6453187" cy="9620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路加福音</a:t>
            </a:r>
            <a:r>
              <a:rPr lang="en-US" altLang="zh-CN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Luke 15:11-32</a:t>
            </a:r>
            <a:endParaRPr lang="en-US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353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95350" y="704850"/>
            <a:ext cx="10764837" cy="5848350"/>
          </a:xfrm>
        </p:spPr>
        <p:txBody>
          <a:bodyPr>
            <a:noAutofit/>
          </a:bodyPr>
          <a:lstStyle/>
          <a:p>
            <a:pPr algn="l" rtl="0">
              <a:buClr>
                <a:srgbClr val="00B050"/>
              </a:buClr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路加福音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15: 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</a:t>
            </a:r>
            <a:r>
              <a:rPr lang="zh-CN" altLang="en-US" sz="4000" b="1" i="0" u="none" strike="noStrike" baseline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醒悟过来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，就说：我父亲有多少的雇工，口粮有余，我倒在这里饿死吗？</a:t>
            </a:r>
          </a:p>
          <a:p>
            <a:pPr algn="l" rtl="0">
              <a:buClr>
                <a:srgbClr val="00B050"/>
              </a:buClr>
            </a:pP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我要起来，到我父亲那里去，向他说：父亲，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我得罪了天，又得罪了你。</a:t>
            </a:r>
            <a:r>
              <a:rPr lang="en-US" sz="4000" b="1" i="0" u="none" strike="noStrike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从今以后，我不配称为你的儿子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，把我当作一个雇工吧！</a:t>
            </a:r>
          </a:p>
          <a:p>
            <a:pPr algn="l" rtl="0">
              <a:buClr>
                <a:srgbClr val="00B050"/>
              </a:buClr>
            </a:pP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于是起来往他父亲那里去。相离还远，他父亲看见，就</a:t>
            </a:r>
            <a:r>
              <a:rPr lang="zh-CN" altLang="en-US" sz="4000" b="1" i="0" u="none" strike="noStrike" baseline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动了慈心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，跑去抱着他的颈项，连连与他亲嘴。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21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儿子说：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父亲，我得罪了天，又得罪了你，从今以后，我不配称为你的儿子。</a:t>
            </a:r>
          </a:p>
        </p:txBody>
      </p:sp>
    </p:spTree>
    <p:extLst>
      <p:ext uri="{BB962C8B-B14F-4D97-AF65-F5344CB8AC3E}">
        <p14:creationId xmlns:p14="http://schemas.microsoft.com/office/powerpoint/2010/main" val="20659594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95350" y="704850"/>
            <a:ext cx="10764837" cy="5848350"/>
          </a:xfrm>
        </p:spPr>
        <p:txBody>
          <a:bodyPr>
            <a:noAutofit/>
          </a:bodyPr>
          <a:lstStyle/>
          <a:p>
            <a:pPr algn="l" rtl="0">
              <a:buClr>
                <a:srgbClr val="92D050"/>
              </a:buClr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路加福音</a:t>
            </a:r>
            <a:r>
              <a:rPr lang="en-US" altLang="zh-CN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15: </a:t>
            </a:r>
            <a:r>
              <a:rPr lang="en-US" sz="48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父亲却吩咐仆人说：把那</a:t>
            </a:r>
            <a:r>
              <a:rPr lang="zh-CN" altLang="en-US" sz="4800" b="1" i="0" u="none" strike="noStrike" baseline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上好的袍子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快拿出来给他穿，把</a:t>
            </a:r>
            <a:r>
              <a:rPr lang="zh-CN" altLang="en-US" sz="4800" b="1" i="0" u="none" strike="noStrike" baseline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戒指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戴在他指头上，把</a:t>
            </a:r>
            <a:r>
              <a:rPr lang="zh-CN" altLang="en-US" sz="4800" b="1" i="0" u="none" strike="noStrike" baseline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鞋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穿在他脚上，</a:t>
            </a:r>
          </a:p>
          <a:p>
            <a:pPr algn="l" rtl="0">
              <a:buClr>
                <a:srgbClr val="92D050"/>
              </a:buClr>
            </a:pPr>
            <a:r>
              <a:rPr 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8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把</a:t>
            </a:r>
            <a:r>
              <a:rPr lang="zh-CN" altLang="en-US" sz="4800" b="1" i="0" u="none" strike="noStrike" baseline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那肥牛犊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牵来宰了，我们可以吃喝快乐。</a:t>
            </a:r>
          </a:p>
          <a:p>
            <a:pPr algn="l" rtl="0">
              <a:buClr>
                <a:srgbClr val="92D050"/>
              </a:buClr>
            </a:pPr>
            <a:r>
              <a:rPr 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8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8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因为我这个儿子，是死而复活，失而又得的。他们就快乐起来。</a:t>
            </a:r>
          </a:p>
        </p:txBody>
      </p:sp>
    </p:spTree>
    <p:extLst>
      <p:ext uri="{BB962C8B-B14F-4D97-AF65-F5344CB8AC3E}">
        <p14:creationId xmlns:p14="http://schemas.microsoft.com/office/powerpoint/2010/main" val="203324776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381125" y="494094"/>
            <a:ext cx="10794696" cy="944181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何为真爱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What is 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1125" y="1533525"/>
            <a:ext cx="10163175" cy="511492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伤害很深、完全不配</a:t>
            </a: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牵肠挂肚、天天期盼</a:t>
            </a:r>
            <a:endParaRPr lang="en-US" altLang="zh-CN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毫不计较、完全原谅</a:t>
            </a:r>
            <a:endParaRPr lang="en-US" altLang="zh-CN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毫不犹豫、心甘情愿</a:t>
            </a:r>
            <a:endParaRPr lang="en-US" altLang="zh-CN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毫不吝啬、丰丰富富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欢喜快乐、高高兴兴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49149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311580" y="665544"/>
            <a:ext cx="10794696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何为真爱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What is 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1125" y="1905000"/>
            <a:ext cx="10163175" cy="474345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8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小儿子的醒悟</a:t>
            </a:r>
            <a:endParaRPr lang="en-US" altLang="zh-CN" sz="8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8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慈悲父的真爱</a:t>
            </a:r>
            <a:endParaRPr lang="en-US" altLang="zh-CN" sz="8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8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大儿子的问题</a:t>
            </a:r>
            <a:endParaRPr lang="en-US" altLang="zh-CN" sz="8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zh-CN" sz="5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09898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95350" y="476249"/>
            <a:ext cx="10925175" cy="6076951"/>
          </a:xfrm>
        </p:spPr>
        <p:txBody>
          <a:bodyPr>
            <a:noAutofit/>
          </a:bodyPr>
          <a:lstStyle/>
          <a:p>
            <a:pPr algn="l" rtl="0">
              <a:buClr>
                <a:srgbClr val="92D050"/>
              </a:buClr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路加福音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Luke 15: 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那时，大儿子正在田里。他回来离家不远，听见作乐跳舞的声音。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26</a:t>
            </a: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便叫过一个仆人来，问是什么事。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27</a:t>
            </a: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仆人说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你兄弟来了。你父亲因为得他无灾无病地回来，把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肥牛犊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宰了。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28</a:t>
            </a: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大儿子却生气，不肯进去。他父亲就出来劝他。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29</a:t>
            </a: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他对父亲说：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我服事你这多年，从来没有违背过你的命。你并没有给我一只山羊羔，叫我和朋友一同快乐。</a:t>
            </a:r>
            <a:r>
              <a:rPr lang="en-US" sz="4000" b="1" i="0" u="none" strike="noStrik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30</a:t>
            </a:r>
            <a:r>
              <a:rPr 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但你这个儿子和娼妓吞尽了你的产业，他一来了，你倒为他宰了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肥牛犊</a:t>
            </a:r>
            <a:r>
              <a:rPr lang="zh-CN" altLang="en-US" sz="4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03171071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>
            <a:extLst>
              <a:ext uri="{FF2B5EF4-FFF2-40B4-BE49-F238E27FC236}">
                <a16:creationId xmlns:a16="http://schemas.microsoft.com/office/drawing/2014/main" id="{4E0293F3-2924-C383-F305-90A0ABCF606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81200" y="600074"/>
            <a:ext cx="8972550" cy="1133475"/>
          </a:xfrm>
        </p:spPr>
        <p:txBody>
          <a:bodyPr>
            <a:noAutofit/>
          </a:bodyPr>
          <a:lstStyle/>
          <a:p>
            <a:pPr algn="ctr" eaLnBrk="1" hangingPunct="1"/>
            <a:r>
              <a:rPr lang="zh-CN" altLang="en-US" sz="6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两个浪子</a:t>
            </a:r>
            <a:r>
              <a:rPr lang="en-US" altLang="zh-CN" sz="6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Two Prodigal</a:t>
            </a:r>
            <a:endParaRPr lang="zh-CN" altLang="en-US" sz="66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44771" name="Rectangle 3">
            <a:extLst>
              <a:ext uri="{FF2B5EF4-FFF2-40B4-BE49-F238E27FC236}">
                <a16:creationId xmlns:a16="http://schemas.microsoft.com/office/drawing/2014/main" id="{9EF5E85D-8C9F-1905-3794-8F12EA1EDB28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981075" y="1819276"/>
            <a:ext cx="10296525" cy="4638674"/>
          </a:xfrm>
        </p:spPr>
        <p:txBody>
          <a:bodyPr>
            <a:noAutofit/>
          </a:bodyPr>
          <a:lstStyle/>
          <a:p>
            <a:pPr>
              <a:buClr>
                <a:srgbClr val="92D050"/>
              </a:buClr>
            </a:pP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众税吏和罪人都挨近耶稣要听他讲道。法利赛人和文士，私下议论说：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这个人接待罪人，又同他们吃饭</a:t>
            </a:r>
            <a:r>
              <a:rPr lang="zh-CN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。路</a:t>
            </a:r>
            <a:r>
              <a:rPr lang="en-US" altLang="zh-CN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Lk. 15:1-2</a:t>
            </a:r>
          </a:p>
          <a:p>
            <a:pPr>
              <a:buClr>
                <a:srgbClr val="92D050"/>
              </a:buClr>
            </a:pP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邪恶的自我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Evil Self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放纵、堕落</a:t>
            </a:r>
            <a:endParaRPr lang="en-US" altLang="zh-CN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高尚的自我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Moral Self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：自义、骄傲</a:t>
            </a:r>
            <a:endParaRPr lang="en-US" altLang="zh-CN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（属灵的自我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Spiritual Self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4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44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44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311580" y="665544"/>
            <a:ext cx="10794696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何为真爱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What is 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85851" y="1905000"/>
            <a:ext cx="10610850" cy="474345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不是一个浪子，而是两个浪子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altLang="zh-CN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离家、回家的浪子</a:t>
            </a:r>
            <a:r>
              <a:rPr lang="en-US" altLang="zh-CN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Prodigal Returning</a:t>
            </a:r>
          </a:p>
          <a:p>
            <a:pPr marL="0" indent="0">
              <a:buNone/>
              <a:defRPr/>
            </a:pPr>
            <a:r>
              <a:rPr lang="en-US" altLang="zh-CN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在家、离家的浪子</a:t>
            </a:r>
            <a:r>
              <a:rPr lang="en-US" altLang="zh-CN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Prodigal Leaving</a:t>
            </a:r>
          </a:p>
          <a:p>
            <a:pPr>
              <a:defRPr/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不仅是小浪子，更是大浪子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不仅是两浪子，更是天父的真爱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3340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0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0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381125" y="494094"/>
            <a:ext cx="10794696" cy="944181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何为真爱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What is 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1125" y="1533525"/>
            <a:ext cx="10163175" cy="511492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伤害很深、完全不配</a:t>
            </a: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牵肠挂肚、天天期盼</a:t>
            </a:r>
            <a:endParaRPr lang="en-US" altLang="zh-CN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毫不计较、完全原谅</a:t>
            </a:r>
            <a:endParaRPr lang="en-US" altLang="zh-CN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毫不犹豫、心甘情愿</a:t>
            </a:r>
            <a:endParaRPr lang="en-US" altLang="zh-CN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毫不吝啬、丰丰富富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欢喜快乐、高高兴兴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83683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152650" y="438151"/>
            <a:ext cx="8220076" cy="103225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zh-CN" sz="72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	</a:t>
            </a:r>
            <a:r>
              <a:rPr lang="zh-CN" altLang="en-US" sz="72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真爱</a:t>
            </a:r>
            <a:r>
              <a:rPr lang="en-US" altLang="zh-CN" sz="72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True Love</a:t>
            </a:r>
            <a:endParaRPr lang="en-US" alt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1125" y="1676400"/>
            <a:ext cx="10163175" cy="4972052"/>
          </a:xfrm>
        </p:spPr>
        <p:txBody>
          <a:bodyPr>
            <a:noAutofit/>
          </a:bodyPr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Tx/>
              <a:defRPr/>
            </a:pP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人生的归宿就在于</a:t>
            </a:r>
            <a:endParaRPr kumimoji="0" lang="en-US" altLang="zh-CN" sz="5400" b="1" i="0" u="none" strike="noStrike" kern="1200" cap="none" spc="0" normalizeH="0" baseline="0" noProof="0" dirty="0">
              <a:ln>
                <a:noFill/>
              </a:ln>
              <a:solidFill>
                <a:srgbClr val="00669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SimSun-ExtB" panose="02010609060101010101" pitchFamily="49" charset="-122"/>
              <a:ea typeface="SimSun-ExtB" panose="02010609060101010101" pitchFamily="49" charset="-122"/>
              <a:cs typeface="Arial"/>
            </a:endParaRPr>
          </a:p>
          <a:p>
            <a:pPr marL="0" indent="0" defTabSz="914400" fontAlgn="base"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lang="en-US" altLang="zh-CN" sz="5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	</a:t>
            </a:r>
            <a:r>
              <a:rPr lang="zh-CN" altLang="en-US" sz="5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回到</a:t>
            </a:r>
            <a:r>
              <a:rPr lang="zh-CN" alt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天父的爱</a:t>
            </a:r>
            <a:r>
              <a:rPr lang="zh-CN" altLang="en-US" sz="5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那里</a:t>
            </a:r>
            <a:endParaRPr lang="en-US" altLang="zh-CN" sz="5400" b="1" dirty="0">
              <a:solidFill>
                <a:srgbClr val="00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Arial"/>
            </a:endParaRPr>
          </a:p>
          <a:p>
            <a:pPr marL="0" indent="0" defTabSz="914400" fontAlgn="base"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lang="en-US" altLang="zh-CN" sz="5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	</a:t>
            </a:r>
            <a:r>
              <a:rPr lang="zh-CN" altLang="en-US" sz="5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相信</a:t>
            </a:r>
            <a:r>
              <a:rPr lang="zh-CN" alt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天父的爱</a:t>
            </a:r>
            <a:endParaRPr lang="en-US" altLang="zh-CN" sz="5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Arial"/>
            </a:endParaRPr>
          </a:p>
          <a:p>
            <a:pPr marL="0" indent="0" defTabSz="914400" fontAlgn="base"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lang="en-US" altLang="zh-CN" sz="5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	</a:t>
            </a:r>
            <a:r>
              <a:rPr lang="zh-CN" altLang="en-US" sz="5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活在</a:t>
            </a:r>
            <a:r>
              <a:rPr lang="zh-CN" alt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天父的爱</a:t>
            </a:r>
            <a:r>
              <a:rPr lang="zh-CN" altLang="en-US" sz="5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里</a:t>
            </a:r>
            <a:endParaRPr kumimoji="0" lang="en-US" altLang="zh-CN" sz="5400" b="1" i="0" u="none" strike="noStrike" kern="1200" cap="none" spc="0" normalizeH="0" baseline="0" noProof="0" dirty="0">
              <a:ln>
                <a:noFill/>
              </a:ln>
              <a:solidFill>
                <a:srgbClr val="00669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SimSun-ExtB" panose="02010609060101010101" pitchFamily="49" charset="-122"/>
              <a:ea typeface="SimSun-ExtB" panose="02010609060101010101" pitchFamily="49" charset="-122"/>
              <a:cs typeface="Arial"/>
            </a:endParaRPr>
          </a:p>
          <a:p>
            <a:pPr defTabSz="914400" fontAlgn="base">
              <a:spcBef>
                <a:spcPct val="20000"/>
              </a:spcBef>
              <a:spcAft>
                <a:spcPct val="0"/>
              </a:spcAft>
              <a:buClrTx/>
              <a:defRPr/>
            </a:pPr>
            <a:r>
              <a:rPr lang="zh-CN" altLang="en-US" sz="5400" b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Arial"/>
              </a:rPr>
              <a:t>借着基督的救赎</a:t>
            </a:r>
          </a:p>
          <a:p>
            <a:pPr marL="0" indent="0" defTabSz="914400" fontAlgn="base"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/>
                <a:ea typeface="SimHei" panose="02010609060101010101" pitchFamily="49" charset="-122"/>
                <a:cs typeface="Arial"/>
              </a:rPr>
              <a:t>	</a:t>
            </a:r>
            <a:endParaRPr lang="en-US" altLang="zh-CN" sz="5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19314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867024" y="1133475"/>
            <a:ext cx="7419975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1125" y="2486025"/>
            <a:ext cx="9477375" cy="32385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爱是发自内心的关心人</a:t>
            </a:r>
            <a:endParaRPr lang="en-US" altLang="zh-CN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zh-CN" sz="6000" b="1" kern="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爱是不对别人造成伤害</a:t>
            </a:r>
            <a:r>
              <a:rPr lang="zh-CN" altLang="en-US" sz="6000" b="1" kern="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6000" b="1" kern="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zh-CN" altLang="en-US" sz="6000" b="1" kern="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罗马书</a:t>
            </a:r>
            <a:r>
              <a:rPr lang="en-US" altLang="zh-CN" sz="6000" b="1" kern="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Rom. 13:10</a:t>
            </a:r>
            <a:r>
              <a:rPr lang="zh-CN" altLang="en-US" sz="6000" b="1" kern="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，三一本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09760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876549" y="676657"/>
            <a:ext cx="7419975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1125" y="1914525"/>
            <a:ext cx="9477375" cy="473392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律法是爱的标准和界限</a:t>
            </a: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你要尽心、尽性、尽意</a:t>
            </a:r>
            <a:r>
              <a:rPr lang="zh-CN" altLang="en-US" sz="4800" b="1" dirty="0">
                <a:solidFill>
                  <a:srgbClr val="0002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爱主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你的神。这是诫命中的第一，且是最大的。其次也相仿，就是要</a:t>
            </a:r>
            <a:r>
              <a:rPr lang="zh-CN" altLang="en-US" sz="4800" b="1" dirty="0">
                <a:solidFill>
                  <a:srgbClr val="0002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爱邻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如己。</a:t>
            </a:r>
            <a:r>
              <a:rPr lang="zh-CN" altLang="en-US" sz="4800" b="1" dirty="0">
                <a:solidFill>
                  <a:srgbClr val="0002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这两条诫命是律法和先知一切道理的总纲。 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太</a:t>
            </a:r>
            <a:r>
              <a:rPr lang="en-US" altLang="zh-CN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Matthew 22:37-40</a:t>
            </a:r>
          </a:p>
        </p:txBody>
      </p:sp>
    </p:spTree>
    <p:extLst>
      <p:ext uri="{BB962C8B-B14F-4D97-AF65-F5344CB8AC3E}">
        <p14:creationId xmlns:p14="http://schemas.microsoft.com/office/powerpoint/2010/main" val="37584574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857499" y="714757"/>
            <a:ext cx="7419975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181101" y="1857757"/>
            <a:ext cx="9820274" cy="479069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4000" b="1" i="0" dirty="0">
                <a:solidFill>
                  <a:srgbClr val="0F14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胡适：一个肮脏的国家，如果人人</a:t>
            </a:r>
            <a:r>
              <a:rPr lang="zh-CN" altLang="en-US" sz="40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讲规则而不是谈道德</a:t>
            </a:r>
            <a:r>
              <a:rPr lang="zh-CN" altLang="en-US" sz="4000" b="1" i="0" dirty="0">
                <a:solidFill>
                  <a:srgbClr val="0F14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，最终会变成一个有人味儿的正常国家，道德自然会逐渐回归；</a:t>
            </a:r>
            <a:endParaRPr lang="en-US" altLang="zh-CN" sz="4000" b="1" i="0" dirty="0">
              <a:solidFill>
                <a:srgbClr val="0F141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>
              <a:defRPr/>
            </a:pPr>
            <a:r>
              <a:rPr lang="zh-CN" altLang="en-US" sz="4000" b="1" i="0" dirty="0">
                <a:solidFill>
                  <a:srgbClr val="0F14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一个干净的国家，如果人人都</a:t>
            </a:r>
            <a:r>
              <a:rPr lang="zh-CN" altLang="en-US" sz="40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不讲规则却大谈道德</a:t>
            </a:r>
            <a:r>
              <a:rPr lang="zh-CN" altLang="en-US" sz="4000" b="1" i="0" dirty="0">
                <a:solidFill>
                  <a:srgbClr val="0F14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，谈高尚，天天没事儿就谈道德规范，人人大公无私，最终这个国家会堕落成为一个伪君子遍布的肮脏国家。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45600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02BAA2A-2154-4428-B876-4B8249AB316C}" type="slidenum">
              <a:rPr lang="en-US" altLang="en-US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5</a:t>
            </a:fld>
            <a:endParaRPr lang="en-US" altLang="en-US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871787" y="1008635"/>
            <a:ext cx="77724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23925" y="2466974"/>
            <a:ext cx="11058525" cy="3705225"/>
          </a:xfrm>
        </p:spPr>
        <p:txBody>
          <a:bodyPr>
            <a:noAutofit/>
          </a:bodyPr>
          <a:lstStyle/>
          <a:p>
            <a:pPr marL="1371600" indent="-1371600" eaLnBrk="1" hangingPunct="1">
              <a:buClr>
                <a:srgbClr val="7030A0"/>
              </a:buClr>
              <a:buFont typeface="+mj-lt"/>
              <a:buAutoNum type="arabicParenR"/>
              <a:defRPr/>
            </a:pPr>
            <a:r>
              <a:rPr lang="zh-CN" alt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</a:t>
            </a:r>
            <a:r>
              <a:rPr lang="en-US" altLang="zh-CN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							</a:t>
            </a:r>
            <a:r>
              <a:rPr lang="en-US" altLang="zh-CN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Love</a:t>
            </a:r>
          </a:p>
          <a:p>
            <a:pPr marL="1371600" indent="-1371600" eaLnBrk="1" hangingPunct="1">
              <a:buClr>
                <a:srgbClr val="7030A0"/>
              </a:buClr>
              <a:buFont typeface="+mj-lt"/>
              <a:buAutoNum type="arabicParenR"/>
              <a:defRPr/>
            </a:pPr>
            <a:r>
              <a:rPr lang="zh-CN" alt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律法（规矩）</a:t>
            </a:r>
            <a:r>
              <a:rPr lang="en-US" altLang="zh-CN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Law</a:t>
            </a:r>
          </a:p>
          <a:p>
            <a:pPr marL="1371600" indent="-1371600" eaLnBrk="1" hangingPunct="1">
              <a:buClr>
                <a:srgbClr val="7030A0"/>
              </a:buClr>
              <a:buFont typeface="+mj-lt"/>
              <a:buAutoNum type="arabicParenR"/>
              <a:defRPr/>
            </a:pPr>
            <a:r>
              <a:rPr lang="zh-CN" alt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刑罚（刑法）</a:t>
            </a:r>
            <a:r>
              <a:rPr lang="en-US" altLang="zh-CN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Punishment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876549" y="676657"/>
            <a:ext cx="7419975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895474"/>
            <a:ext cx="9477375" cy="468630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爱是发自内心的关心人</a:t>
            </a:r>
            <a:endParaRPr lang="en-US" altLang="zh-CN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律法是爱的标准和界限</a:t>
            </a:r>
            <a:endParaRPr lang="en-US" altLang="zh-CN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爱是一种内在的能力</a:t>
            </a: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zh-CN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爱是恒久忍耐，又有恩慈</a:t>
            </a: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altLang="zh-CN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13:4</a:t>
            </a:r>
          </a:p>
        </p:txBody>
      </p:sp>
    </p:spTree>
    <p:extLst>
      <p:ext uri="{BB962C8B-B14F-4D97-AF65-F5344CB8AC3E}">
        <p14:creationId xmlns:p14="http://schemas.microsoft.com/office/powerpoint/2010/main" val="196977843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914649" y="398844"/>
            <a:ext cx="7419975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1125" y="1541844"/>
            <a:ext cx="10163175" cy="510660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爱是发自内心的关心人</a:t>
            </a:r>
            <a:endParaRPr lang="en-US" altLang="zh-CN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律法是爱的标准和界限</a:t>
            </a:r>
            <a:endParaRPr lang="en-US" altLang="zh-CN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爱是一种</a:t>
            </a: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内在的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爱是一种</a:t>
            </a: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外在的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行动</a:t>
            </a: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zh-CN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我们相爱，不要在言语和舌头上，而要在行为和真理上。</a:t>
            </a: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约一</a:t>
            </a:r>
            <a:r>
              <a:rPr lang="en-US" altLang="zh-CN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John 3:18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23675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4" name="Rectangle 2">
            <a:extLst>
              <a:ext uri="{FF2B5EF4-FFF2-40B4-BE49-F238E27FC236}">
                <a16:creationId xmlns:a16="http://schemas.microsoft.com/office/drawing/2014/main" id="{C5082A03-BF9C-8DB5-6FF2-BD15EE13FF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914649" y="665544"/>
            <a:ext cx="7419975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真爱</a:t>
            </a:r>
            <a:r>
              <a:rPr lang="en-US" altLang="zh-CN" sz="66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True Love</a:t>
            </a:r>
            <a:r>
              <a:rPr lang="zh-CN" altLang="en-US" sz="6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1125" y="2009775"/>
            <a:ext cx="10163175" cy="46386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爱是发自内心的关心人</a:t>
            </a:r>
            <a:endParaRPr lang="en-US" altLang="zh-CN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律法是爱的标准和界限</a:t>
            </a:r>
            <a:endParaRPr lang="en-US" altLang="zh-CN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爱是一种</a:t>
            </a: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内在的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爱是一种</a:t>
            </a:r>
            <a:r>
              <a:rPr lang="zh-CN" alt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外在的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行动</a:t>
            </a:r>
            <a:endParaRPr lang="en-US" altLang="zh-CN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真爱必须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面对</a:t>
            </a: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负面的东西！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5888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7A3B2DF3-688F-6DAA-7119-A88A339DA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2BAA2A-2154-4428-B876-4B8249AB316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9635" name="Rectangle 3">
            <a:extLst>
              <a:ext uri="{FF2B5EF4-FFF2-40B4-BE49-F238E27FC236}">
                <a16:creationId xmlns:a16="http://schemas.microsoft.com/office/drawing/2014/main" id="{FB476876-2C62-3375-D580-BCC5C3B909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95350" y="704850"/>
            <a:ext cx="10764837" cy="5848350"/>
          </a:xfrm>
        </p:spPr>
        <p:txBody>
          <a:bodyPr>
            <a:noAutofit/>
          </a:bodyPr>
          <a:lstStyle/>
          <a:p>
            <a:pPr>
              <a:buClr>
                <a:srgbClr val="00B050"/>
              </a:buClr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路加福音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Luke 15: </a:t>
            </a:r>
            <a:r>
              <a:rPr lang="en-US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耶稣又说，一个人有两个儿子。</a:t>
            </a:r>
            <a:r>
              <a:rPr lang="en-US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小儿子对父亲说：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父亲，请你把我应得的家业分给我。他父亲就把产业分给他们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>
              <a:buClr>
                <a:srgbClr val="00B050"/>
              </a:buClr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过了不多几日，小儿子就把他一切所有的，都收拾起来，往远方去了。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在那里任意放荡，浪费赀财。</a:t>
            </a:r>
            <a:r>
              <a:rPr lang="en-US" sz="40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既耗尽了一切所有的，又遇着那地方大遭饥荒，就穷苦起来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sz="4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于是去投靠那地方的一个人，那人打发他到田里去放猪。</a:t>
            </a:r>
            <a:r>
              <a:rPr lang="en-US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他恨不得拿猪所吃的豆荚充饥。也没有人给他。</a:t>
            </a:r>
          </a:p>
        </p:txBody>
      </p:sp>
    </p:spTree>
    <p:extLst>
      <p:ext uri="{BB962C8B-B14F-4D97-AF65-F5344CB8AC3E}">
        <p14:creationId xmlns:p14="http://schemas.microsoft.com/office/powerpoint/2010/main" val="364240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309</TotalTime>
  <Words>1527</Words>
  <Application>Microsoft Office PowerPoint</Application>
  <PresentationFormat>Widescreen</PresentationFormat>
  <Paragraphs>111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SimSun-ExtB</vt:lpstr>
      <vt:lpstr>Arial</vt:lpstr>
      <vt:lpstr>Calibri</vt:lpstr>
      <vt:lpstr>Century Gothic</vt:lpstr>
      <vt:lpstr>Times New Roman</vt:lpstr>
      <vt:lpstr>Verdana</vt:lpstr>
      <vt:lpstr>Wingdings</vt:lpstr>
      <vt:lpstr>Wingdings 3</vt:lpstr>
      <vt:lpstr>Wisp</vt:lpstr>
      <vt:lpstr> 何为真爱？   What is True Love?</vt:lpstr>
      <vt:lpstr>真爱True Love？</vt:lpstr>
      <vt:lpstr>真爱True Love？</vt:lpstr>
      <vt:lpstr>真爱True Love？</vt:lpstr>
      <vt:lpstr>真爱True Love？</vt:lpstr>
      <vt:lpstr>真爱True Love？</vt:lpstr>
      <vt:lpstr>真爱True Love？</vt:lpstr>
      <vt:lpstr>真爱True Love？</vt:lpstr>
      <vt:lpstr>PowerPoint Presentation</vt:lpstr>
      <vt:lpstr>PowerPoint Presentation</vt:lpstr>
      <vt:lpstr>PowerPoint Presentation</vt:lpstr>
      <vt:lpstr>何为真爱What is True Love？</vt:lpstr>
      <vt:lpstr>何为真爱What is True Love？</vt:lpstr>
      <vt:lpstr>PowerPoint Presentation</vt:lpstr>
      <vt:lpstr>两个浪子Two Prodigal</vt:lpstr>
      <vt:lpstr>何为真爱What is True Love？</vt:lpstr>
      <vt:lpstr>何为真爱What is True Love？</vt:lpstr>
      <vt:lpstr> 真爱True Love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真爱何处寻？</dc:title>
  <dc:creator>malac</dc:creator>
  <cp:lastModifiedBy>malac</cp:lastModifiedBy>
  <cp:revision>43</cp:revision>
  <cp:lastPrinted>2023-02-05T00:33:46Z</cp:lastPrinted>
  <dcterms:created xsi:type="dcterms:W3CDTF">2023-02-04T21:21:54Z</dcterms:created>
  <dcterms:modified xsi:type="dcterms:W3CDTF">2023-03-16T12:20:25Z</dcterms:modified>
</cp:coreProperties>
</file>