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1230" r:id="rId2"/>
    <p:sldId id="256" r:id="rId3"/>
    <p:sldId id="259" r:id="rId4"/>
    <p:sldId id="1231" r:id="rId5"/>
    <p:sldId id="1373" r:id="rId6"/>
    <p:sldId id="258" r:id="rId7"/>
    <p:sldId id="1374" r:id="rId8"/>
    <p:sldId id="1234" r:id="rId9"/>
    <p:sldId id="1225" r:id="rId10"/>
    <p:sldId id="1224" r:id="rId11"/>
    <p:sldId id="257" r:id="rId12"/>
    <p:sldId id="1233" r:id="rId13"/>
    <p:sldId id="1232" r:id="rId14"/>
    <p:sldId id="1229" r:id="rId15"/>
    <p:sldId id="1375" r:id="rId16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36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B6E4F-6D64-49FD-8F29-50F236FD96F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2A5A6-6CE7-4EBE-9663-1F7822BA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44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9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3251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04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3111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9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39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2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89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76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3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9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57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03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4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3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11CCC-5277-4B38-8379-F000400A5732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9934951-742B-40F4-B85E-A9E7F3B5E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44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20F5A-1E6D-018F-1ECA-A1B02C8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1625645"/>
            <a:ext cx="11087099" cy="1376000"/>
          </a:xfrm>
        </p:spPr>
        <p:txBody>
          <a:bodyPr>
            <a:noAutofit/>
          </a:bodyPr>
          <a:lstStyle/>
          <a:p>
            <a:pPr algn="ctr"/>
            <a:r>
              <a:rPr lang="zh-CN" altLang="en-US" sz="8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全备的福音</a:t>
            </a:r>
            <a:r>
              <a:rPr lang="en-US" altLang="zh-CN" sz="8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Gospel</a:t>
            </a:r>
            <a:endParaRPr lang="en-US" sz="8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4550" y="3545840"/>
            <a:ext cx="8010525" cy="207264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哥林多前书</a:t>
            </a:r>
            <a:endParaRPr lang="en-US" altLang="zh-CN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Corinthians 15:1-11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223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20F5A-1E6D-018F-1ECA-A1B02C8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249" y="643934"/>
            <a:ext cx="8596668" cy="1194390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福音的内容</a:t>
            </a:r>
            <a:r>
              <a:rPr lang="en-US" altLang="zh-CN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</a:t>
            </a:r>
            <a:endParaRPr lang="en-US" sz="6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1649"/>
            <a:ext cx="10986582" cy="4604341"/>
          </a:xfrm>
        </p:spPr>
        <p:txBody>
          <a:bodyPr>
            <a:noAutofit/>
          </a:bodyPr>
          <a:lstStyle/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旧约的预备：圣父</a:t>
            </a:r>
            <a:r>
              <a:rPr lang="zh-CN" altLang="en-US" sz="6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计划</a:t>
            </a: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救恩</a:t>
            </a:r>
            <a:endParaRPr lang="en-US" altLang="zh-CN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耶稣的成就：圣子</a:t>
            </a:r>
            <a:r>
              <a:rPr lang="zh-CN" altLang="en-US" sz="6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成就</a:t>
            </a: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救恩</a:t>
            </a:r>
            <a:endParaRPr lang="en-US" altLang="zh-CN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耶稣的显现：圣灵</a:t>
            </a:r>
            <a:r>
              <a:rPr lang="zh-CN" altLang="en-US" sz="6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施行</a:t>
            </a: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救恩</a:t>
            </a:r>
            <a:endParaRPr lang="en-US" altLang="zh-CN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福音的传承：圣徒</a:t>
            </a:r>
            <a:r>
              <a:rPr lang="zh-CN" altLang="en-US" sz="6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见证</a:t>
            </a: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救恩</a:t>
            </a:r>
            <a:endParaRPr lang="en-US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27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2174F-F815-6E2B-7D00-7EB9865D3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574" y="400050"/>
            <a:ext cx="7073727" cy="1066800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福音的果效</a:t>
            </a:r>
            <a:r>
              <a:rPr lang="en-US" altLang="zh-CN" sz="6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Effect</a:t>
            </a:r>
            <a:endParaRPr lang="en-US" sz="60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6851"/>
            <a:ext cx="10162116" cy="5153024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15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我乃是使徒中最小的，实在不配称为使徒，因为我曾经逼迫上帝的教会。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然而靠着上帝的恩典，我现在成了何等人！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并且他在我身上的恩典不是徒然的，我乃是比所有使徒格外劳苦，其实不是我，而是上帝的和我同在的恩典。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所以，无论是我，还是众使徒，</a:t>
            </a:r>
            <a:r>
              <a:rPr 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我们如此宣讲，你们也如此相信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771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20F5A-1E6D-018F-1ECA-A1B02C8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492576"/>
            <a:ext cx="8596668" cy="1070344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全备的福音</a:t>
            </a:r>
            <a:r>
              <a:rPr lang="en-US" altLang="zh-CN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Gospel</a:t>
            </a:r>
            <a:endParaRPr lang="en-US" sz="6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2920"/>
            <a:ext cx="11291146" cy="502920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福音的承传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Gospel Tradition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福音的内容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Gospel Content</a:t>
            </a:r>
          </a:p>
          <a:p>
            <a:pPr marL="1200150" lvl="2" indent="-685800"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旧约的预备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Prophecy</a:t>
            </a:r>
          </a:p>
          <a:p>
            <a:pPr marL="1200150" lvl="2" indent="-685800"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耶稣的成就：死复活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Fulfillment</a:t>
            </a:r>
          </a:p>
          <a:p>
            <a:pPr marL="1200150" lvl="2" indent="-685800"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耶稣的显现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Appearance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福音的果效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Gospel Effect		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558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20F5A-1E6D-018F-1ECA-A1B02C8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492576"/>
            <a:ext cx="8596668" cy="1070344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全备的福音</a:t>
            </a:r>
            <a:r>
              <a:rPr lang="en-US" altLang="zh-CN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Gospel</a:t>
            </a:r>
            <a:endParaRPr lang="en-US" sz="6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2920"/>
            <a:ext cx="11291146" cy="510458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福音的承传</a:t>
            </a:r>
            <a:endParaRPr lang="en-US" altLang="zh-CN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福音的内容</a:t>
            </a:r>
            <a:endParaRPr lang="en-US" altLang="zh-CN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200150" lvl="2" indent="-685800"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旧约的预备：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历史</a:t>
            </a:r>
            <a:r>
              <a:rPr lang="en-US" altLang="zh-CN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History</a:t>
            </a:r>
          </a:p>
          <a:p>
            <a:pPr marL="1200150" lvl="2" indent="-685800"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耶稣的成就：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事实、真理</a:t>
            </a:r>
            <a:r>
              <a:rPr lang="en-US" altLang="zh-CN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Fact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</a:p>
          <a:p>
            <a:pPr marL="1200150" lvl="2" indent="-685800"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耶稣的显现：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经历</a:t>
            </a:r>
            <a:r>
              <a:rPr lang="en-US" altLang="zh-CN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Experience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福音的果效：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改变</a:t>
            </a:r>
            <a:r>
              <a:rPr lang="en-US" altLang="zh-CN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Change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			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031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20F5A-1E6D-018F-1ECA-A1B02C8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492576"/>
            <a:ext cx="8596668" cy="1070344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全备的福音</a:t>
            </a:r>
            <a:r>
              <a:rPr lang="en-US" altLang="zh-CN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Gospel</a:t>
            </a:r>
            <a:endParaRPr lang="en-US" sz="6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2920"/>
            <a:ext cx="11291146" cy="501015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福音的承传</a:t>
            </a:r>
            <a:endParaRPr lang="en-US" altLang="zh-CN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福音的内容</a:t>
            </a:r>
            <a:endParaRPr lang="en-US" altLang="zh-CN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200150" lvl="2" indent="-685800"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旧约的预备：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历史</a:t>
            </a:r>
            <a:endParaRPr lang="en-US" altLang="zh-CN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200150" lvl="2" indent="-685800"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耶稣的成就：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事实、真理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确信</a:t>
            </a:r>
            <a:endParaRPr lang="en-US" altLang="zh-CN" sz="5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200150" lvl="2" indent="-685800"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耶稣的显现：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经历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			</a:t>
            </a:r>
            <a:r>
              <a:rPr lang="zh-CN" alt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真实</a:t>
            </a:r>
            <a:endParaRPr lang="en-US" altLang="zh-CN" sz="5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福音的果效：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改变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			</a:t>
            </a:r>
            <a:r>
              <a:rPr lang="zh-CN" alt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善行</a:t>
            </a:r>
            <a:endParaRPr lang="en-US" sz="5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646AE7D5-A9CA-87A7-6D4D-6CD09FB20790}"/>
              </a:ext>
            </a:extLst>
          </p:cNvPr>
          <p:cNvSpPr/>
          <p:nvPr/>
        </p:nvSpPr>
        <p:spPr>
          <a:xfrm>
            <a:off x="9791700" y="4249131"/>
            <a:ext cx="510540" cy="6191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C4571A26-B535-849B-497A-F2538E7D273E}"/>
              </a:ext>
            </a:extLst>
          </p:cNvPr>
          <p:cNvSpPr/>
          <p:nvPr/>
        </p:nvSpPr>
        <p:spPr>
          <a:xfrm>
            <a:off x="9791700" y="5840809"/>
            <a:ext cx="510540" cy="6191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8836168-1980-8618-9C16-58C8D00FCFA2}"/>
              </a:ext>
            </a:extLst>
          </p:cNvPr>
          <p:cNvSpPr/>
          <p:nvPr/>
        </p:nvSpPr>
        <p:spPr>
          <a:xfrm>
            <a:off x="9791700" y="5035948"/>
            <a:ext cx="510540" cy="61912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467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20F5A-1E6D-018F-1ECA-A1B02C8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733425"/>
            <a:ext cx="10378041" cy="1114425"/>
          </a:xfrm>
        </p:spPr>
        <p:txBody>
          <a:bodyPr>
            <a:noAutofit/>
          </a:bodyPr>
          <a:lstStyle/>
          <a:p>
            <a:pPr algn="ctr"/>
            <a:r>
              <a:rPr lang="zh-CN" altLang="en-US" sz="8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全备的福音</a:t>
            </a:r>
            <a:r>
              <a:rPr lang="en-US" altLang="zh-CN" sz="8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Gospel</a:t>
            </a:r>
            <a:endParaRPr lang="en-US" sz="8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52650"/>
            <a:ext cx="10986582" cy="408999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你们也是靠着这福音才</a:t>
            </a:r>
            <a:r>
              <a:rPr 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站立得住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sz="54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也是藉着这福音</a:t>
            </a:r>
            <a:r>
              <a:rPr 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得救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，如果你们</a:t>
            </a:r>
            <a:r>
              <a:rPr 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持守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我所传讲给你们的福音之道，如果你们</a:t>
            </a:r>
            <a:r>
              <a:rPr 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不是徒然相信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哥林多前书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Corinthians 15:1-2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313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20F5A-1E6D-018F-1ECA-A1B02C8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739185"/>
            <a:ext cx="10378041" cy="1175340"/>
          </a:xfrm>
        </p:spPr>
        <p:txBody>
          <a:bodyPr>
            <a:noAutofit/>
          </a:bodyPr>
          <a:lstStyle/>
          <a:p>
            <a:pPr algn="ctr"/>
            <a:r>
              <a:rPr lang="zh-CN" altLang="en-US" sz="8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全备的福音</a:t>
            </a:r>
            <a:r>
              <a:rPr lang="en-US" altLang="zh-CN" sz="8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Gospel</a:t>
            </a:r>
            <a:endParaRPr lang="en-US" sz="8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52650"/>
            <a:ext cx="10986582" cy="408999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你们也是靠着这福音才</a:t>
            </a:r>
            <a:r>
              <a:rPr 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站立得住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sz="54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也是藉着这福音</a:t>
            </a:r>
            <a:r>
              <a:rPr 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得救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，如果你们</a:t>
            </a:r>
            <a:r>
              <a:rPr 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持守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我所传讲给你们的福音之道，如果你们</a:t>
            </a:r>
            <a:r>
              <a:rPr 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不是徒然相信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哥林多前书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Corinthians 15:1-2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848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20F5A-1E6D-018F-1ECA-A1B02C8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550" y="653460"/>
            <a:ext cx="8724900" cy="1251540"/>
          </a:xfrm>
        </p:spPr>
        <p:txBody>
          <a:bodyPr>
            <a:noAutofit/>
          </a:bodyPr>
          <a:lstStyle/>
          <a:p>
            <a:pPr algn="ctr"/>
            <a:r>
              <a:rPr lang="zh-CN" altLang="en-US" sz="7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福音的传承</a:t>
            </a:r>
            <a:r>
              <a:rPr lang="en-US" altLang="zh-CN" sz="7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  <a:endParaRPr lang="en-US" sz="7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734" y="2014572"/>
            <a:ext cx="10986582" cy="4361418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弟兄们！我要让你们知道我曾经</a:t>
            </a:r>
            <a:r>
              <a:rPr 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传讲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给你们的福音，这也是你们曾经</a:t>
            </a:r>
            <a:r>
              <a:rPr 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领受</a:t>
            </a:r>
            <a:r>
              <a:rPr 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的福音，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…3 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我最初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传授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给你们的，也是我自己曾经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领受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的，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哥林多前书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Corinthians 15:1-3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857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1085850"/>
            <a:ext cx="11191875" cy="5038725"/>
          </a:xfrm>
        </p:spPr>
        <p:txBody>
          <a:bodyPr>
            <a:noAutofit/>
          </a:bodyPr>
          <a:lstStyle/>
          <a:p>
            <a:pPr algn="l"/>
            <a:r>
              <a:rPr lang="zh-CN" altLang="en-US" sz="4400" b="1" i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古之学者必有师。师者，所以传道、受业、解惑也。人非生而知之者，孰能无惑？惑而不从师，其为惑也，终不解矣。</a:t>
            </a:r>
            <a:r>
              <a:rPr lang="en-US" altLang="zh-CN" sz="4400" b="1" i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…</a:t>
            </a:r>
            <a:endParaRPr lang="zh-CN" altLang="en-US" sz="4400" b="1" i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algn="l"/>
            <a:r>
              <a:rPr lang="zh-CN" altLang="en-US" sz="44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嗟乎！师道之不传也久矣！</a:t>
            </a:r>
            <a:r>
              <a:rPr lang="zh-CN" altLang="en-US" sz="4400" b="1" i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欲人之无惑也难矣！古之圣人，其出人也远矣，犹且从师而问焉；今之众人，其下圣人也亦远矣，而耻学于师。是故圣益圣，愚益愚。韩愈</a:t>
            </a:r>
          </a:p>
        </p:txBody>
      </p:sp>
    </p:spTree>
    <p:extLst>
      <p:ext uri="{BB962C8B-B14F-4D97-AF65-F5344CB8AC3E}">
        <p14:creationId xmlns:p14="http://schemas.microsoft.com/office/powerpoint/2010/main" val="2601576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>
            <a:extLst>
              <a:ext uri="{FF2B5EF4-FFF2-40B4-BE49-F238E27FC236}">
                <a16:creationId xmlns:a16="http://schemas.microsoft.com/office/drawing/2014/main" id="{564FCFF0-2ADB-8CB5-E804-F62BE374B6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5421" y="1439916"/>
            <a:ext cx="10594427" cy="5418083"/>
          </a:xfrm>
        </p:spPr>
        <p:txBody>
          <a:bodyPr/>
          <a:lstStyle/>
          <a:p>
            <a:pPr marL="609600" indent="-609600">
              <a:spcBef>
                <a:spcPct val="0"/>
              </a:spcBef>
              <a:buFontTx/>
              <a:buAutoNum type="arabicPeriod"/>
              <a:defRPr/>
            </a:pP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三位一体</a:t>
            </a:r>
            <a:r>
              <a:rPr lang="en-US" altLang="zh-CN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基督神人二性</a:t>
            </a:r>
            <a:endParaRPr lang="en-US" altLang="zh-CN" sz="4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609600" indent="-609600">
              <a:spcBef>
                <a:spcPct val="0"/>
              </a:spcBef>
              <a:buFontTx/>
              <a:buAutoNum type="arabicPeriod"/>
              <a:defRPr/>
            </a:pP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因信称义</a:t>
            </a:r>
            <a:endParaRPr lang="en-US" altLang="zh-CN" sz="4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609600" indent="-609600">
              <a:spcBef>
                <a:spcPct val="0"/>
              </a:spcBef>
              <a:buFontTx/>
              <a:buAutoNum type="arabicPeriod"/>
              <a:defRPr/>
            </a:pP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因信行义</a:t>
            </a:r>
            <a:endParaRPr lang="en-US" altLang="zh-CN" sz="4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609600" indent="-609600">
              <a:spcBef>
                <a:spcPct val="0"/>
              </a:spcBef>
              <a:buNone/>
              <a:defRPr/>
            </a:pPr>
            <a:r>
              <a:rPr lang="en-US" altLang="zh-CN" sz="42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Analogy of Faith </a:t>
            </a:r>
            <a:r>
              <a:rPr lang="zh-CN" altLang="en-US" sz="42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信心的界限</a:t>
            </a:r>
          </a:p>
          <a:p>
            <a:pPr marL="800100" indent="-742950">
              <a:spcBef>
                <a:spcPct val="0"/>
              </a:spcBef>
              <a:buClr>
                <a:srgbClr val="FF0000"/>
              </a:buClr>
              <a:buFont typeface="+mj-lt"/>
              <a:buAutoNum type="arabicPeriod"/>
              <a:defRPr/>
            </a:pP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使徒信经	</a:t>
            </a:r>
            <a:r>
              <a:rPr lang="en-US" altLang="zh-CN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Apostles’ Creed</a:t>
            </a:r>
          </a:p>
          <a:p>
            <a:pPr marL="57150" indent="0">
              <a:spcBef>
                <a:spcPct val="0"/>
              </a:spcBef>
              <a:buClr>
                <a:srgbClr val="FF0000"/>
              </a:buClr>
              <a:buNone/>
              <a:defRPr/>
            </a:pP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尼西亚信经	</a:t>
            </a:r>
            <a:r>
              <a:rPr lang="en-US" altLang="zh-CN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Nicene Creed</a:t>
            </a:r>
          </a:p>
          <a:p>
            <a:pPr marL="800100" indent="-742950">
              <a:spcBef>
                <a:spcPct val="0"/>
              </a:spcBef>
              <a:buClr>
                <a:srgbClr val="FF0000"/>
              </a:buClr>
              <a:buFont typeface="+mj-lt"/>
              <a:buAutoNum type="arabicPeriod" startAt="2"/>
              <a:defRPr/>
            </a:pP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主祷文		</a:t>
            </a:r>
            <a:r>
              <a:rPr lang="en-US" altLang="zh-CN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The Lord’s Prayer</a:t>
            </a:r>
          </a:p>
          <a:p>
            <a:pPr marL="800100" indent="-742950">
              <a:spcBef>
                <a:spcPct val="0"/>
              </a:spcBef>
              <a:buClr>
                <a:srgbClr val="FF0000"/>
              </a:buClr>
              <a:buFont typeface="+mj-lt"/>
              <a:buAutoNum type="arabicPeriod" startAt="2"/>
              <a:defRPr/>
            </a:pP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十诫		</a:t>
            </a:r>
            <a:r>
              <a:rPr lang="en-US" altLang="zh-CN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Ten Commandments</a:t>
            </a:r>
            <a:endParaRPr lang="zh-CN" altLang="en-US" sz="4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1987" name="Rectangle 7">
            <a:extLst>
              <a:ext uri="{FF2B5EF4-FFF2-40B4-BE49-F238E27FC236}">
                <a16:creationId xmlns:a16="http://schemas.microsoft.com/office/drawing/2014/main" id="{F814C6E0-298A-C21F-4EF2-A8FABECF3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41587"/>
            <a:ext cx="8229600" cy="838200"/>
          </a:xfrm>
          <a:noFill/>
        </p:spPr>
        <p:txBody>
          <a:bodyPr anchorCtr="1">
            <a:noAutofit/>
          </a:bodyPr>
          <a:lstStyle/>
          <a:p>
            <a:pPr eaLnBrk="1" hangingPunct="1"/>
            <a:r>
              <a:rPr lang="zh-CN" altLang="en-US" sz="5400" b="1" dirty="0">
                <a:solidFill>
                  <a:schemeClr val="accent5"/>
                </a:solidFill>
                <a:ea typeface="黑体" panose="02010609060101010101" pitchFamily="49" charset="-122"/>
              </a:rPr>
              <a:t>福音的传承</a:t>
            </a:r>
            <a:r>
              <a:rPr lang="en-US" altLang="zh-CN" sz="5400" b="1" dirty="0">
                <a:solidFill>
                  <a:schemeClr val="accent5"/>
                </a:solidFill>
                <a:ea typeface="黑体" panose="02010609060101010101" pitchFamily="49" charset="-122"/>
              </a:rPr>
              <a:t>Tradition</a:t>
            </a:r>
            <a:endParaRPr lang="zh-CN" altLang="en-US" sz="5400" b="1" dirty="0">
              <a:solidFill>
                <a:schemeClr val="accent5"/>
              </a:solidFill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1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1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1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812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812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314325"/>
            <a:ext cx="11810999" cy="645795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就是基督</a:t>
            </a:r>
            <a:r>
              <a:rPr 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按照圣经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所说，为</a:t>
            </a:r>
            <a:r>
              <a:rPr 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我们的罪</a:t>
            </a:r>
            <a:r>
              <a:rPr lang="zh-CN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死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了；并且被</a:t>
            </a:r>
            <a:r>
              <a:rPr lang="zh-CN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埋葬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了；又</a:t>
            </a:r>
            <a:r>
              <a:rPr 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按照圣经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所说，第三天</a:t>
            </a:r>
            <a:r>
              <a:rPr lang="zh-CN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复活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了；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15:3-4</a:t>
            </a:r>
          </a:p>
          <a:p>
            <a:pPr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的预备、预言、预表：	旧约</a:t>
            </a:r>
            <a:endParaRPr lang="en-US" altLang="zh-CN" sz="4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的彰显：			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					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福音书</a:t>
            </a:r>
            <a:endParaRPr lang="en-US" altLang="zh-CN" sz="4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的传播：			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					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使徒行传</a:t>
            </a:r>
            <a:endParaRPr lang="en-US" altLang="zh-CN" sz="4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的诠释、实现、完全：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书信、启示录</a:t>
            </a:r>
          </a:p>
          <a:p>
            <a:pPr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的设立：摩西五经</a:t>
            </a:r>
          </a:p>
          <a:p>
            <a:pPr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的执行：历史书和先知书</a:t>
            </a:r>
          </a:p>
          <a:p>
            <a:pPr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的成就：福音</a:t>
            </a:r>
            <a:endParaRPr lang="en-US" altLang="zh-CN" sz="4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10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314325"/>
            <a:ext cx="11810999" cy="645795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就是基督</a:t>
            </a:r>
            <a:r>
              <a:rPr 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按照圣经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所说，为</a:t>
            </a:r>
            <a:r>
              <a:rPr 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我们的罪</a:t>
            </a:r>
            <a:r>
              <a:rPr lang="zh-CN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死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了；并且被</a:t>
            </a:r>
            <a:r>
              <a:rPr lang="zh-CN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埋葬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了；又</a:t>
            </a:r>
            <a:r>
              <a:rPr 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按照圣经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所说，第三天</a:t>
            </a:r>
            <a:r>
              <a:rPr lang="zh-CN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复活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了；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15:3-4</a:t>
            </a:r>
          </a:p>
          <a:p>
            <a:pPr>
              <a:lnSpc>
                <a:spcPct val="110000"/>
              </a:lnSpc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按照圣经（旧约</a:t>
            </a:r>
            <a:r>
              <a:rPr lang="en-US" altLang="zh-CN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律法）所说</a:t>
            </a:r>
            <a:endParaRPr lang="en-US" altLang="zh-CN" sz="66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zh-CN" altLang="en-US" sz="66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我们的罪</a:t>
            </a:r>
            <a:r>
              <a:rPr lang="zh-CN" alt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死了</a:t>
            </a:r>
            <a:r>
              <a:rPr lang="en-US" altLang="zh-CN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为我们死了？</a:t>
            </a:r>
            <a:endParaRPr lang="en-US" altLang="zh-CN" sz="66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埋葬了</a:t>
            </a:r>
            <a:endParaRPr lang="en-US" altLang="zh-CN" sz="66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Clr>
                <a:srgbClr val="FF0000"/>
              </a:buClr>
              <a:buSzPct val="125000"/>
              <a:buFont typeface="Wingdings" panose="05000000000000000000" pitchFamily="2" charset="2"/>
              <a:buChar char="Ø"/>
            </a:pPr>
            <a:r>
              <a:rPr lang="zh-CN" alt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复活了</a:t>
            </a:r>
            <a:endParaRPr lang="en-US" altLang="zh-CN" sz="66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25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314325"/>
            <a:ext cx="11810999" cy="645795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就是基督</a:t>
            </a:r>
            <a:r>
              <a:rPr 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按照圣经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所说，为</a:t>
            </a:r>
            <a:r>
              <a:rPr 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我们的罪</a:t>
            </a:r>
            <a:r>
              <a:rPr lang="zh-CN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死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了；并且被</a:t>
            </a:r>
            <a:r>
              <a:rPr lang="zh-CN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埋葬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了；又</a:t>
            </a:r>
            <a:r>
              <a:rPr 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按照圣经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所说，第三天</a:t>
            </a:r>
            <a:r>
              <a:rPr lang="zh-CN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复活</a:t>
            </a:r>
            <a:r>
              <a:rPr 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了；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15:3-4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</a:pPr>
            <a:r>
              <a:rPr lang="en-US" altLang="zh-CN" sz="4400" b="1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并且向矶法</a:t>
            </a:r>
            <a:r>
              <a:rPr lang="zh-CN" altLang="en-US" sz="4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显现</a:t>
            </a:r>
            <a:r>
              <a:rPr lang="zh-CN" alt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，然后向十二使徒</a:t>
            </a:r>
            <a:r>
              <a:rPr lang="zh-CN" altLang="en-US" sz="4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显现</a:t>
            </a:r>
            <a:r>
              <a:rPr lang="zh-CN" alt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；</a:t>
            </a:r>
            <a:r>
              <a:rPr 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</a:pPr>
            <a:r>
              <a:rPr lang="en-US" altLang="zh-CN" sz="4400" b="1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zh-CN" alt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以后又一次向五百多弟兄</a:t>
            </a:r>
            <a:r>
              <a:rPr lang="zh-CN" altLang="en-US" sz="4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显现</a:t>
            </a:r>
            <a:r>
              <a:rPr lang="zh-CN" alt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，其中大多数直到如今还在，但也有些已经睡了；</a:t>
            </a:r>
            <a:endParaRPr lang="en-US" altLang="zh-CN" sz="4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lvl="0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</a:pPr>
            <a:r>
              <a:rPr lang="en-US" altLang="zh-CN" sz="4400" b="1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zh-CN" alt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以后又向雅各</a:t>
            </a:r>
            <a:r>
              <a:rPr lang="zh-CN" altLang="en-US" sz="4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显现</a:t>
            </a:r>
            <a:r>
              <a:rPr lang="zh-CN" alt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；然后又向所有使徒显现；</a:t>
            </a:r>
            <a:endParaRPr lang="en-US" altLang="zh-CN" sz="4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lvl="0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</a:pPr>
            <a:r>
              <a:rPr lang="en-US" altLang="zh-CN" sz="4400" b="1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zh-CN" alt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最后也向我</a:t>
            </a:r>
            <a:r>
              <a:rPr lang="zh-CN" altLang="en-US" sz="4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显现</a:t>
            </a:r>
            <a:r>
              <a:rPr lang="zh-CN" alt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，我如同未到产期而生的人一般。哥林多前书</a:t>
            </a:r>
            <a:r>
              <a:rPr lang="en-US" altLang="zh-CN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15:3-8</a:t>
            </a:r>
            <a:endParaRPr lang="en-US" sz="4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301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20F5A-1E6D-018F-1ECA-A1B02C8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249" y="643934"/>
            <a:ext cx="8596668" cy="1194390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福音的内容</a:t>
            </a:r>
            <a:r>
              <a:rPr lang="en-US" altLang="zh-CN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</a:t>
            </a:r>
            <a:endParaRPr lang="en-US" sz="6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C9431-E5DE-1A13-1180-F5B9400A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1649"/>
            <a:ext cx="10986582" cy="4604341"/>
          </a:xfrm>
        </p:spPr>
        <p:txBody>
          <a:bodyPr>
            <a:noAutofit/>
          </a:bodyPr>
          <a:lstStyle/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旧约的预备</a:t>
            </a:r>
            <a:r>
              <a:rPr lang="en-US" altLang="zh-CN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	Prophecy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耶稣的成就</a:t>
            </a:r>
            <a:r>
              <a:rPr lang="en-US" altLang="zh-CN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	Fulfillment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为罪而死、复活</a:t>
            </a:r>
            <a:r>
              <a:rPr lang="en-US" altLang="zh-CN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Die for Sins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耶稣的显现</a:t>
            </a:r>
            <a:r>
              <a:rPr lang="en-US" altLang="zh-CN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	Appearance</a:t>
            </a:r>
          </a:p>
        </p:txBody>
      </p:sp>
    </p:spTree>
    <p:extLst>
      <p:ext uri="{BB962C8B-B14F-4D97-AF65-F5344CB8AC3E}">
        <p14:creationId xmlns:p14="http://schemas.microsoft.com/office/powerpoint/2010/main" val="14642516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</TotalTime>
  <Words>1229</Words>
  <Application>Microsoft Office PowerPoint</Application>
  <PresentationFormat>Widescreen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SimSun-ExtB</vt:lpstr>
      <vt:lpstr>Arial</vt:lpstr>
      <vt:lpstr>Calibri</vt:lpstr>
      <vt:lpstr>Times New Roman</vt:lpstr>
      <vt:lpstr>Trebuchet MS</vt:lpstr>
      <vt:lpstr>Wingdings</vt:lpstr>
      <vt:lpstr>Wingdings 3</vt:lpstr>
      <vt:lpstr>Facet</vt:lpstr>
      <vt:lpstr>全备的福音Gospel</vt:lpstr>
      <vt:lpstr>全备的福音Gospel</vt:lpstr>
      <vt:lpstr>福音的传承Tradition</vt:lpstr>
      <vt:lpstr>PowerPoint Presentation</vt:lpstr>
      <vt:lpstr>福音的传承Tradition</vt:lpstr>
      <vt:lpstr>PowerPoint Presentation</vt:lpstr>
      <vt:lpstr>PowerPoint Presentation</vt:lpstr>
      <vt:lpstr>PowerPoint Presentation</vt:lpstr>
      <vt:lpstr>福音的内容Content</vt:lpstr>
      <vt:lpstr>福音的内容Content</vt:lpstr>
      <vt:lpstr>福音的果效Effect</vt:lpstr>
      <vt:lpstr>全备的福音Gospel</vt:lpstr>
      <vt:lpstr>全备的福音Gospel</vt:lpstr>
      <vt:lpstr>全备的福音Gospel</vt:lpstr>
      <vt:lpstr>全备的福音Gospel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malac</dc:creator>
  <cp:lastModifiedBy>malac</cp:lastModifiedBy>
  <cp:revision>35</cp:revision>
  <cp:lastPrinted>2023-03-19T01:41:35Z</cp:lastPrinted>
  <dcterms:created xsi:type="dcterms:W3CDTF">2023-03-18T23:44:27Z</dcterms:created>
  <dcterms:modified xsi:type="dcterms:W3CDTF">2023-05-16T21:52:36Z</dcterms:modified>
</cp:coreProperties>
</file>