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97" r:id="rId3"/>
    <p:sldId id="298" r:id="rId4"/>
    <p:sldId id="424" r:id="rId5"/>
    <p:sldId id="426" r:id="rId6"/>
    <p:sldId id="425" r:id="rId7"/>
    <p:sldId id="423" r:id="rId8"/>
    <p:sldId id="427" r:id="rId9"/>
    <p:sldId id="311" r:id="rId10"/>
    <p:sldId id="428" r:id="rId11"/>
    <p:sldId id="478" r:id="rId12"/>
    <p:sldId id="479" r:id="rId13"/>
    <p:sldId id="477" r:id="rId14"/>
  </p:sldIdLst>
  <p:sldSz cx="9144000" cy="6858000" type="screen4x3"/>
  <p:notesSz cx="6858000" cy="9144000"/>
  <p:custDataLst>
    <p:tags r:id="rId18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63" d="100"/>
          <a:sy n="63" d="100"/>
        </p:scale>
        <p:origin x="-159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8" Type="http://schemas.openxmlformats.org/officeDocument/2006/relationships/tags" Target="tags/tag1.xml"/><Relationship Id="rId17" Type="http://schemas.openxmlformats.org/officeDocument/2006/relationships/tableStyles" Target="tableStyles.xml"/><Relationship Id="rId16" Type="http://schemas.openxmlformats.org/officeDocument/2006/relationships/viewProps" Target="viewProps.xml"/><Relationship Id="rId15" Type="http://schemas.openxmlformats.org/officeDocument/2006/relationships/presProps" Target="presProps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showMasterSp="0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直接连接符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标题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9" name="副标题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zh-CN" altLang="en-US" smtClean="0"/>
              <a:t>单击此处编辑母版副标题样式</a:t>
            </a:r>
            <a:endParaRPr kumimoji="0" lang="en-US"/>
          </a:p>
        </p:txBody>
      </p:sp>
      <p:sp>
        <p:nvSpPr>
          <p:cNvPr id="16" name="日期占位符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2" name="页脚占位符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15" name="灯片编号占位符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 eaLnBrk="1" latinLnBrk="0" hangingPunct="1"/>
            <a:r>
              <a:rPr lang="zh-CN" altLang="en-US" smtClean="0"/>
              <a:t>第二级</a:t>
            </a:r>
            <a:endParaRPr lang="zh-CN" altLang="en-US" smtClean="0"/>
          </a:p>
          <a:p>
            <a:pPr lvl="2" eaLnBrk="1" latinLnBrk="0" hangingPunct="1"/>
            <a:r>
              <a:rPr lang="zh-CN" altLang="en-US" smtClean="0"/>
              <a:t>第三级</a:t>
            </a:r>
            <a:endParaRPr lang="zh-CN" altLang="en-US" smtClean="0"/>
          </a:p>
          <a:p>
            <a:pPr lvl="3" eaLnBrk="1" latinLnBrk="0" hangingPunct="1"/>
            <a:r>
              <a:rPr lang="zh-CN" altLang="en-US" smtClean="0"/>
              <a:t>第四级</a:t>
            </a:r>
            <a:endParaRPr lang="zh-CN" altLang="en-US" smtClean="0"/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 showMasterSp="0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 eaLnBrk="1" latinLnBrk="0" hangingPunct="1"/>
            <a:r>
              <a:rPr lang="zh-CN" altLang="en-US" smtClean="0"/>
              <a:t>第二级</a:t>
            </a:r>
            <a:endParaRPr lang="zh-CN" altLang="en-US" smtClean="0"/>
          </a:p>
          <a:p>
            <a:pPr lvl="2" eaLnBrk="1" latinLnBrk="0" hangingPunct="1"/>
            <a:r>
              <a:rPr lang="zh-CN" altLang="en-US" smtClean="0"/>
              <a:t>第三级</a:t>
            </a:r>
            <a:endParaRPr lang="zh-CN" altLang="en-US" smtClean="0"/>
          </a:p>
          <a:p>
            <a:pPr lvl="3" eaLnBrk="1" latinLnBrk="0" hangingPunct="1"/>
            <a:r>
              <a:rPr lang="zh-CN" altLang="en-US" smtClean="0"/>
              <a:t>第四级</a:t>
            </a:r>
            <a:endParaRPr lang="zh-CN" altLang="en-US" smtClean="0"/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标题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27" name="内容占位符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 eaLnBrk="1" latinLnBrk="0" hangingPunct="1"/>
            <a:r>
              <a:rPr lang="zh-CN" altLang="en-US" smtClean="0"/>
              <a:t>第二级</a:t>
            </a:r>
            <a:endParaRPr lang="zh-CN" altLang="en-US" smtClean="0"/>
          </a:p>
          <a:p>
            <a:pPr lvl="2" eaLnBrk="1" latinLnBrk="0" hangingPunct="1"/>
            <a:r>
              <a:rPr lang="zh-CN" altLang="en-US" smtClean="0"/>
              <a:t>第三级</a:t>
            </a:r>
            <a:endParaRPr lang="zh-CN" altLang="en-US" smtClean="0"/>
          </a:p>
          <a:p>
            <a:pPr lvl="3" eaLnBrk="1" latinLnBrk="0" hangingPunct="1"/>
            <a:r>
              <a:rPr lang="zh-CN" altLang="en-US" smtClean="0"/>
              <a:t>第四级</a:t>
            </a:r>
            <a:endParaRPr lang="zh-CN" altLang="en-US" smtClean="0"/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25" name="日期占位符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19" name="页脚占位符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16" name="灯片编号占位符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 showMasterSp="0">
  <p:cSld name="节标题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直接连接符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文本占位符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  <a:endParaRPr kumimoji="0" lang="zh-CN" altLang="en-US" smtClean="0"/>
          </a:p>
        </p:txBody>
      </p:sp>
      <p:sp>
        <p:nvSpPr>
          <p:cNvPr id="19" name="日期占位符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11" name="页脚占位符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16" name="灯片编号占位符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  <p:sp>
        <p:nvSpPr>
          <p:cNvPr id="8" name="标题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标题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14" name="内容占位符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 eaLnBrk="1" latinLnBrk="0" hangingPunct="1"/>
            <a:r>
              <a:rPr lang="zh-CN" altLang="en-US" smtClean="0"/>
              <a:t>第二级</a:t>
            </a:r>
            <a:endParaRPr lang="zh-CN" altLang="en-US" smtClean="0"/>
          </a:p>
          <a:p>
            <a:pPr lvl="2" eaLnBrk="1" latinLnBrk="0" hangingPunct="1"/>
            <a:r>
              <a:rPr lang="zh-CN" altLang="en-US" smtClean="0"/>
              <a:t>第三级</a:t>
            </a:r>
            <a:endParaRPr lang="zh-CN" altLang="en-US" smtClean="0"/>
          </a:p>
          <a:p>
            <a:pPr lvl="3" eaLnBrk="1" latinLnBrk="0" hangingPunct="1"/>
            <a:r>
              <a:rPr lang="zh-CN" altLang="en-US" smtClean="0"/>
              <a:t>第四级</a:t>
            </a:r>
            <a:endParaRPr lang="zh-CN" altLang="en-US" smtClean="0"/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13" name="内容占位符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 eaLnBrk="1" latinLnBrk="0" hangingPunct="1"/>
            <a:r>
              <a:rPr lang="zh-CN" altLang="en-US" smtClean="0"/>
              <a:t>第二级</a:t>
            </a:r>
            <a:endParaRPr lang="zh-CN" altLang="en-US" smtClean="0"/>
          </a:p>
          <a:p>
            <a:pPr lvl="2" eaLnBrk="1" latinLnBrk="0" hangingPunct="1"/>
            <a:r>
              <a:rPr lang="zh-CN" altLang="en-US" smtClean="0"/>
              <a:t>第三级</a:t>
            </a:r>
            <a:endParaRPr lang="zh-CN" altLang="en-US" smtClean="0"/>
          </a:p>
          <a:p>
            <a:pPr lvl="3" eaLnBrk="1" latinLnBrk="0" hangingPunct="1"/>
            <a:r>
              <a:rPr lang="zh-CN" altLang="en-US" smtClean="0"/>
              <a:t>第四级</a:t>
            </a:r>
            <a:endParaRPr lang="zh-CN" altLang="en-US" smtClean="0"/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21" name="日期占位符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10" name="页脚占位符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1" name="灯片编号占位符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 showMasterSp="0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标题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13" name="文本占位符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  <a:endParaRPr kumimoji="0" lang="zh-CN" altLang="en-US" smtClean="0"/>
          </a:p>
        </p:txBody>
      </p:sp>
      <p:sp>
        <p:nvSpPr>
          <p:cNvPr id="25" name="文本占位符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  <a:endParaRPr kumimoji="0"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 eaLnBrk="1" latinLnBrk="0" hangingPunct="1"/>
            <a:r>
              <a:rPr lang="zh-CN" altLang="en-US" smtClean="0"/>
              <a:t>第二级</a:t>
            </a:r>
            <a:endParaRPr lang="zh-CN" altLang="en-US" smtClean="0"/>
          </a:p>
          <a:p>
            <a:pPr lvl="2" eaLnBrk="1" latinLnBrk="0" hangingPunct="1"/>
            <a:r>
              <a:rPr lang="zh-CN" altLang="en-US" smtClean="0"/>
              <a:t>第三级</a:t>
            </a:r>
            <a:endParaRPr lang="zh-CN" altLang="en-US" smtClean="0"/>
          </a:p>
          <a:p>
            <a:pPr lvl="3" eaLnBrk="1" latinLnBrk="0" hangingPunct="1"/>
            <a:r>
              <a:rPr lang="zh-CN" altLang="en-US" smtClean="0"/>
              <a:t>第四级</a:t>
            </a:r>
            <a:endParaRPr lang="zh-CN" altLang="en-US" smtClean="0"/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28" name="内容占位符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 eaLnBrk="1" latinLnBrk="0" hangingPunct="1"/>
            <a:r>
              <a:rPr lang="zh-CN" altLang="en-US" smtClean="0"/>
              <a:t>第二级</a:t>
            </a:r>
            <a:endParaRPr lang="zh-CN" altLang="en-US" smtClean="0"/>
          </a:p>
          <a:p>
            <a:pPr lvl="2" eaLnBrk="1" latinLnBrk="0" hangingPunct="1"/>
            <a:r>
              <a:rPr lang="zh-CN" altLang="en-US" smtClean="0"/>
              <a:t>第三级</a:t>
            </a:r>
            <a:endParaRPr lang="zh-CN" altLang="en-US" smtClean="0"/>
          </a:p>
          <a:p>
            <a:pPr lvl="3" eaLnBrk="1" latinLnBrk="0" hangingPunct="1"/>
            <a:r>
              <a:rPr lang="zh-CN" altLang="en-US" smtClean="0"/>
              <a:t>第四级</a:t>
            </a:r>
            <a:endParaRPr lang="zh-CN" altLang="en-US" smtClean="0"/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10" name="日期占位符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  <p:sp>
        <p:nvSpPr>
          <p:cNvPr id="11" name="直接连接符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标题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12" name="日期占位符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21" name="页脚占位符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 showMasterSp="0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24" name="页脚占位符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 showMasterSp="0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直接连接符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标题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26" name="文本占位符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  <a:endParaRPr kumimoji="0" lang="zh-CN" altLang="en-US" smtClean="0"/>
          </a:p>
        </p:txBody>
      </p:sp>
      <p:sp>
        <p:nvSpPr>
          <p:cNvPr id="14" name="内容占位符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 eaLnBrk="1" latinLnBrk="0" hangingPunct="1"/>
            <a:r>
              <a:rPr lang="zh-CN" altLang="en-US" smtClean="0"/>
              <a:t>第二级</a:t>
            </a:r>
            <a:endParaRPr lang="zh-CN" altLang="en-US" smtClean="0"/>
          </a:p>
          <a:p>
            <a:pPr lvl="2" eaLnBrk="1" latinLnBrk="0" hangingPunct="1"/>
            <a:r>
              <a:rPr lang="zh-CN" altLang="en-US" smtClean="0"/>
              <a:t>第三级</a:t>
            </a:r>
            <a:endParaRPr lang="zh-CN" altLang="en-US" smtClean="0"/>
          </a:p>
          <a:p>
            <a:pPr lvl="3" eaLnBrk="1" latinLnBrk="0" hangingPunct="1"/>
            <a:r>
              <a:rPr lang="zh-CN" altLang="en-US" smtClean="0"/>
              <a:t>第四级</a:t>
            </a:r>
            <a:endParaRPr lang="zh-CN" altLang="en-US" smtClean="0"/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25" name="日期占位符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29" name="页脚占位符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 showMasterSp="0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图片占位符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zh-CN" altLang="en-US" smtClean="0"/>
              <a:t>单击图标添加图片</a:t>
            </a:r>
            <a:endParaRPr kumimoji="0" lang="en-US" dirty="0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1" name="灯片编号占位符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  <p:sp>
        <p:nvSpPr>
          <p:cNvPr id="17" name="标题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26" name="文本占位符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  <a:endParaRPr kumimoji="0" lang="zh-CN" altLang="en-US" smtClean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直接连接符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文本占位符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zh-CN" altLang="en-US" smtClean="0"/>
              <a:t>单击此处编辑母版文本样式</a:t>
            </a:r>
            <a:endParaRPr kumimoji="0" lang="zh-CN" altLang="en-US" smtClean="0"/>
          </a:p>
          <a:p>
            <a:pPr lvl="1" eaLnBrk="1" latinLnBrk="0" hangingPunct="1"/>
            <a:r>
              <a:rPr kumimoji="0" lang="zh-CN" altLang="en-US" smtClean="0"/>
              <a:t>第二级</a:t>
            </a:r>
            <a:endParaRPr kumimoji="0" lang="zh-CN" altLang="en-US" smtClean="0"/>
          </a:p>
          <a:p>
            <a:pPr lvl="2" eaLnBrk="1" latinLnBrk="0" hangingPunct="1"/>
            <a:r>
              <a:rPr kumimoji="0" lang="zh-CN" altLang="en-US" smtClean="0"/>
              <a:t>第三级</a:t>
            </a:r>
            <a:endParaRPr kumimoji="0" lang="zh-CN" altLang="en-US" smtClean="0"/>
          </a:p>
          <a:p>
            <a:pPr lvl="3" eaLnBrk="1" latinLnBrk="0" hangingPunct="1"/>
            <a:r>
              <a:rPr kumimoji="0" lang="zh-CN" altLang="en-US" smtClean="0"/>
              <a:t>第四级</a:t>
            </a:r>
            <a:endParaRPr kumimoji="0" lang="zh-CN" altLang="en-US" smtClean="0"/>
          </a:p>
          <a:p>
            <a:pPr lvl="4" eaLnBrk="1" latinLnBrk="0" hangingPunct="1"/>
            <a:r>
              <a:rPr kumimoji="0" lang="zh-CN" altLang="en-US" smtClean="0"/>
              <a:t>第五级</a:t>
            </a:r>
            <a:endParaRPr kumimoji="0" lang="en-US"/>
          </a:p>
        </p:txBody>
      </p:sp>
      <p:sp>
        <p:nvSpPr>
          <p:cNvPr id="11" name="日期占位符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28" name="页脚占位符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  <p:sp>
        <p:nvSpPr>
          <p:cNvPr id="10" name="标题占位符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9" name="直接连接符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直接连接符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p>
            <a:pPr eaLnBrk="1" hangingPunct="1"/>
            <a:r>
              <a:rPr lang="zh-CN" altLang="en-US" b="1" dirty="0">
                <a:solidFill>
                  <a:schemeClr val="tx2"/>
                </a:solidFill>
                <a:sym typeface="+mn-ea"/>
              </a:rPr>
              <a:t>三</a:t>
            </a:r>
            <a:r>
              <a:rPr lang="en-US" altLang="zh-CN" b="1">
                <a:solidFill>
                  <a:schemeClr val="tx2"/>
                </a:solidFill>
                <a:sym typeface="+mn-ea"/>
              </a:rPr>
              <a:t>.</a:t>
            </a:r>
            <a:r>
              <a:rPr lang="zh-CN" altLang="en-US" b="1" dirty="0">
                <a:solidFill>
                  <a:schemeClr val="tx2"/>
                </a:solidFill>
                <a:sym typeface="+mn-ea"/>
              </a:rPr>
              <a:t>忠心问安  </a:t>
            </a:r>
            <a:r>
              <a:rPr lang="en-US" altLang="zh-CN" b="1">
                <a:solidFill>
                  <a:schemeClr val="tx2"/>
                </a:solidFill>
                <a:sym typeface="+mn-ea"/>
              </a:rPr>
              <a:t>2</a:t>
            </a:r>
            <a:r>
              <a:rPr lang="zh-CN" altLang="en-US" b="1" dirty="0">
                <a:solidFill>
                  <a:schemeClr val="tx2"/>
                </a:solidFill>
                <a:sym typeface="+mn-ea"/>
              </a:rPr>
              <a:t>节</a:t>
            </a:r>
            <a:endParaRPr lang="zh-CN" altLang="en-US" b="1" dirty="0">
              <a:solidFill>
                <a:schemeClr val="tx2"/>
              </a:solidFill>
              <a:sym typeface="+mn-ea"/>
            </a:endParaRPr>
          </a:p>
          <a:p>
            <a:pPr eaLnBrk="1" hangingPunct="1"/>
            <a:r>
              <a:rPr lang="zh-CN" altLang="en-US" b="1" dirty="0">
                <a:solidFill>
                  <a:schemeClr val="tx2"/>
                </a:solidFill>
                <a:sym typeface="+mn-ea"/>
              </a:rPr>
              <a:t>平安：是信主之后的最深感受，担心受异教影响，会失真平安。</a:t>
            </a:r>
            <a:endParaRPr lang="zh-CN" altLang="en-US" b="1" dirty="0">
              <a:solidFill>
                <a:schemeClr val="tx2"/>
              </a:solidFill>
            </a:endParaRPr>
          </a:p>
          <a:p>
            <a:pPr eaLnBrk="1" hangingPunct="1"/>
            <a:endParaRPr lang="en-US" altLang="zh-CN" b="1">
              <a:solidFill>
                <a:schemeClr val="tx2"/>
              </a:solidFill>
              <a:sym typeface="+mn-ea"/>
            </a:endParaRPr>
          </a:p>
          <a:p>
            <a:pPr eaLnBrk="1" hangingPunct="1"/>
            <a:r>
              <a:rPr lang="en-US" altLang="zh-CN" b="1">
                <a:solidFill>
                  <a:schemeClr val="tx2"/>
                </a:solidFill>
                <a:sym typeface="+mn-ea"/>
              </a:rPr>
              <a:t> 约14:27 我留下平安给你们，我将我的平安赐给你们。我所赐的，不像世人所赐的；你们心里不要忧愁，也不要胆怯。</a:t>
            </a:r>
            <a:endParaRPr lang="en-US" altLang="zh-CN" b="1">
              <a:solidFill>
                <a:schemeClr val="tx2"/>
              </a:solidFill>
              <a:sym typeface="+mn-ea"/>
            </a:endParaRPr>
          </a:p>
          <a:p>
            <a:pPr eaLnBrk="1" hangingPunct="1"/>
            <a:endParaRPr lang="en-US" altLang="zh-CN" b="1">
              <a:solidFill>
                <a:schemeClr val="tx2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p>
            <a:r>
              <a:rPr lang="zh-CN" altLang="en-US" sz="3600" b="1" dirty="0">
                <a:sym typeface="+mn-ea"/>
              </a:rPr>
              <a:t>第二、天使是直接被创造在与上帝相对永恒的范围里面，而我们不是，我们是被创造在有物质的暂时性 的过程中间。</a:t>
            </a:r>
            <a:endParaRPr lang="zh-CN" altLang="en-US" sz="3600" b="1" dirty="0">
              <a:solidFill>
                <a:schemeClr val="tx2"/>
              </a:solidFill>
            </a:endParaRPr>
          </a:p>
          <a:p>
            <a:endParaRPr lang="zh-CN" altLang="en-US" sz="3600" b="1" dirty="0">
              <a:sym typeface="+mn-ea"/>
            </a:endParaRPr>
          </a:p>
          <a:p>
            <a:r>
              <a:rPr lang="zh-CN" altLang="en-US" sz="3600" b="1" dirty="0">
                <a:sym typeface="+mn-ea"/>
              </a:rPr>
              <a:t>第三、天使被造的时候没有暂时的规律和次序，而人被造的时候在暂时中间经过一个程序和试探、试验的必须，</a:t>
            </a:r>
            <a:endParaRPr lang="zh-CN" altLang="en-US" sz="3600" b="1" dirty="0">
              <a:sym typeface="+mn-ea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zh-CN" altLang="en-US" sz="3600" b="1" dirty="0">
                <a:sym typeface="+mn-ea"/>
              </a:rPr>
              <a:t>所以我们在这个试探、试炼的必须过程中，这是天使没有的。「上帝不救拔天使，只救拔亚伯拉罕的后代」，就是那些在肉身中间因信上帝而活着的人，他们得救了。这样，天使就不可能领受救恩，因为天使没有身体。</a:t>
            </a:r>
            <a:endParaRPr lang="zh-CN" altLang="en-US" sz="3600" b="1" dirty="0">
              <a:solidFill>
                <a:schemeClr val="tx2"/>
              </a:solidFill>
            </a:endParaRPr>
          </a:p>
          <a:p>
            <a:endParaRPr lang="zh-CN" altLang="en-US" sz="3600"/>
          </a:p>
          <a:p>
            <a:endParaRPr lang="zh-CN" altLang="en-US" sz="3600"/>
          </a:p>
          <a:p>
            <a:endParaRPr lang="zh-CN" altLang="en-US" sz="360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p>
            <a:pPr eaLnBrk="1" hangingPunct="1">
              <a:buNone/>
            </a:pPr>
            <a:r>
              <a:rPr lang="zh-CN" altLang="en-US" sz="3600" b="1" dirty="0">
                <a:sym typeface="+mn-ea"/>
              </a:rPr>
              <a:t>（三）不洁的城要受永火的刑罚</a:t>
            </a:r>
            <a:endParaRPr lang="zh-CN" altLang="en-US" sz="3600" b="1" dirty="0">
              <a:sym typeface="+mn-ea"/>
            </a:endParaRPr>
          </a:p>
          <a:p>
            <a:pPr eaLnBrk="1" hangingPunct="1">
              <a:buNone/>
            </a:pPr>
            <a:endParaRPr lang="zh-CN" altLang="en-US" sz="3600" b="1" dirty="0">
              <a:sym typeface="+mn-ea"/>
            </a:endParaRPr>
          </a:p>
          <a:p>
            <a:pPr eaLnBrk="1" hangingPunct="1">
              <a:buNone/>
            </a:pPr>
            <a:r>
              <a:rPr lang="zh-CN" altLang="en-US" sz="3600" b="1" dirty="0">
                <a:solidFill>
                  <a:schemeClr val="tx2"/>
                </a:solidFill>
              </a:rPr>
              <a:t>【罗1:26-27】因此，神任凭他们放纵可羞耻的情欲。他们的女人把顺性的用处变为逆性的用处；男人也是如此，弃了女人顺性的用处，欲火攻心，彼此贪恋，男和男行可羞耻的事，就在自己身上受这妄为当得的报应。</a:t>
            </a:r>
            <a:endParaRPr lang="zh-CN" altLang="en-US" sz="3600" b="1" dirty="0">
              <a:solidFill>
                <a:schemeClr val="tx2"/>
              </a:solidFill>
            </a:endParaRPr>
          </a:p>
          <a:p>
            <a:endParaRPr lang="zh-CN" altLang="en-US" sz="3600" b="1" dirty="0">
              <a:solidFill>
                <a:schemeClr val="tx2"/>
              </a:solidFill>
            </a:endParaRPr>
          </a:p>
          <a:p>
            <a:endParaRPr lang="zh-CN" altLang="en-US" sz="36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p>
            <a:r>
              <a:rPr lang="zh-CN" altLang="en-US" sz="4000" b="1" dirty="0">
                <a:solidFill>
                  <a:schemeClr val="tx2"/>
                </a:solidFill>
                <a:uFillTx/>
                <a:sym typeface="+mn-ea"/>
              </a:rPr>
              <a:t>第二段</a:t>
            </a:r>
            <a:r>
              <a:rPr lang="en-US" altLang="zh-CN" sz="4000" b="1" dirty="0">
                <a:solidFill>
                  <a:schemeClr val="tx2"/>
                </a:solidFill>
                <a:uFillTx/>
                <a:sym typeface="+mn-ea"/>
              </a:rPr>
              <a:t>    </a:t>
            </a:r>
            <a:r>
              <a:rPr lang="zh-CN" altLang="en-US" sz="4000" b="1" dirty="0">
                <a:solidFill>
                  <a:schemeClr val="tx2"/>
                </a:solidFill>
                <a:uFillTx/>
                <a:sym typeface="+mn-ea"/>
              </a:rPr>
              <a:t>为真道争辩之原因</a:t>
            </a:r>
            <a:r>
              <a:rPr lang="en-US" altLang="zh-CN" sz="4000" b="1" dirty="0">
                <a:solidFill>
                  <a:schemeClr val="tx2"/>
                </a:solidFill>
                <a:uFillTx/>
                <a:sym typeface="+mn-ea"/>
              </a:rPr>
              <a:t>  </a:t>
            </a:r>
            <a:r>
              <a:rPr lang="en-US" altLang="zh-CN" sz="4000" b="1">
                <a:solidFill>
                  <a:schemeClr val="tx2"/>
                </a:solidFill>
                <a:uFillTx/>
                <a:sym typeface="+mn-ea"/>
              </a:rPr>
              <a:t>3-7</a:t>
            </a:r>
            <a:endParaRPr lang="en-US" altLang="zh-CN" sz="4000" b="1">
              <a:solidFill>
                <a:schemeClr val="tx2"/>
              </a:solidFill>
              <a:uFillTx/>
              <a:sym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p>
            <a:pPr eaLnBrk="1" hangingPunct="1">
              <a:lnSpc>
                <a:spcPct val="80000"/>
              </a:lnSpc>
              <a:buNone/>
            </a:pPr>
            <a:r>
              <a:rPr lang="zh-CN" altLang="en-US" sz="3600" b="1" dirty="0">
                <a:solidFill>
                  <a:schemeClr val="tx2"/>
                </a:solidFill>
                <a:sym typeface="+mn-ea"/>
              </a:rPr>
              <a:t>一、因同得救恩</a:t>
            </a:r>
            <a:r>
              <a:rPr lang="en-US" altLang="zh-CN" sz="3600" b="1">
                <a:solidFill>
                  <a:schemeClr val="tx2"/>
                </a:solidFill>
                <a:sym typeface="+mn-ea"/>
              </a:rPr>
              <a:t>——3</a:t>
            </a:r>
            <a:endParaRPr lang="en-US" altLang="zh-CN" sz="3600" b="1">
              <a:solidFill>
                <a:schemeClr val="tx2"/>
              </a:solidFill>
              <a:sym typeface="+mn-ea"/>
            </a:endParaRPr>
          </a:p>
          <a:p>
            <a:pPr eaLnBrk="1" hangingPunct="1">
              <a:lnSpc>
                <a:spcPct val="80000"/>
              </a:lnSpc>
              <a:buNone/>
            </a:pPr>
            <a:endParaRPr lang="en-US" altLang="zh-CN" sz="3600" b="1">
              <a:solidFill>
                <a:schemeClr val="tx2"/>
              </a:solidFill>
            </a:endParaRPr>
          </a:p>
          <a:p>
            <a:pPr eaLnBrk="1" hangingPunct="1">
              <a:lnSpc>
                <a:spcPct val="80000"/>
              </a:lnSpc>
              <a:buNone/>
            </a:pPr>
            <a:r>
              <a:rPr lang="zh-CN" altLang="en-US" sz="3600" b="1" dirty="0">
                <a:solidFill>
                  <a:schemeClr val="tx2"/>
                </a:solidFill>
                <a:sym typeface="+mn-ea"/>
              </a:rPr>
              <a:t>“</a:t>
            </a:r>
            <a:r>
              <a:rPr lang="zh-CN" altLang="en-US" sz="3600" b="1" dirty="0">
                <a:solidFill>
                  <a:srgbClr val="FF0000"/>
                </a:solidFill>
                <a:uFillTx/>
                <a:sym typeface="+mn-ea"/>
              </a:rPr>
              <a:t>同</a:t>
            </a:r>
            <a:r>
              <a:rPr lang="zh-CN" altLang="en-US" sz="3600" b="1" dirty="0">
                <a:solidFill>
                  <a:schemeClr val="tx2"/>
                </a:solidFill>
                <a:sym typeface="+mn-ea"/>
              </a:rPr>
              <a:t>得救恩”，对犹大而言，救恩不只代表过去蒙拯救（第5节），也代表现今的经历（第23节）和将来在神荣耀里的欢喜快乐（第25节）。救恩不但给了作者，也给了读者，犹太基督徒和外邦基督徒都能一起分享这个救恩。“</a:t>
            </a:r>
            <a:endParaRPr lang="zh-CN" altLang="en-US" sz="3600" b="1" dirty="0">
              <a:solidFill>
                <a:schemeClr val="tx2"/>
              </a:solidFill>
              <a:sym typeface="+mn-ea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p>
            <a:r>
              <a:rPr lang="zh-CN" altLang="en-US" sz="3600" b="1">
                <a:solidFill>
                  <a:schemeClr val="tx2"/>
                </a:solidFill>
                <a:uFillTx/>
              </a:rPr>
              <a:t>永恒性 </a:t>
            </a:r>
            <a:endParaRPr lang="zh-CN" altLang="en-US" sz="3600" b="1">
              <a:solidFill>
                <a:schemeClr val="tx2"/>
              </a:solidFill>
              <a:uFillTx/>
            </a:endParaRPr>
          </a:p>
          <a:p>
            <a:r>
              <a:rPr lang="zh-CN" altLang="en-US" sz="3600" b="1">
                <a:solidFill>
                  <a:schemeClr val="tx2"/>
                </a:solidFill>
                <a:uFillTx/>
              </a:rPr>
              <a:t>太24:35</a:t>
            </a:r>
            <a:r>
              <a:rPr lang="en-US" altLang="zh-CN" sz="3600" b="1">
                <a:solidFill>
                  <a:schemeClr val="tx2"/>
                </a:solidFill>
                <a:uFillTx/>
              </a:rPr>
              <a:t> </a:t>
            </a:r>
            <a:r>
              <a:rPr lang="zh-CN" altLang="en-US" sz="3600" b="1">
                <a:solidFill>
                  <a:schemeClr val="tx2"/>
                </a:solidFill>
                <a:uFillTx/>
              </a:rPr>
              <a:t>天地要废去，我的话却不能废去。</a:t>
            </a:r>
            <a:endParaRPr lang="zh-CN" altLang="en-US" sz="3600" b="1">
              <a:solidFill>
                <a:schemeClr val="tx2"/>
              </a:solidFill>
              <a:uFillTx/>
            </a:endParaRPr>
          </a:p>
          <a:p>
            <a:r>
              <a:rPr lang="zh-CN" altLang="en-US" sz="3600" b="1">
                <a:solidFill>
                  <a:schemeClr val="tx2"/>
                </a:solidFill>
                <a:uFillTx/>
              </a:rPr>
              <a:t>彼前1:25</a:t>
            </a:r>
            <a:r>
              <a:rPr lang="en-US" altLang="zh-CN" sz="3600" b="1">
                <a:solidFill>
                  <a:schemeClr val="tx2"/>
                </a:solidFill>
                <a:uFillTx/>
              </a:rPr>
              <a:t> </a:t>
            </a:r>
            <a:r>
              <a:rPr lang="zh-CN" altLang="en-US" sz="3600" b="1">
                <a:solidFill>
                  <a:schemeClr val="tx2"/>
                </a:solidFill>
                <a:uFillTx/>
              </a:rPr>
              <a:t>惟有主的道是永存的。”所传给你们的福音就是这道。</a:t>
            </a:r>
            <a:endParaRPr lang="zh-CN" altLang="en-US" sz="3600" b="1">
              <a:solidFill>
                <a:schemeClr val="tx2"/>
              </a:solidFill>
              <a:uFillTx/>
            </a:endParaRPr>
          </a:p>
          <a:p>
            <a:endParaRPr lang="zh-CN" altLang="en-US" sz="3600" b="1">
              <a:solidFill>
                <a:schemeClr val="tx2"/>
              </a:solidFill>
              <a:uFillTx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lnSpcReduction="20000"/>
          </a:bodyPr>
          <a:p>
            <a:r>
              <a:rPr lang="zh-CN" altLang="en-US" sz="3600" b="1">
                <a:uFillTx/>
                <a:sym typeface="+mn-ea"/>
              </a:rPr>
              <a:t>主动性</a:t>
            </a:r>
            <a:endParaRPr lang="zh-CN" altLang="en-US" sz="3600" b="1">
              <a:solidFill>
                <a:schemeClr val="tx2"/>
              </a:solidFill>
              <a:uFillTx/>
              <a:sym typeface="+mn-ea"/>
            </a:endParaRPr>
          </a:p>
          <a:p>
            <a:r>
              <a:rPr lang="zh-CN" altLang="en-US" sz="3600" b="1">
                <a:uFillTx/>
                <a:sym typeface="+mn-ea"/>
              </a:rPr>
              <a:t>路19:10人子来，为要寻找、拯救失丧的人。” </a:t>
            </a:r>
            <a:endParaRPr lang="zh-CN" altLang="en-US" sz="3600" b="1">
              <a:solidFill>
                <a:schemeClr val="tx2"/>
              </a:solidFill>
              <a:uFillTx/>
            </a:endParaRPr>
          </a:p>
          <a:p>
            <a:endParaRPr lang="zh-CN" altLang="en-US" sz="3600" b="1">
              <a:solidFill>
                <a:schemeClr val="tx2"/>
              </a:solidFill>
              <a:uFillTx/>
            </a:endParaRPr>
          </a:p>
          <a:p>
            <a:r>
              <a:rPr lang="zh-CN" altLang="en-US" sz="3600" b="1">
                <a:uFillTx/>
                <a:sym typeface="+mn-ea"/>
              </a:rPr>
              <a:t>完美性</a:t>
            </a:r>
            <a:endParaRPr lang="zh-CN" altLang="en-US" sz="3600" b="1">
              <a:solidFill>
                <a:schemeClr val="tx2"/>
              </a:solidFill>
              <a:uFillTx/>
            </a:endParaRPr>
          </a:p>
          <a:p>
            <a:r>
              <a:rPr lang="zh-CN" altLang="en-US" sz="3600" b="1">
                <a:uFillTx/>
                <a:sym typeface="+mn-ea"/>
              </a:rPr>
              <a:t>诗18:30</a:t>
            </a:r>
            <a:r>
              <a:rPr lang="en-US" altLang="zh-CN" sz="3600" b="1">
                <a:uFillTx/>
                <a:sym typeface="+mn-ea"/>
              </a:rPr>
              <a:t> </a:t>
            </a:r>
            <a:r>
              <a:rPr lang="zh-CN" altLang="en-US" sz="3600" b="1">
                <a:uFillTx/>
                <a:sym typeface="+mn-ea"/>
              </a:rPr>
              <a:t>至于神，他的道是完全的；耶和华的话是炼净的。凡投靠他的，他便作他们的盾牌。 </a:t>
            </a:r>
            <a:endParaRPr lang="zh-CN" altLang="en-US" sz="3600" b="1">
              <a:solidFill>
                <a:schemeClr val="tx2"/>
              </a:solidFill>
              <a:uFillTx/>
            </a:endParaRPr>
          </a:p>
          <a:p>
            <a:endParaRPr lang="zh-CN" altLang="en-US" sz="3600" b="1">
              <a:solidFill>
                <a:schemeClr val="tx2"/>
              </a:solidFill>
              <a:uFillTx/>
            </a:endParaRPr>
          </a:p>
          <a:p>
            <a:endParaRPr lang="zh-CN" altLang="en-US" sz="360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fontScale="50000"/>
          </a:bodyPr>
          <a:p>
            <a:r>
              <a:rPr lang="zh-CN" altLang="en-US" sz="3600" b="1">
                <a:solidFill>
                  <a:schemeClr val="tx2"/>
                </a:solidFill>
                <a:uFillTx/>
                <a:sym typeface="+mn-ea"/>
              </a:rPr>
              <a:t> </a:t>
            </a:r>
            <a:endParaRPr lang="zh-CN" altLang="en-US" sz="3600" b="1">
              <a:solidFill>
                <a:schemeClr val="tx2"/>
              </a:solidFill>
              <a:uFillTx/>
            </a:endParaRPr>
          </a:p>
          <a:p>
            <a:r>
              <a:rPr lang="zh-CN" altLang="en-US" sz="6000" b="1">
                <a:solidFill>
                  <a:schemeClr val="tx2"/>
                </a:solidFill>
                <a:uFillTx/>
                <a:sym typeface="+mn-ea"/>
              </a:rPr>
              <a:t>锋利性 </a:t>
            </a:r>
            <a:endParaRPr lang="zh-CN" altLang="en-US" sz="6000" b="1">
              <a:solidFill>
                <a:schemeClr val="tx2"/>
              </a:solidFill>
              <a:uFillTx/>
              <a:sym typeface="+mn-ea"/>
            </a:endParaRPr>
          </a:p>
          <a:p>
            <a:r>
              <a:rPr lang="zh-CN" altLang="en-US" sz="6000" b="1">
                <a:solidFill>
                  <a:schemeClr val="tx2"/>
                </a:solidFill>
                <a:uFillTx/>
                <a:sym typeface="+mn-ea"/>
              </a:rPr>
              <a:t>来4:12</a:t>
            </a:r>
            <a:r>
              <a:rPr lang="en-US" altLang="zh-CN" sz="6000" b="1">
                <a:solidFill>
                  <a:schemeClr val="tx2"/>
                </a:solidFill>
                <a:uFillTx/>
                <a:sym typeface="+mn-ea"/>
              </a:rPr>
              <a:t> </a:t>
            </a:r>
            <a:r>
              <a:rPr lang="zh-CN" altLang="en-US" sz="6000" b="1">
                <a:solidFill>
                  <a:schemeClr val="tx2"/>
                </a:solidFill>
                <a:uFillTx/>
                <a:sym typeface="+mn-ea"/>
              </a:rPr>
              <a:t>神的道是活泼的，是有功效的，比一切两刃的剑更快，甚至魂与灵、骨节与骨髓，都能刺入、剖开，连心中的思念和主意都能辨明。</a:t>
            </a:r>
            <a:endParaRPr lang="zh-CN" altLang="en-US" sz="6000" b="1">
              <a:solidFill>
                <a:schemeClr val="tx2"/>
              </a:solidFill>
              <a:uFillTx/>
            </a:endParaRPr>
          </a:p>
          <a:p>
            <a:r>
              <a:rPr lang="zh-CN" altLang="en-US" sz="6000" b="1">
                <a:solidFill>
                  <a:schemeClr val="tx2"/>
                </a:solidFill>
                <a:uFillTx/>
                <a:sym typeface="+mn-ea"/>
              </a:rPr>
              <a:t>影响性</a:t>
            </a:r>
            <a:endParaRPr lang="zh-CN" altLang="en-US" sz="6000" b="1">
              <a:solidFill>
                <a:schemeClr val="tx2"/>
              </a:solidFill>
              <a:uFillTx/>
              <a:sym typeface="+mn-ea"/>
            </a:endParaRPr>
          </a:p>
          <a:p>
            <a:r>
              <a:rPr lang="zh-CN" altLang="en-US" sz="6000" b="1">
                <a:solidFill>
                  <a:schemeClr val="tx2"/>
                </a:solidFill>
                <a:uFillTx/>
                <a:sym typeface="+mn-ea"/>
              </a:rPr>
              <a:t>耶23:29</a:t>
            </a:r>
            <a:r>
              <a:rPr lang="en-US" altLang="zh-CN" sz="6000" b="1">
                <a:solidFill>
                  <a:schemeClr val="tx2"/>
                </a:solidFill>
                <a:uFillTx/>
                <a:sym typeface="+mn-ea"/>
              </a:rPr>
              <a:t> </a:t>
            </a:r>
            <a:r>
              <a:rPr lang="zh-CN" altLang="en-US" sz="6000" b="1">
                <a:solidFill>
                  <a:schemeClr val="tx2"/>
                </a:solidFill>
                <a:uFillTx/>
                <a:sym typeface="+mn-ea"/>
              </a:rPr>
              <a:t>耶和华说：“我的话岂不像火，又像能打碎磐石的大锤吗？”</a:t>
            </a:r>
            <a:endParaRPr lang="zh-CN" altLang="en-US" sz="6000" b="1">
              <a:solidFill>
                <a:schemeClr val="tx2"/>
              </a:solidFill>
              <a:uFillTx/>
              <a:sym typeface="+mn-ea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pPr eaLnBrk="1" hangingPunct="1">
              <a:lnSpc>
                <a:spcPct val="80000"/>
              </a:lnSpc>
              <a:buNone/>
            </a:pPr>
            <a:r>
              <a:rPr lang="zh-CN" altLang="en-US" sz="3600" b="1" dirty="0">
                <a:sym typeface="+mn-ea"/>
              </a:rPr>
              <a:t>二、为防止异端破坏</a:t>
            </a:r>
            <a:r>
              <a:rPr lang="en-US" altLang="zh-CN" sz="3600" b="1">
                <a:sym typeface="+mn-ea"/>
              </a:rPr>
              <a:t>——4</a:t>
            </a:r>
            <a:endParaRPr lang="en-US" altLang="zh-CN" sz="3600" b="1">
              <a:sym typeface="+mn-ea"/>
            </a:endParaRPr>
          </a:p>
          <a:p>
            <a:pPr eaLnBrk="1" hangingPunct="1">
              <a:lnSpc>
                <a:spcPct val="80000"/>
              </a:lnSpc>
              <a:buNone/>
            </a:pPr>
            <a:endParaRPr lang="en-US" altLang="zh-CN" sz="3600" b="1">
              <a:solidFill>
                <a:schemeClr val="tx2"/>
              </a:solidFill>
            </a:endParaRPr>
          </a:p>
          <a:p>
            <a:pPr eaLnBrk="1" hangingPunct="1">
              <a:lnSpc>
                <a:spcPct val="80000"/>
              </a:lnSpc>
              <a:buNone/>
            </a:pPr>
            <a:r>
              <a:rPr lang="zh-CN" altLang="en-US" sz="3600" b="1" dirty="0">
                <a:sym typeface="+mn-ea"/>
              </a:rPr>
              <a:t>（一）因有些人偷着进来</a:t>
            </a:r>
            <a:r>
              <a:rPr lang="en-US" altLang="zh-CN" sz="3600" b="1" dirty="0">
                <a:sym typeface="+mn-ea"/>
              </a:rPr>
              <a:t> 加2</a:t>
            </a:r>
            <a:r>
              <a:rPr lang="zh-CN" altLang="en-US" sz="3600" b="1" dirty="0">
                <a:sym typeface="+mn-ea"/>
              </a:rPr>
              <a:t>：</a:t>
            </a:r>
            <a:r>
              <a:rPr lang="en-US" altLang="zh-CN" sz="3600" b="1" dirty="0">
                <a:sym typeface="+mn-ea"/>
              </a:rPr>
              <a:t>3-5</a:t>
            </a:r>
            <a:r>
              <a:rPr lang="zh-CN" altLang="en-US" sz="3600" b="1" dirty="0">
                <a:sym typeface="+mn-ea"/>
              </a:rPr>
              <a:t>林后</a:t>
            </a:r>
            <a:r>
              <a:rPr lang="en-US" altLang="zh-CN" sz="3600" b="1" dirty="0">
                <a:sym typeface="+mn-ea"/>
              </a:rPr>
              <a:t>11</a:t>
            </a:r>
            <a:r>
              <a:rPr lang="zh-CN" altLang="en-US" sz="3600" b="1" dirty="0">
                <a:sym typeface="+mn-ea"/>
              </a:rPr>
              <a:t>：</a:t>
            </a:r>
            <a:r>
              <a:rPr lang="en-US" altLang="zh-CN" sz="3600" b="1" dirty="0">
                <a:sym typeface="+mn-ea"/>
              </a:rPr>
              <a:t>13-15  </a:t>
            </a:r>
            <a:r>
              <a:rPr lang="zh-CN" altLang="en-US" sz="3600" b="1" dirty="0">
                <a:sym typeface="+mn-ea"/>
              </a:rPr>
              <a:t>提后3:6</a:t>
            </a:r>
            <a:endParaRPr lang="zh-CN" altLang="en-US" sz="3600" b="1" dirty="0">
              <a:sym typeface="+mn-ea"/>
            </a:endParaRPr>
          </a:p>
          <a:p>
            <a:pPr eaLnBrk="1" hangingPunct="1">
              <a:lnSpc>
                <a:spcPct val="80000"/>
              </a:lnSpc>
              <a:buNone/>
            </a:pPr>
            <a:r>
              <a:rPr lang="zh-CN" altLang="en-US" sz="3600" b="1" dirty="0">
                <a:sym typeface="+mn-ea"/>
              </a:rPr>
              <a:t>（二）自古被定受刑罚的</a:t>
            </a:r>
            <a:r>
              <a:rPr lang="en-US" altLang="zh-CN" sz="3600" b="1" dirty="0">
                <a:sym typeface="+mn-ea"/>
              </a:rPr>
              <a:t>  </a:t>
            </a:r>
            <a:r>
              <a:rPr lang="zh-CN" altLang="en-US" sz="3600" b="1" dirty="0">
                <a:sym typeface="+mn-ea"/>
              </a:rPr>
              <a:t>彼后</a:t>
            </a:r>
            <a:r>
              <a:rPr lang="en-US" altLang="zh-CN" sz="3600" b="1" dirty="0">
                <a:sym typeface="+mn-ea"/>
              </a:rPr>
              <a:t>2</a:t>
            </a:r>
            <a:r>
              <a:rPr lang="zh-CN" altLang="en-US" sz="3600" b="1" dirty="0">
                <a:sym typeface="+mn-ea"/>
              </a:rPr>
              <a:t>：</a:t>
            </a:r>
            <a:r>
              <a:rPr lang="en-US" altLang="zh-CN" sz="3600" b="1" dirty="0">
                <a:sym typeface="+mn-ea"/>
              </a:rPr>
              <a:t>3</a:t>
            </a:r>
            <a:endParaRPr lang="zh-CN" altLang="en-US" sz="3600" b="1" dirty="0">
              <a:solidFill>
                <a:schemeClr val="tx2"/>
              </a:solidFill>
            </a:endParaRPr>
          </a:p>
          <a:p>
            <a:endParaRPr lang="zh-CN" altLang="en-US" sz="360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23215" y="1556702"/>
            <a:ext cx="8686800" cy="4525963"/>
          </a:xfrm>
        </p:spPr>
        <p:txBody>
          <a:bodyPr/>
          <a:p>
            <a:pPr eaLnBrk="1" hangingPunct="1">
              <a:lnSpc>
                <a:spcPct val="80000"/>
              </a:lnSpc>
              <a:buNone/>
            </a:pPr>
            <a:endParaRPr lang="zh-CN" altLang="en-US" b="1" dirty="0">
              <a:sym typeface="+mn-ea"/>
            </a:endParaRPr>
          </a:p>
          <a:p>
            <a:pPr eaLnBrk="1" hangingPunct="1">
              <a:lnSpc>
                <a:spcPct val="80000"/>
              </a:lnSpc>
              <a:buNone/>
            </a:pPr>
            <a:r>
              <a:rPr lang="zh-CN" altLang="en-US" sz="3600" b="1" dirty="0">
                <a:solidFill>
                  <a:schemeClr val="tx2"/>
                </a:solidFill>
                <a:uFillTx/>
                <a:sym typeface="+mn-ea"/>
              </a:rPr>
              <a:t>（三）是不虔诚的</a:t>
            </a:r>
            <a:r>
              <a:rPr lang="en-US" altLang="zh-CN" sz="3600" b="1" dirty="0">
                <a:solidFill>
                  <a:schemeClr val="tx2"/>
                </a:solidFill>
                <a:uFillTx/>
                <a:sym typeface="+mn-ea"/>
              </a:rPr>
              <a:t>  </a:t>
            </a:r>
            <a:r>
              <a:rPr lang="zh-CN" altLang="en-US" sz="3600" b="1" dirty="0">
                <a:solidFill>
                  <a:schemeClr val="tx2"/>
                </a:solidFill>
                <a:uFillTx/>
                <a:sym typeface="+mn-ea"/>
              </a:rPr>
              <a:t>彼后2：6－9</a:t>
            </a:r>
            <a:endParaRPr lang="zh-CN" altLang="en-US" sz="3600" b="1" dirty="0">
              <a:solidFill>
                <a:schemeClr val="tx2"/>
              </a:solidFill>
              <a:uFillTx/>
              <a:sym typeface="+mn-ea"/>
            </a:endParaRPr>
          </a:p>
          <a:p>
            <a:pPr eaLnBrk="1" hangingPunct="1">
              <a:lnSpc>
                <a:spcPct val="80000"/>
              </a:lnSpc>
              <a:buNone/>
            </a:pPr>
            <a:r>
              <a:rPr lang="zh-CN" altLang="en-US" sz="3600" b="1" dirty="0">
                <a:solidFill>
                  <a:schemeClr val="tx2"/>
                </a:solidFill>
                <a:uFillTx/>
                <a:sym typeface="+mn-ea"/>
              </a:rPr>
              <a:t>（四）将神当放纵情欲的机会</a:t>
            </a:r>
            <a:r>
              <a:rPr lang="en-US" altLang="zh-CN" sz="3600" b="1" dirty="0">
                <a:solidFill>
                  <a:schemeClr val="tx2"/>
                </a:solidFill>
                <a:uFillTx/>
                <a:sym typeface="+mn-ea"/>
              </a:rPr>
              <a:t>  加5</a:t>
            </a:r>
            <a:r>
              <a:rPr lang="zh-CN" altLang="en-US" sz="3600" b="1" dirty="0">
                <a:solidFill>
                  <a:schemeClr val="tx2"/>
                </a:solidFill>
                <a:uFillTx/>
                <a:sym typeface="+mn-ea"/>
              </a:rPr>
              <a:t>：</a:t>
            </a:r>
            <a:r>
              <a:rPr lang="en-US" altLang="zh-CN" sz="3600" b="1" dirty="0">
                <a:solidFill>
                  <a:schemeClr val="tx2"/>
                </a:solidFill>
                <a:uFillTx/>
                <a:sym typeface="+mn-ea"/>
              </a:rPr>
              <a:t>19</a:t>
            </a:r>
            <a:endParaRPr lang="en-US" altLang="zh-CN" sz="3600" b="1" dirty="0">
              <a:solidFill>
                <a:schemeClr val="tx2"/>
              </a:solidFill>
              <a:uFillTx/>
              <a:sym typeface="+mn-ea"/>
            </a:endParaRPr>
          </a:p>
          <a:p>
            <a:pPr eaLnBrk="1" hangingPunct="1">
              <a:lnSpc>
                <a:spcPct val="80000"/>
              </a:lnSpc>
              <a:buNone/>
            </a:pPr>
            <a:r>
              <a:rPr lang="zh-CN" altLang="en-US" sz="3600" b="1" dirty="0">
                <a:solidFill>
                  <a:schemeClr val="tx2"/>
                </a:solidFill>
                <a:uFillTx/>
                <a:sym typeface="+mn-ea"/>
              </a:rPr>
              <a:t>（五）不认独一的主宰</a:t>
            </a:r>
            <a:r>
              <a:rPr lang="en-US" altLang="zh-CN" sz="3600" b="1" dirty="0">
                <a:solidFill>
                  <a:schemeClr val="tx2"/>
                </a:solidFill>
                <a:uFillTx/>
                <a:sym typeface="+mn-ea"/>
              </a:rPr>
              <a:t> </a:t>
            </a:r>
            <a:r>
              <a:rPr lang="zh-CN" altLang="en-US" sz="3600" b="1" dirty="0">
                <a:solidFill>
                  <a:schemeClr val="tx2"/>
                </a:solidFill>
                <a:uFillTx/>
                <a:sym typeface="+mn-ea"/>
              </a:rPr>
              <a:t>多</a:t>
            </a:r>
            <a:r>
              <a:rPr lang="en-US" altLang="zh-CN" sz="3600" b="1" dirty="0">
                <a:solidFill>
                  <a:schemeClr val="tx2"/>
                </a:solidFill>
                <a:uFillTx/>
                <a:sym typeface="+mn-ea"/>
              </a:rPr>
              <a:t>1</a:t>
            </a:r>
            <a:r>
              <a:rPr lang="zh-CN" altLang="en-US" sz="3600" b="1" dirty="0">
                <a:solidFill>
                  <a:schemeClr val="tx2"/>
                </a:solidFill>
                <a:uFillTx/>
                <a:sym typeface="+mn-ea"/>
              </a:rPr>
              <a:t>：16</a:t>
            </a:r>
            <a:r>
              <a:rPr lang="en-US" altLang="zh-CN" sz="3600" b="1" dirty="0">
                <a:solidFill>
                  <a:schemeClr val="tx2"/>
                </a:solidFill>
                <a:uFillTx/>
                <a:sym typeface="+mn-ea"/>
              </a:rPr>
              <a:t> </a:t>
            </a:r>
            <a:r>
              <a:rPr lang="zh-CN" altLang="en-US" sz="3600" b="1" dirty="0">
                <a:solidFill>
                  <a:schemeClr val="tx2"/>
                </a:solidFill>
                <a:uFillTx/>
                <a:sym typeface="+mn-ea"/>
              </a:rPr>
              <a:t>彼后2：1</a:t>
            </a:r>
            <a:endParaRPr lang="zh-CN" altLang="en-US" sz="3600" b="1" dirty="0">
              <a:solidFill>
                <a:schemeClr val="tx2"/>
              </a:solidFill>
              <a:uFillTx/>
              <a:sym typeface="+mn-ea"/>
            </a:endParaRPr>
          </a:p>
          <a:p>
            <a:endParaRPr lang="zh-CN" altLang="en-US" sz="3600" b="1">
              <a:solidFill>
                <a:schemeClr val="tx2"/>
              </a:solidFill>
              <a:uFillTx/>
            </a:endParaRPr>
          </a:p>
          <a:p>
            <a:endParaRPr lang="zh-CN" altLang="en-US" sz="3600" b="1">
              <a:solidFill>
                <a:schemeClr val="tx2"/>
              </a:solidFill>
              <a:uFillTx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lnSpcReduction="20000"/>
          </a:bodyPr>
          <a:p>
            <a:pPr eaLnBrk="1" hangingPunct="1">
              <a:buNone/>
            </a:pPr>
            <a:r>
              <a:rPr lang="zh-CN" altLang="en-US" sz="3600" b="1" dirty="0">
                <a:solidFill>
                  <a:schemeClr val="tx2"/>
                </a:solidFill>
                <a:sym typeface="+mn-ea"/>
              </a:rPr>
              <a:t>三</a:t>
            </a:r>
            <a:r>
              <a:rPr lang="en-US" altLang="zh-CN" sz="3600" b="1">
                <a:solidFill>
                  <a:schemeClr val="tx2"/>
                </a:solidFill>
                <a:sym typeface="+mn-ea"/>
              </a:rPr>
              <a:t>.</a:t>
            </a:r>
            <a:r>
              <a:rPr lang="zh-CN" altLang="en-US" sz="3600" b="1" dirty="0">
                <a:solidFill>
                  <a:schemeClr val="tx2"/>
                </a:solidFill>
                <a:sym typeface="+mn-ea"/>
              </a:rPr>
              <a:t>因有惨史为戒</a:t>
            </a:r>
            <a:r>
              <a:rPr lang="en-US" altLang="zh-CN" sz="3600" b="1">
                <a:solidFill>
                  <a:schemeClr val="tx2"/>
                </a:solidFill>
                <a:sym typeface="+mn-ea"/>
              </a:rPr>
              <a:t>——5-7</a:t>
            </a:r>
            <a:endParaRPr lang="en-US" altLang="zh-CN" sz="3600" b="1">
              <a:solidFill>
                <a:schemeClr val="tx2"/>
              </a:solidFill>
            </a:endParaRPr>
          </a:p>
          <a:p>
            <a:pPr eaLnBrk="1" hangingPunct="1">
              <a:buNone/>
            </a:pPr>
            <a:r>
              <a:rPr lang="zh-CN" altLang="en-US" sz="3600" b="1" dirty="0">
                <a:solidFill>
                  <a:schemeClr val="tx2"/>
                </a:solidFill>
                <a:sym typeface="+mn-ea"/>
              </a:rPr>
              <a:t>（一）不信的以色列人被拒绝</a:t>
            </a:r>
            <a:endParaRPr lang="zh-CN" altLang="en-US" sz="3600" b="1" dirty="0">
              <a:solidFill>
                <a:schemeClr val="tx2"/>
              </a:solidFill>
            </a:endParaRPr>
          </a:p>
          <a:p>
            <a:pPr eaLnBrk="1" hangingPunct="1">
              <a:buNone/>
            </a:pPr>
            <a:r>
              <a:rPr lang="zh-CN" altLang="en-US" sz="3600" b="1" dirty="0">
                <a:solidFill>
                  <a:schemeClr val="tx2"/>
                </a:solidFill>
              </a:rPr>
              <a:t>1、贪恶事  林前10：6－8</a:t>
            </a:r>
            <a:endParaRPr lang="zh-CN" altLang="en-US" sz="3600" b="1" dirty="0">
              <a:solidFill>
                <a:schemeClr val="tx2"/>
              </a:solidFill>
            </a:endParaRPr>
          </a:p>
          <a:p>
            <a:pPr eaLnBrk="1" hangingPunct="1">
              <a:buNone/>
            </a:pPr>
            <a:r>
              <a:rPr lang="zh-CN" altLang="en-US" sz="3600" b="1" dirty="0">
                <a:solidFill>
                  <a:schemeClr val="tx2"/>
                </a:solidFill>
              </a:rPr>
              <a:t>2、拜偶像</a:t>
            </a:r>
            <a:r>
              <a:rPr lang="en-US" altLang="zh-CN" sz="3600" b="1" dirty="0">
                <a:solidFill>
                  <a:schemeClr val="tx2"/>
                </a:solidFill>
              </a:rPr>
              <a:t> </a:t>
            </a:r>
            <a:r>
              <a:rPr lang="zh-CN" altLang="en-US" sz="3600" b="1" dirty="0">
                <a:solidFill>
                  <a:schemeClr val="tx2"/>
                </a:solidFill>
              </a:rPr>
              <a:t>出32：15-19  约壹5：21  </a:t>
            </a:r>
            <a:endParaRPr lang="zh-CN" altLang="en-US" sz="3600" b="1" dirty="0">
              <a:solidFill>
                <a:schemeClr val="tx2"/>
              </a:solidFill>
            </a:endParaRPr>
          </a:p>
          <a:p>
            <a:pPr eaLnBrk="1" hangingPunct="1">
              <a:buNone/>
            </a:pPr>
            <a:r>
              <a:rPr lang="zh-CN" altLang="en-US" sz="3600" b="1" dirty="0">
                <a:solidFill>
                  <a:schemeClr val="tx2"/>
                </a:solidFill>
              </a:rPr>
              <a:t>3、行奸淫 民25：1-5  </a:t>
            </a:r>
            <a:endParaRPr lang="zh-CN" altLang="en-US" sz="3600" b="1" dirty="0">
              <a:solidFill>
                <a:schemeClr val="tx2"/>
              </a:solidFill>
            </a:endParaRPr>
          </a:p>
          <a:p>
            <a:pPr eaLnBrk="1" hangingPunct="1">
              <a:buNone/>
            </a:pPr>
            <a:r>
              <a:rPr lang="zh-CN" altLang="en-US" sz="3600" b="1" dirty="0">
                <a:solidFill>
                  <a:schemeClr val="tx2"/>
                </a:solidFill>
              </a:rPr>
              <a:t>4、试探主 民21：4-9</a:t>
            </a:r>
            <a:endParaRPr lang="zh-CN" altLang="en-US" sz="3600" b="1" dirty="0">
              <a:solidFill>
                <a:schemeClr val="tx2"/>
              </a:solidFill>
            </a:endParaRPr>
          </a:p>
          <a:p>
            <a:pPr eaLnBrk="1" hangingPunct="1">
              <a:buNone/>
            </a:pPr>
            <a:r>
              <a:rPr lang="zh-CN" altLang="en-US" sz="3600" b="1" dirty="0">
                <a:solidFill>
                  <a:schemeClr val="tx2"/>
                </a:solidFill>
              </a:rPr>
              <a:t>5、发怨言  民14:1-38，</a:t>
            </a:r>
            <a:endParaRPr lang="zh-CN" altLang="en-US" sz="3600" b="1" dirty="0">
              <a:solidFill>
                <a:schemeClr val="tx2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p>
            <a:pPr eaLnBrk="1" hangingPunct="1">
              <a:buNone/>
            </a:pPr>
            <a:r>
              <a:rPr lang="zh-CN" altLang="en-US" sz="3600" b="1" dirty="0">
                <a:sym typeface="+mn-ea"/>
              </a:rPr>
              <a:t>（二）不守本位的天使必被审判</a:t>
            </a:r>
            <a:endParaRPr lang="zh-CN" altLang="en-US" sz="3600" b="1" dirty="0">
              <a:sym typeface="+mn-ea"/>
            </a:endParaRPr>
          </a:p>
          <a:p>
            <a:pPr eaLnBrk="1" hangingPunct="1">
              <a:buNone/>
            </a:pPr>
            <a:r>
              <a:rPr lang="zh-CN" altLang="en-US" sz="3600" b="1" dirty="0">
                <a:sym typeface="+mn-ea"/>
              </a:rPr>
              <a:t>“不守本位”，就是越过神所给他们的范围。上帝分派天使不同范围的责任和权柄。</a:t>
            </a:r>
            <a:endParaRPr lang="zh-CN" altLang="en-US" sz="3600" b="1" dirty="0">
              <a:sym typeface="+mn-ea"/>
            </a:endParaRPr>
          </a:p>
          <a:p>
            <a:pPr eaLnBrk="1" hangingPunct="1">
              <a:buNone/>
            </a:pPr>
            <a:r>
              <a:rPr lang="zh-CN" altLang="en-US" sz="3600" b="1" dirty="0">
                <a:solidFill>
                  <a:schemeClr val="tx2"/>
                </a:solidFill>
              </a:rPr>
              <a:t>「为什么天使没有得救的可能？」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</a:t>
            </a:r>
            <a:endParaRPr lang="zh-CN" altLang="en-US" sz="3600" b="1" dirty="0">
              <a:solidFill>
                <a:schemeClr val="tx2"/>
              </a:solidFill>
            </a:endParaRPr>
          </a:p>
          <a:p>
            <a:r>
              <a:rPr lang="zh-CN" altLang="en-US" sz="3600" b="1" dirty="0">
                <a:solidFill>
                  <a:schemeClr val="tx2"/>
                </a:solidFill>
              </a:rPr>
              <a:t>第一、天使是纯灵，所以与我们的位分是不一样的</a:t>
            </a:r>
            <a:endParaRPr lang="zh-CN" altLang="en-US" sz="3600" b="1" dirty="0">
              <a:solidFill>
                <a:schemeClr val="tx2"/>
              </a:solidFill>
            </a:endParaRPr>
          </a:p>
          <a:p>
            <a:endParaRPr lang="zh-CN" altLang="en-US" sz="3600" b="1" dirty="0">
              <a:solidFill>
                <a:schemeClr val="tx2"/>
              </a:solidFill>
            </a:endParaRPr>
          </a:p>
        </p:txBody>
      </p:sp>
    </p:spTree>
  </p:cSld>
  <p:clrMapOvr>
    <a:masterClrMapping/>
  </p:clrMapOvr>
</p:sld>
</file>

<file path=ppt/tags/tag1.xml><?xml version="1.0" encoding="utf-8"?>
<p:tagLst xmlns:p="http://schemas.openxmlformats.org/presentationml/2006/main">
  <p:tag name="KSO_WPP_MARK_KEY" val="db1708ee-bd20-420c-a7b8-802744ffd5c2"/>
  <p:tag name="COMMONDATA" val="eyJoZGlkIjoiNGUwZThiZmEzNDQ0NDU0MDRhYTBlMzcyYjM5NzcxN2YifQ=="/>
</p:tagLst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跋涉">
  <a:themeElements>
    <a:clrScheme name="跋涉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跋涉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跋涉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0</TotalTime>
  <Words>1598</Words>
  <Application>WPS 演示</Application>
  <PresentationFormat>全屏显示(4:3)</PresentationFormat>
  <Paragraphs>72</Paragraphs>
  <Slides>12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12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12</vt:i4>
      </vt:variant>
    </vt:vector>
  </HeadingPairs>
  <TitlesOfParts>
    <vt:vector size="25" baseType="lpstr">
      <vt:lpstr>Arial</vt:lpstr>
      <vt:lpstr>宋体</vt:lpstr>
      <vt:lpstr>Wingdings</vt:lpstr>
      <vt:lpstr>Wingdings 2</vt:lpstr>
      <vt:lpstr>Wingdings</vt:lpstr>
      <vt:lpstr>Franklin Gothic Book</vt:lpstr>
      <vt:lpstr>Franklin Gothic Medium</vt:lpstr>
      <vt:lpstr>隶书</vt:lpstr>
      <vt:lpstr>微软雅黑</vt:lpstr>
      <vt:lpstr>华文楷体</vt:lpstr>
      <vt:lpstr>Arial Unicode MS</vt:lpstr>
      <vt:lpstr>Calibri</vt:lpstr>
      <vt:lpstr>跋涉</vt:lpstr>
      <vt:lpstr>PowerPoint 演示文稿</vt:lpstr>
      <vt:lpstr>第二段    为真道争辩之原因  3-7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博士朝拜圣婴</dc:title>
  <dc:creator/>
  <cp:lastModifiedBy>Administrator</cp:lastModifiedBy>
  <cp:revision>14</cp:revision>
  <dcterms:created xsi:type="dcterms:W3CDTF">2023-08-22T06:52:00Z</dcterms:created>
  <dcterms:modified xsi:type="dcterms:W3CDTF">2023-09-22T06:52:53Z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9E0BF13E9BE842CBB0B0F8134EED7E3D_12</vt:lpwstr>
  </property>
  <property fmtid="{D5CDD505-2E9C-101B-9397-08002B2CF9AE}" pid="3" name="KSOProductBuildVer">
    <vt:lpwstr>2052-12.1.0.15374</vt:lpwstr>
  </property>
</Properties>
</file>