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44" r:id="rId1"/>
  </p:sldMasterIdLst>
  <p:notesMasterIdLst>
    <p:notesMasterId r:id="rId34"/>
  </p:notesMasterIdLst>
  <p:sldIdLst>
    <p:sldId id="261" r:id="rId2"/>
    <p:sldId id="262" r:id="rId3"/>
    <p:sldId id="263" r:id="rId4"/>
    <p:sldId id="272" r:id="rId5"/>
    <p:sldId id="291" r:id="rId6"/>
    <p:sldId id="286" r:id="rId7"/>
    <p:sldId id="285" r:id="rId8"/>
    <p:sldId id="271" r:id="rId9"/>
    <p:sldId id="292" r:id="rId10"/>
    <p:sldId id="274" r:id="rId11"/>
    <p:sldId id="287" r:id="rId12"/>
    <p:sldId id="275" r:id="rId13"/>
    <p:sldId id="288" r:id="rId14"/>
    <p:sldId id="276" r:id="rId15"/>
    <p:sldId id="293" r:id="rId16"/>
    <p:sldId id="277" r:id="rId17"/>
    <p:sldId id="289" r:id="rId18"/>
    <p:sldId id="278" r:id="rId19"/>
    <p:sldId id="264" r:id="rId20"/>
    <p:sldId id="279" r:id="rId21"/>
    <p:sldId id="280" r:id="rId22"/>
    <p:sldId id="265" r:id="rId23"/>
    <p:sldId id="266" r:id="rId24"/>
    <p:sldId id="268" r:id="rId25"/>
    <p:sldId id="281" r:id="rId26"/>
    <p:sldId id="282" r:id="rId27"/>
    <p:sldId id="269" r:id="rId28"/>
    <p:sldId id="294" r:id="rId29"/>
    <p:sldId id="295" r:id="rId30"/>
    <p:sldId id="283" r:id="rId31"/>
    <p:sldId id="290" r:id="rId32"/>
    <p:sldId id="284" r:id="rId3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20" autoAdjust="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2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4AB02-5FD6-42EC-82A3-CAC6A72B0F0F}" type="datetimeFigureOut">
              <a:rPr lang="zh-CN" altLang="en-US" smtClean="0"/>
              <a:pPr/>
              <a:t>2024/1/22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820AE0-1081-442D-A22A-066E30932F5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圆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圆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2FE86BE-C827-4880-BA2F-897CCEB31751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D5BE2-3242-4B9A-90E9-922B12D49AC0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6E97D-E93F-44BE-8CCD-DD944454D686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40EFC-8FCB-46FC-AE71-51E194C8B067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9684-B731-4A5F-A6DB-8EE44CF670E0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ADE74-8E1D-48D3-B93C-8E13681B0C50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26" name="日期占位符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7835AC-9D6D-4A34-9684-E0876AD7FDB1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8" name="页脚占位符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C289D44-ACBF-43B3-A40F-0DDBDA770DC0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0115-7B51-48A4-B90E-461D050B12BE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C995E-05FE-4917-BC52-DBF041DB16D4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15CCC-ADFB-4BA7-90C2-4C36FAAF8994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圆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圆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75BD389-7F50-4F11-B9B5-3B04414E2332}" type="datetime1">
              <a:rPr lang="zh-CN" altLang="en-US" smtClean="0"/>
              <a:t>2024/1/22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187624" y="1484784"/>
            <a:ext cx="712879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zh-CN" altLang="zh-CN" sz="7200" b="1" dirty="0" smtClean="0">
                <a:solidFill>
                  <a:srgbClr val="FFC000"/>
                </a:solidFill>
                <a:latin typeface="华文新魏" pitchFamily="2" charset="-122"/>
                <a:ea typeface="华文新魏" pitchFamily="2" charset="-122"/>
              </a:rPr>
              <a:t>从雅各身上看他的人生</a:t>
            </a:r>
            <a:r>
              <a:rPr lang="zh-CN" altLang="en-US" sz="7200" b="1" dirty="0" smtClean="0">
                <a:solidFill>
                  <a:srgbClr val="FFC000"/>
                </a:solidFill>
                <a:latin typeface="华文新魏" pitchFamily="2" charset="-122"/>
                <a:ea typeface="华文新魏" pitchFamily="2" charset="-122"/>
              </a:rPr>
              <a:t>（五）</a:t>
            </a:r>
            <a:endParaRPr lang="en-US" altLang="zh-CN" sz="7200" b="1" dirty="0" smtClean="0">
              <a:solidFill>
                <a:srgbClr val="FFC000"/>
              </a:solidFill>
              <a:latin typeface="华文新魏" pitchFamily="2" charset="-122"/>
              <a:ea typeface="华文新魏" pitchFamily="2" charset="-122"/>
            </a:endParaRPr>
          </a:p>
          <a:p>
            <a:pPr algn="r"/>
            <a:endParaRPr lang="en-US" altLang="zh-CN" sz="4800" b="1" dirty="0" smtClean="0">
              <a:solidFill>
                <a:srgbClr val="C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>
            <a:normAutofit/>
          </a:bodyPr>
          <a:lstStyle/>
          <a:p>
            <a:r>
              <a:rPr lang="en-US" altLang="zh-CN" sz="3900" b="1" dirty="0" smtClean="0">
                <a:latin typeface="+mn-ea"/>
              </a:rPr>
              <a:t>【</a:t>
            </a:r>
            <a:r>
              <a:rPr lang="zh-CN" altLang="en-US" sz="3900" b="1" dirty="0" smtClean="0">
                <a:latin typeface="+mn-ea"/>
              </a:rPr>
              <a:t>创</a:t>
            </a:r>
            <a:r>
              <a:rPr lang="en-US" altLang="zh-CN" sz="3900" b="1" dirty="0" smtClean="0">
                <a:latin typeface="+mn-ea"/>
              </a:rPr>
              <a:t>35</a:t>
            </a:r>
            <a:r>
              <a:rPr lang="zh-CN" altLang="en-US" sz="3900" b="1" dirty="0" smtClean="0">
                <a:latin typeface="+mn-ea"/>
              </a:rPr>
              <a:t>：</a:t>
            </a:r>
            <a:r>
              <a:rPr lang="en-US" altLang="zh-CN" sz="3900" b="1" dirty="0" smtClean="0">
                <a:latin typeface="+mn-ea"/>
              </a:rPr>
              <a:t>8</a:t>
            </a:r>
            <a:r>
              <a:rPr lang="en-US" altLang="zh-CN" sz="3900" b="1" dirty="0" smtClean="0">
                <a:latin typeface="+mn-ea"/>
              </a:rPr>
              <a:t>】</a:t>
            </a:r>
            <a:r>
              <a:rPr lang="zh-CN" altLang="en-US" sz="3900" b="1" dirty="0" smtClean="0">
                <a:latin typeface="+mn-ea"/>
              </a:rPr>
              <a:t>利</a:t>
            </a:r>
            <a:r>
              <a:rPr lang="zh-CN" altLang="en-US" sz="3900" b="1" dirty="0" smtClean="0">
                <a:latin typeface="+mn-ea"/>
              </a:rPr>
              <a:t>百加的奶母底波拉死了，就葬在</a:t>
            </a:r>
            <a:r>
              <a:rPr lang="zh-CN" altLang="en-US" sz="3900" b="1" dirty="0" smtClean="0">
                <a:latin typeface="+mn-ea"/>
              </a:rPr>
              <a:t>伯特利下边</a:t>
            </a:r>
            <a:r>
              <a:rPr lang="zh-CN" altLang="en-US" sz="3900" b="1" dirty="0" smtClean="0">
                <a:latin typeface="+mn-ea"/>
              </a:rPr>
              <a:t>橡树底下，那棵树名叫亚伦巴古</a:t>
            </a:r>
            <a:r>
              <a:rPr lang="zh-CN" altLang="en-US" sz="3900" b="1" dirty="0" smtClean="0">
                <a:latin typeface="+mn-ea"/>
              </a:rPr>
              <a:t>。</a:t>
            </a:r>
            <a:endParaRPr lang="en-US" altLang="zh-CN" sz="3900" b="1" dirty="0" smtClean="0">
              <a:latin typeface="+mn-ea"/>
            </a:endParaRPr>
          </a:p>
          <a:p>
            <a:endParaRPr lang="en-US" altLang="zh-CN" sz="3900" b="1" dirty="0" smtClean="0">
              <a:solidFill>
                <a:srgbClr val="C00000"/>
              </a:solidFill>
              <a:latin typeface="+mn-ea"/>
            </a:endParaRPr>
          </a:p>
          <a:p>
            <a:r>
              <a:rPr lang="zh-CN" altLang="en-US" sz="3900" b="1" dirty="0" smtClean="0">
                <a:solidFill>
                  <a:srgbClr val="C00000"/>
                </a:solidFill>
                <a:latin typeface="+mn-ea"/>
              </a:rPr>
              <a:t>亚伦巴古：悲伤的心情</a:t>
            </a:r>
            <a:endParaRPr lang="en-US" altLang="zh-CN" sz="3900" b="1" dirty="0" smtClean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764704"/>
            <a:ext cx="8640960" cy="5809832"/>
          </a:xfrm>
        </p:spPr>
        <p:txBody>
          <a:bodyPr>
            <a:normAutofit/>
          </a:bodyPr>
          <a:lstStyle/>
          <a:p>
            <a:r>
              <a:rPr lang="en-US" altLang="zh-CN" sz="3200" b="1" dirty="0" smtClean="0">
                <a:latin typeface="+mn-ea"/>
              </a:rPr>
              <a:t>【</a:t>
            </a:r>
            <a:r>
              <a:rPr lang="zh-CN" altLang="en-US" sz="3200" b="1" dirty="0" smtClean="0">
                <a:latin typeface="+mn-ea"/>
              </a:rPr>
              <a:t>创</a:t>
            </a:r>
            <a:r>
              <a:rPr lang="en-US" altLang="zh-CN" sz="3200" b="1" dirty="0" smtClean="0">
                <a:latin typeface="+mn-ea"/>
              </a:rPr>
              <a:t>35</a:t>
            </a:r>
            <a:r>
              <a:rPr lang="zh-CN" altLang="en-US" sz="3200" b="1" dirty="0" smtClean="0">
                <a:latin typeface="+mn-ea"/>
              </a:rPr>
              <a:t>：</a:t>
            </a:r>
            <a:r>
              <a:rPr lang="en-US" altLang="zh-CN" sz="3200" b="1" dirty="0" smtClean="0">
                <a:latin typeface="+mn-ea"/>
              </a:rPr>
              <a:t>9-15】</a:t>
            </a:r>
            <a:r>
              <a:rPr lang="zh-CN" altLang="en-US" sz="3200" b="1" dirty="0" smtClean="0">
                <a:latin typeface="+mn-ea"/>
              </a:rPr>
              <a:t>雅</a:t>
            </a:r>
            <a:r>
              <a:rPr lang="zh-CN" altLang="en-US" sz="3200" b="1" dirty="0" smtClean="0">
                <a:latin typeface="+mn-ea"/>
              </a:rPr>
              <a:t>各从巴旦亚兰回来，　神又向他显现，赐福与他</a:t>
            </a:r>
            <a:r>
              <a:rPr lang="zh-CN" altLang="en-US" sz="3200" b="1" dirty="0" smtClean="0">
                <a:latin typeface="+mn-ea"/>
              </a:rPr>
              <a:t>，且</a:t>
            </a:r>
            <a:r>
              <a:rPr lang="zh-CN" altLang="en-US" sz="3200" b="1" dirty="0" smtClean="0">
                <a:latin typeface="+mn-ea"/>
              </a:rPr>
              <a:t>对他说：“你的名原是雅各，从今以后不要再叫雅各，要叫以色列。”这样，他就改名叫以色列</a:t>
            </a:r>
            <a:r>
              <a:rPr lang="zh-CN" altLang="en-US" sz="3200" b="1" dirty="0" smtClean="0">
                <a:latin typeface="+mn-ea"/>
              </a:rPr>
              <a:t>。</a:t>
            </a:r>
            <a:r>
              <a:rPr lang="zh-CN" altLang="en-US" sz="3200" b="1" dirty="0" smtClean="0">
                <a:latin typeface="+mn-ea"/>
              </a:rPr>
              <a:t>　神又对他说：“我是全能的　神，你要生养众多，将来有一族和多国的民从你而生，又有君王从你而出</a:t>
            </a:r>
            <a:r>
              <a:rPr lang="zh-CN" altLang="en-US" sz="3200" b="1" dirty="0" smtClean="0">
                <a:latin typeface="+mn-ea"/>
              </a:rPr>
              <a:t>。我</a:t>
            </a:r>
            <a:r>
              <a:rPr lang="zh-CN" altLang="en-US" sz="3200" b="1" dirty="0" smtClean="0">
                <a:latin typeface="+mn-ea"/>
              </a:rPr>
              <a:t>所赐给亚伯拉罕和以撒的地，我要赐给你与你的后裔。</a:t>
            </a:r>
            <a:r>
              <a:rPr lang="zh-CN" altLang="en-US" sz="3200" b="1" dirty="0" smtClean="0">
                <a:latin typeface="+mn-ea"/>
              </a:rPr>
              <a:t>”</a:t>
            </a:r>
            <a:r>
              <a:rPr lang="zh-CN" altLang="en-US" sz="3200" b="1" dirty="0" smtClean="0">
                <a:latin typeface="+mn-ea"/>
              </a:rPr>
              <a:t>　神就从那与雅各说话的地方升上去了</a:t>
            </a:r>
            <a:r>
              <a:rPr lang="zh-CN" altLang="en-US" sz="3200" b="1" dirty="0" smtClean="0">
                <a:latin typeface="+mn-ea"/>
              </a:rPr>
              <a:t>。雅</a:t>
            </a:r>
            <a:r>
              <a:rPr lang="zh-CN" altLang="en-US" sz="3200" b="1" dirty="0" smtClean="0">
                <a:latin typeface="+mn-ea"/>
              </a:rPr>
              <a:t>各便在那里立了一根石柱，在柱子上奠酒、浇油</a:t>
            </a:r>
            <a:r>
              <a:rPr lang="zh-CN" altLang="en-US" sz="3200" b="1" dirty="0" smtClean="0">
                <a:latin typeface="+mn-ea"/>
              </a:rPr>
              <a:t>。雅</a:t>
            </a:r>
            <a:r>
              <a:rPr lang="zh-CN" altLang="en-US" sz="3200" b="1" dirty="0" smtClean="0">
                <a:latin typeface="+mn-ea"/>
              </a:rPr>
              <a:t>各就给那地方起名叫伯特利。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692696"/>
            <a:ext cx="8136904" cy="58818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en-US" sz="4000" b="1" dirty="0" smtClean="0">
                <a:solidFill>
                  <a:srgbClr val="0070C0"/>
                </a:solidFill>
                <a:latin typeface="黑体" pitchFamily="49" charset="-122"/>
                <a:ea typeface="黑体" pitchFamily="49" charset="-122"/>
              </a:rPr>
              <a:t>爱妻离世</a:t>
            </a:r>
            <a:endParaRPr lang="en-US" altLang="zh-CN" sz="4000" b="1" dirty="0" smtClean="0">
              <a:solidFill>
                <a:srgbClr val="0070C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35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16-21】</a:t>
            </a:r>
            <a:r>
              <a:rPr lang="zh-CN" altLang="en-US" sz="3600" b="1" dirty="0" smtClean="0">
                <a:latin typeface="+mn-ea"/>
              </a:rPr>
              <a:t>他们</a:t>
            </a:r>
            <a:r>
              <a:rPr lang="zh-CN" altLang="en-US" sz="3600" b="1" dirty="0" smtClean="0">
                <a:latin typeface="+mn-ea"/>
              </a:rPr>
              <a:t>从伯特利起行，离以法他还有一段路程，拉结临产甚是艰难</a:t>
            </a:r>
            <a:r>
              <a:rPr lang="zh-CN" altLang="en-US" sz="3600" b="1" dirty="0" smtClean="0">
                <a:latin typeface="+mn-ea"/>
              </a:rPr>
              <a:t>。正在</a:t>
            </a:r>
            <a:r>
              <a:rPr lang="zh-CN" altLang="en-US" sz="3600" b="1" dirty="0" smtClean="0">
                <a:latin typeface="+mn-ea"/>
              </a:rPr>
              <a:t>艰难的时候，收生婆对她说：“不要怕，你又要得一个儿子了。</a:t>
            </a:r>
            <a:r>
              <a:rPr lang="zh-CN" altLang="en-US" sz="3600" b="1" dirty="0" smtClean="0">
                <a:latin typeface="+mn-ea"/>
              </a:rPr>
              <a:t>”</a:t>
            </a:r>
            <a:r>
              <a:rPr lang="en-US" altLang="zh-CN" sz="3600" b="1" dirty="0" smtClean="0">
                <a:latin typeface="+mn-ea"/>
              </a:rPr>
              <a:t> </a:t>
            </a:r>
            <a:r>
              <a:rPr lang="zh-CN" altLang="en-US" sz="3600" b="1" dirty="0" smtClean="0">
                <a:latin typeface="+mn-ea"/>
              </a:rPr>
              <a:t>她</a:t>
            </a:r>
            <a:r>
              <a:rPr lang="zh-CN" altLang="en-US" sz="3600" b="1" dirty="0" smtClean="0">
                <a:latin typeface="+mn-ea"/>
              </a:rPr>
              <a:t>将近于死，灵魂要走的时候，就给她儿子</a:t>
            </a:r>
            <a:r>
              <a:rPr lang="zh-CN" altLang="en-US" sz="3600" b="1" dirty="0" smtClean="0">
                <a:latin typeface="+mn-ea"/>
              </a:rPr>
              <a:t>起名</a:t>
            </a:r>
            <a:r>
              <a:rPr lang="zh-CN" altLang="en-US" sz="3600" b="1" dirty="0" smtClean="0">
                <a:latin typeface="+mn-ea"/>
              </a:rPr>
              <a:t>叫便俄尼，他父亲却给他起名叫便雅悯。拉结死了，葬在以法他的路旁；以法他就是伯利恒。</a:t>
            </a:r>
            <a:endParaRPr lang="zh-CN" altLang="en-US" sz="36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836712"/>
            <a:ext cx="4499992" cy="5737824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latin typeface="+mn-ea"/>
              </a:rPr>
              <a:t>雅</a:t>
            </a:r>
            <a:r>
              <a:rPr lang="zh-CN" altLang="en-US" sz="3600" b="1" dirty="0" smtClean="0">
                <a:latin typeface="+mn-ea"/>
              </a:rPr>
              <a:t>各在她的坟上立了一统碑，就是拉结的墓碑，到今日还在。以色列起行前往，在以得台那边支搭帐棚。</a:t>
            </a:r>
            <a:endParaRPr lang="en-US" altLang="zh-CN" sz="3600" b="1" dirty="0" smtClean="0">
              <a:latin typeface="+mn-ea"/>
            </a:endParaRPr>
          </a:p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便俄尼：艰难之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子，苦难之子</a:t>
            </a:r>
            <a:endParaRPr lang="en-US" altLang="zh-CN" sz="3600" b="1" dirty="0" smtClean="0">
              <a:solidFill>
                <a:srgbClr val="C00000"/>
              </a:solidFill>
              <a:latin typeface="+mn-ea"/>
            </a:endParaRPr>
          </a:p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便雅悯：右手之子，幸运儿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692695"/>
            <a:ext cx="4032448" cy="6106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836712"/>
            <a:ext cx="4320480" cy="5737824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48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7】</a:t>
            </a:r>
            <a:r>
              <a:rPr lang="zh-CN" altLang="en-US" sz="3600" b="1" dirty="0" smtClean="0">
                <a:latin typeface="+mn-ea"/>
              </a:rPr>
              <a:t>至于我，我从巴旦来的时候，拉结死在我眼前，在迦南地的路上，离以法他还有一段路程，我就把她葬在以法他的路上；以法他就是伯利恒。</a:t>
            </a:r>
            <a:r>
              <a:rPr lang="zh-CN" altLang="en-US" sz="3600" b="1" dirty="0" smtClean="0">
                <a:latin typeface="+mn-ea"/>
              </a:rPr>
              <a:t>”</a:t>
            </a:r>
            <a:endParaRPr lang="zh-CN" altLang="en-US" sz="3600" b="1" dirty="0" smtClean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9" y="764705"/>
            <a:ext cx="3922044" cy="590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147248" cy="5665816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FF000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太</a:t>
            </a:r>
            <a:r>
              <a:rPr lang="en-US" altLang="zh-CN" sz="3600" b="1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rgbClr val="FF0000"/>
                </a:solidFill>
                <a:latin typeface="+mn-ea"/>
              </a:rPr>
              <a:t>6】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zh-CN" sz="3600" b="1" dirty="0" smtClean="0">
                <a:solidFill>
                  <a:srgbClr val="FF0000"/>
                </a:solidFill>
                <a:latin typeface="+mn-ea"/>
              </a:rPr>
              <a:t>‘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犹大地的伯利恒啊，你在犹大诸城中并不是最小的，因为将来有一位君王要从你那里出来，牧养我以色列民。’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”</a:t>
            </a:r>
            <a:endParaRPr lang="en-US" altLang="zh-CN" sz="36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zh-CN" sz="3600" b="1" dirty="0" smtClean="0">
                <a:solidFill>
                  <a:srgbClr val="0070C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撒上</a:t>
            </a:r>
            <a:r>
              <a:rPr lang="en-US" altLang="zh-CN" sz="3600" b="1" dirty="0" smtClean="0">
                <a:solidFill>
                  <a:srgbClr val="0070C0"/>
                </a:solidFill>
                <a:latin typeface="+mn-ea"/>
              </a:rPr>
              <a:t>16:1</a:t>
            </a:r>
            <a:r>
              <a:rPr lang="en-US" altLang="zh-CN" sz="3600" b="1" dirty="0" smtClean="0">
                <a:solidFill>
                  <a:srgbClr val="0070C0"/>
                </a:solidFill>
                <a:latin typeface="+mn-ea"/>
              </a:rPr>
              <a:t>】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耶和华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对撒母耳说：“我既厌弃扫罗作以色列的王，你为他悲伤要到几时呢？你将膏油盛满了角，我差遣你往伯利恒人耶西那里去，因为我在他众子之内预定一个作王的。”</a:t>
            </a:r>
          </a:p>
          <a:p>
            <a:endParaRPr lang="zh-CN" altLang="en-US" sz="36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>
            <a:normAutofit/>
          </a:bodyPr>
          <a:lstStyle/>
          <a:p>
            <a:r>
              <a:rPr lang="zh-CN" altLang="en-US" sz="4000" b="1" dirty="0" smtClean="0">
                <a:latin typeface="黑体" pitchFamily="49" charset="-122"/>
                <a:ea typeface="黑体" pitchFamily="49" charset="-122"/>
              </a:rPr>
              <a:t>难堪的事</a:t>
            </a:r>
            <a:endParaRPr lang="en-US" altLang="zh-CN" sz="4000" b="1" dirty="0" smtClean="0">
              <a:latin typeface="黑体" pitchFamily="49" charset="-122"/>
              <a:ea typeface="黑体" pitchFamily="49" charset="-122"/>
            </a:endParaRPr>
          </a:p>
          <a:p>
            <a:endParaRPr lang="en-US" altLang="zh-CN" sz="4000" b="1" dirty="0" smtClean="0">
              <a:solidFill>
                <a:srgbClr val="002060"/>
              </a:solidFill>
              <a:latin typeface="黑体" pitchFamily="49" charset="-122"/>
              <a:ea typeface="黑体" pitchFamily="49" charset="-122"/>
            </a:endParaRPr>
          </a:p>
          <a:p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创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35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22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】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以色列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住在那地的时候，流便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去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与他父亲的妾辟拉同寝，以色列也听见了。雅各共有十二个儿子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。</a:t>
            </a:r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流便：外面的自洁，失去了自己尊贵的位份。</a:t>
            </a:r>
            <a:endParaRPr lang="en-US" altLang="zh-CN" sz="3600" b="1" dirty="0" smtClean="0">
              <a:solidFill>
                <a:srgbClr val="FF0000"/>
              </a:solidFill>
              <a:latin typeface="+mn-ea"/>
            </a:endParaRPr>
          </a:p>
          <a:p>
            <a:pPr>
              <a:buNone/>
            </a:pPr>
            <a:endParaRPr lang="en-US" altLang="zh-CN" sz="3600" b="1" dirty="0" smtClean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创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35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27-29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】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雅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各来到他父亲以撒那里，到了基列亚巴的幔利，乃是亚伯拉罕和以撒寄居的地方；基列亚巴就是</a:t>
            </a:r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希伯仑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。以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撒共活了一百八十岁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。以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撒年纪老迈，日子满足，气绝而死，归到他列祖（原文作“本民”）那里。他两个儿子以扫、雅各把他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埋葬。</a:t>
            </a:r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希伯仑：同盟、友谊</a:t>
            </a:r>
            <a:endParaRPr lang="en-US" altLang="zh-CN" sz="36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希伯仑是个人生命见证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的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高峰</a:t>
            </a:r>
            <a:endParaRPr lang="en-US" altLang="zh-CN" sz="3600" b="1" dirty="0" smtClean="0">
              <a:solidFill>
                <a:srgbClr val="C00000"/>
              </a:solidFill>
              <a:latin typeface="+mn-ea"/>
            </a:endParaRPr>
          </a:p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耶路撒冷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是团体见证的高峰</a:t>
            </a:r>
            <a:endParaRPr lang="en-US" altLang="zh-CN" sz="3600" b="1" dirty="0" smtClean="0">
              <a:solidFill>
                <a:srgbClr val="C00000"/>
              </a:solidFill>
              <a:latin typeface="+mn-ea"/>
            </a:endParaRPr>
          </a:p>
          <a:p>
            <a:endParaRPr lang="zh-CN" altLang="en-US" sz="3600" b="1" dirty="0" smtClean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836712"/>
            <a:ext cx="8352928" cy="5737824"/>
          </a:xfrm>
        </p:spPr>
        <p:txBody>
          <a:bodyPr>
            <a:noAutofit/>
          </a:bodyPr>
          <a:lstStyle/>
          <a:p>
            <a:r>
              <a:rPr lang="en-US" altLang="zh-CN" sz="3200" b="1" dirty="0" smtClean="0">
                <a:solidFill>
                  <a:srgbClr val="0070C0"/>
                </a:solidFill>
                <a:latin typeface="+mn-ea"/>
              </a:rPr>
              <a:t>【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约</a:t>
            </a:r>
            <a:r>
              <a:rPr lang="en-US" altLang="zh-CN" sz="3200" b="1" dirty="0" smtClean="0">
                <a:solidFill>
                  <a:srgbClr val="0070C0"/>
                </a:solidFill>
                <a:latin typeface="+mn-ea"/>
              </a:rPr>
              <a:t>15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：</a:t>
            </a:r>
            <a:r>
              <a:rPr lang="en-US" altLang="zh-CN" sz="3200" b="1" dirty="0" smtClean="0">
                <a:solidFill>
                  <a:srgbClr val="0070C0"/>
                </a:solidFill>
                <a:latin typeface="+mn-ea"/>
              </a:rPr>
              <a:t>1-5</a:t>
            </a:r>
            <a:r>
              <a:rPr lang="en-US" altLang="zh-CN" sz="3200" b="1" dirty="0" smtClean="0">
                <a:solidFill>
                  <a:srgbClr val="0070C0"/>
                </a:solidFill>
                <a:latin typeface="+mn-ea"/>
              </a:rPr>
              <a:t>】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 </a:t>
            </a:r>
            <a:r>
              <a:rPr lang="en-US" altLang="zh-CN" sz="3200" b="1" dirty="0" smtClean="0">
                <a:solidFill>
                  <a:srgbClr val="0070C0"/>
                </a:solidFill>
                <a:latin typeface="+mn-ea"/>
              </a:rPr>
              <a:t>“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我是真葡萄树，我父是栽培的人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。凡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属我不结果子的枝子，他就剪去；凡结果子的，他就修理干净，使枝子结果子更多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。现在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你们因我讲给你们的道，已经干净了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。你们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要常在我里面，我也常在你们里面。枝子若不常在葡萄树上，自己就不能结果子；你们若不常在我里面，也是这样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。我</a:t>
            </a:r>
            <a:r>
              <a:rPr lang="zh-CN" altLang="en-US" sz="3200" b="1" dirty="0" smtClean="0">
                <a:solidFill>
                  <a:srgbClr val="0070C0"/>
                </a:solidFill>
                <a:latin typeface="+mn-ea"/>
              </a:rPr>
              <a:t>是葡萄树，你们是枝子；常在我里面的，我也常在他里面，这人就多结果子；因为离了我，你们就不能作什么。</a:t>
            </a:r>
            <a:endParaRPr lang="zh-CN" altLang="en-US" sz="3200" b="1" dirty="0">
              <a:solidFill>
                <a:srgbClr val="0070C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611560" y="2204864"/>
            <a:ext cx="8064896" cy="3965072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37:3-4】</a:t>
            </a:r>
            <a:r>
              <a:rPr lang="zh-CN" altLang="en-US" sz="3600" b="1" dirty="0" smtClean="0">
                <a:latin typeface="+mn-ea"/>
              </a:rPr>
              <a:t>以色列原来爱约瑟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过于</a:t>
            </a:r>
            <a:r>
              <a:rPr lang="zh-CN" altLang="en-US" sz="3600" b="1" dirty="0" smtClean="0">
                <a:latin typeface="+mn-ea"/>
              </a:rPr>
              <a:t>爱他的众子，因为约瑟是他年老生的；他给约瑟作了一件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彩衣</a:t>
            </a:r>
            <a:r>
              <a:rPr lang="zh-CN" altLang="en-US" sz="3600" b="1" dirty="0" smtClean="0">
                <a:latin typeface="+mn-ea"/>
              </a:rPr>
              <a:t>。约瑟的哥哥们见父亲爱约瑟过于爱他们，就恨约瑟，不与他说和睦的话。</a:t>
            </a:r>
            <a:endParaRPr lang="zh-CN" altLang="en-US" sz="3600" b="1" dirty="0">
              <a:latin typeface="+mn-ea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066800"/>
          </a:xfrm>
        </p:spPr>
        <p:txBody>
          <a:bodyPr/>
          <a:lstStyle/>
          <a:p>
            <a:r>
              <a:rPr lang="zh-CN" altLang="zh-CN" dirty="0" smtClean="0">
                <a:latin typeface="黑体" pitchFamily="49" charset="-122"/>
                <a:ea typeface="黑体" pitchFamily="49" charset="-122"/>
              </a:rPr>
              <a:t> </a:t>
            </a:r>
            <a:r>
              <a:rPr lang="zh-CN" altLang="zh-CN" sz="4400" dirty="0" smtClean="0">
                <a:latin typeface="黑体" pitchFamily="49" charset="-122"/>
                <a:ea typeface="黑体" pitchFamily="49" charset="-122"/>
              </a:rPr>
              <a:t>十一、因偏爱痛‘失’爱子 </a:t>
            </a:r>
            <a:endParaRPr lang="zh-CN" altLang="en-US" sz="48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325112"/>
          </a:xfrm>
        </p:spPr>
        <p:txBody>
          <a:bodyPr>
            <a:normAutofit/>
          </a:bodyPr>
          <a:lstStyle/>
          <a:p>
            <a:r>
              <a:rPr lang="zh-CN" altLang="zh-CN" sz="3600" b="1" dirty="0" smtClean="0">
                <a:latin typeface="+mn-ea"/>
                <a:sym typeface="+mn-ea"/>
              </a:rPr>
              <a:t>【创35:1-4】</a:t>
            </a:r>
            <a:r>
              <a:rPr lang="zh-CN" altLang="zh-CN" sz="3600" b="1" dirty="0" smtClean="0">
                <a:sym typeface="+mn-ea"/>
              </a:rPr>
              <a:t>神对雅各说：“起来！</a:t>
            </a:r>
            <a:r>
              <a:rPr lang="zh-CN" altLang="zh-CN" sz="3600" b="1" dirty="0" smtClean="0">
                <a:solidFill>
                  <a:srgbClr val="FF0000"/>
                </a:solidFill>
                <a:sym typeface="+mn-ea"/>
              </a:rPr>
              <a:t>上</a:t>
            </a:r>
            <a:r>
              <a:rPr lang="zh-CN" altLang="zh-CN" sz="3600" b="1" dirty="0" smtClean="0">
                <a:sym typeface="+mn-ea"/>
              </a:rPr>
              <a:t>伯特利去，</a:t>
            </a:r>
            <a:r>
              <a:rPr lang="zh-CN" altLang="zh-CN" sz="3600" b="1" dirty="0" smtClean="0">
                <a:solidFill>
                  <a:srgbClr val="FF0000"/>
                </a:solidFill>
                <a:sym typeface="+mn-ea"/>
              </a:rPr>
              <a:t>住</a:t>
            </a:r>
            <a:r>
              <a:rPr lang="zh-CN" altLang="zh-CN" sz="3600" b="1" dirty="0" smtClean="0">
                <a:sym typeface="+mn-ea"/>
              </a:rPr>
              <a:t>在那里，要在那里筑一座</a:t>
            </a:r>
            <a:r>
              <a:rPr lang="zh-CN" altLang="zh-CN" sz="3600" b="1" dirty="0" smtClean="0">
                <a:solidFill>
                  <a:srgbClr val="C00000"/>
                </a:solidFill>
                <a:sym typeface="+mn-ea"/>
              </a:rPr>
              <a:t>坛</a:t>
            </a:r>
            <a:r>
              <a:rPr lang="zh-CN" altLang="zh-CN" sz="3600" b="1" dirty="0" smtClean="0">
                <a:sym typeface="+mn-ea"/>
              </a:rPr>
              <a:t>给神，就是你逃避你哥哥以扫的时候向你显现的那位。”雅各就对他家中的人，并一切与他同在的人说：“你们要</a:t>
            </a:r>
            <a:r>
              <a:rPr lang="zh-CN" altLang="zh-CN" sz="3600" b="1" dirty="0" smtClean="0">
                <a:solidFill>
                  <a:srgbClr val="7030A0"/>
                </a:solidFill>
                <a:sym typeface="+mn-ea"/>
              </a:rPr>
              <a:t>除掉你们中间的外邦神</a:t>
            </a:r>
            <a:r>
              <a:rPr lang="zh-CN" altLang="zh-CN" sz="3600" b="1" dirty="0" smtClean="0">
                <a:sym typeface="+mn-ea"/>
              </a:rPr>
              <a:t>，也要</a:t>
            </a:r>
            <a:r>
              <a:rPr lang="zh-CN" altLang="zh-CN" sz="3600" b="1" dirty="0" smtClean="0">
                <a:solidFill>
                  <a:srgbClr val="7030A0"/>
                </a:solidFill>
                <a:sym typeface="+mn-ea"/>
              </a:rPr>
              <a:t>自洁，更换衣裳</a:t>
            </a:r>
            <a:r>
              <a:rPr lang="zh-CN" altLang="zh-CN" sz="3600" b="1" dirty="0" smtClean="0">
                <a:sym typeface="+mn-ea"/>
              </a:rPr>
              <a:t>。</a:t>
            </a:r>
            <a:r>
              <a:rPr lang="zh-CN" altLang="zh-CN" sz="3600" b="1" dirty="0" smtClean="0"/>
              <a:t>我们要起来</a:t>
            </a:r>
            <a:r>
              <a:rPr lang="zh-CN" altLang="zh-CN" sz="3600" b="1" dirty="0" smtClean="0"/>
              <a:t>，</a:t>
            </a:r>
            <a:r>
              <a:rPr lang="zh-CN" altLang="zh-CN" sz="3600" b="1" dirty="0" smtClean="0"/>
              <a:t>上</a:t>
            </a:r>
            <a:endParaRPr lang="zh-CN" altLang="zh-CN" sz="3600" b="1" dirty="0" smtClean="0">
              <a:solidFill>
                <a:schemeClr val="tx2"/>
              </a:solidFill>
              <a:uFillTx/>
            </a:endParaRPr>
          </a:p>
          <a:p>
            <a:endParaRPr lang="zh-CN" altLang="en-US" sz="4000" b="1" dirty="0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629816"/>
          </a:xfrm>
        </p:spPr>
        <p:txBody>
          <a:bodyPr>
            <a:noAutofit/>
          </a:bodyPr>
          <a:lstStyle/>
          <a:p>
            <a:r>
              <a:rPr lang="zh-CN" altLang="en-US" sz="4400" b="1" dirty="0" smtClean="0">
                <a:latin typeface="黑体" pitchFamily="49" charset="-122"/>
                <a:ea typeface="黑体" pitchFamily="49" charset="-122"/>
                <a:sym typeface="+mn-ea"/>
              </a:rPr>
              <a:t>十、</a:t>
            </a:r>
            <a:r>
              <a:rPr lang="zh-CN" altLang="zh-CN" sz="4400" b="1" dirty="0" smtClean="0">
                <a:latin typeface="黑体" pitchFamily="49" charset="-122"/>
                <a:ea typeface="黑体" pitchFamily="49" charset="-122"/>
                <a:sym typeface="+mn-ea"/>
              </a:rPr>
              <a:t>重新上到伯特</a:t>
            </a:r>
            <a:r>
              <a:rPr lang="zh-CN" altLang="zh-CN" sz="4400" b="1" dirty="0" smtClean="0">
                <a:latin typeface="黑体" pitchFamily="49" charset="-122"/>
                <a:ea typeface="黑体" pitchFamily="49" charset="-122"/>
                <a:sym typeface="+mn-ea"/>
              </a:rPr>
              <a:t>利</a:t>
            </a:r>
            <a:endParaRPr lang="zh-CN" altLang="en-US" sz="44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5881840"/>
          </a:xfrm>
        </p:spPr>
        <p:txBody>
          <a:bodyPr>
            <a:noAutofit/>
          </a:bodyPr>
          <a:lstStyle/>
          <a:p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37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13-22】</a:t>
            </a:r>
            <a:r>
              <a:rPr lang="zh-CN" altLang="en-US" sz="3600" b="1" dirty="0" smtClean="0">
                <a:latin typeface="+mn-ea"/>
              </a:rPr>
              <a:t>以色列</a:t>
            </a:r>
            <a:r>
              <a:rPr lang="zh-CN" altLang="en-US" sz="3600" b="1" dirty="0" smtClean="0">
                <a:latin typeface="+mn-ea"/>
              </a:rPr>
              <a:t>对约瑟说：“你哥哥们不是在示剑放羊吗？你来，我要打发你往他们那里去。”约瑟说：“我在这里。</a:t>
            </a:r>
            <a:r>
              <a:rPr lang="zh-CN" altLang="en-US" sz="3600" b="1" dirty="0" smtClean="0">
                <a:latin typeface="+mn-ea"/>
              </a:rPr>
              <a:t>”</a:t>
            </a:r>
            <a:r>
              <a:rPr lang="en-US" altLang="zh-CN" sz="3600" b="1" dirty="0" smtClean="0">
                <a:latin typeface="+mn-ea"/>
              </a:rPr>
              <a:t> </a:t>
            </a:r>
            <a:r>
              <a:rPr lang="zh-CN" altLang="en-US" sz="3600" b="1" dirty="0" smtClean="0">
                <a:latin typeface="+mn-ea"/>
              </a:rPr>
              <a:t>以色列</a:t>
            </a:r>
            <a:r>
              <a:rPr lang="zh-CN" altLang="en-US" sz="3600" b="1" dirty="0" smtClean="0">
                <a:latin typeface="+mn-ea"/>
              </a:rPr>
              <a:t>说：“你去看看你哥哥们平安不平安，群羊平安不平安，就回来报信给我。”于是打发他出希伯仑谷，他就往示剑去了</a:t>
            </a:r>
            <a:r>
              <a:rPr lang="zh-CN" altLang="en-US" sz="3600" b="1" dirty="0" smtClean="0">
                <a:latin typeface="+mn-ea"/>
              </a:rPr>
              <a:t>。有人</a:t>
            </a:r>
            <a:r>
              <a:rPr lang="zh-CN" altLang="en-US" sz="3600" b="1" dirty="0" smtClean="0">
                <a:latin typeface="+mn-ea"/>
              </a:rPr>
              <a:t>遇见他在田野走迷了路，就问他说：“你找什么？</a:t>
            </a:r>
            <a:r>
              <a:rPr lang="zh-CN" altLang="en-US" sz="3600" b="1" dirty="0" smtClean="0">
                <a:latin typeface="+mn-ea"/>
              </a:rPr>
              <a:t>”</a:t>
            </a:r>
            <a:r>
              <a:rPr lang="en-US" altLang="zh-CN" sz="3600" b="1" dirty="0" smtClean="0">
                <a:latin typeface="+mn-ea"/>
              </a:rPr>
              <a:t> </a:t>
            </a:r>
            <a:r>
              <a:rPr lang="zh-CN" altLang="en-US" sz="3600" b="1" dirty="0" smtClean="0">
                <a:latin typeface="+mn-ea"/>
              </a:rPr>
              <a:t>他</a:t>
            </a:r>
            <a:r>
              <a:rPr lang="zh-CN" altLang="en-US" sz="3600" b="1" dirty="0" smtClean="0">
                <a:latin typeface="+mn-ea"/>
              </a:rPr>
              <a:t>说：“我找我的哥哥们，求你告诉我，他们在何处放羊。</a:t>
            </a:r>
            <a:r>
              <a:rPr lang="zh-CN" altLang="en-US" sz="3600" b="1" dirty="0" smtClean="0">
                <a:latin typeface="+mn-ea"/>
              </a:rPr>
              <a:t>”</a:t>
            </a:r>
            <a:endParaRPr lang="zh-CN" altLang="en-US" sz="36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09832"/>
          </a:xfrm>
        </p:spPr>
        <p:txBody>
          <a:bodyPr>
            <a:noAutofit/>
          </a:bodyPr>
          <a:lstStyle/>
          <a:p>
            <a:r>
              <a:rPr lang="zh-CN" altLang="en-US" sz="3200" b="1" dirty="0" smtClean="0"/>
              <a:t>那</a:t>
            </a:r>
            <a:r>
              <a:rPr lang="zh-CN" altLang="en-US" sz="3200" b="1" dirty="0" smtClean="0"/>
              <a:t>人说：“他们已经走了，我听见他们说要往多坍去。”约瑟就去追赶他哥哥们，遇见他们在多坍</a:t>
            </a:r>
            <a:r>
              <a:rPr lang="zh-CN" altLang="en-US" sz="3200" b="1" dirty="0" smtClean="0"/>
              <a:t>。他们</a:t>
            </a:r>
            <a:r>
              <a:rPr lang="zh-CN" altLang="en-US" sz="3200" b="1" dirty="0" smtClean="0"/>
              <a:t>远远地看见他，趁他还没有走到跟前，大家就同谋要害死他</a:t>
            </a:r>
            <a:r>
              <a:rPr lang="zh-CN" altLang="en-US" sz="3200" b="1" dirty="0" smtClean="0"/>
              <a:t>。彼此</a:t>
            </a:r>
            <a:r>
              <a:rPr lang="zh-CN" altLang="en-US" sz="3200" b="1" dirty="0" smtClean="0"/>
              <a:t>说：“你看！那作梦的来了</a:t>
            </a:r>
            <a:r>
              <a:rPr lang="zh-CN" altLang="en-US" sz="3200" b="1" dirty="0" smtClean="0"/>
              <a:t>。来</a:t>
            </a:r>
            <a:r>
              <a:rPr lang="zh-CN" altLang="en-US" sz="3200" b="1" dirty="0" smtClean="0"/>
              <a:t>吧！我们将他杀了，丢在一个坑里，就说有恶兽把他吃了，我们且看他的梦将来怎么样。</a:t>
            </a:r>
            <a:r>
              <a:rPr lang="zh-CN" altLang="en-US" sz="3200" b="1" dirty="0" smtClean="0"/>
              <a:t>”</a:t>
            </a:r>
            <a:r>
              <a:rPr lang="en-US" altLang="zh-CN" sz="3200" b="1" dirty="0" smtClean="0"/>
              <a:t> </a:t>
            </a:r>
            <a:r>
              <a:rPr lang="zh-CN" altLang="en-US" sz="3200" b="1" dirty="0" smtClean="0"/>
              <a:t>流</a:t>
            </a:r>
            <a:r>
              <a:rPr lang="zh-CN" altLang="en-US" sz="3200" b="1" dirty="0" smtClean="0"/>
              <a:t>便听见了，要救他脱离他们的手，说：“我们不可害他的性命。</a:t>
            </a:r>
            <a:r>
              <a:rPr lang="zh-CN" altLang="en-US" sz="3200" b="1" dirty="0" smtClean="0"/>
              <a:t>”</a:t>
            </a:r>
            <a:r>
              <a:rPr lang="en-US" altLang="zh-CN" sz="3200" b="1" dirty="0" smtClean="0"/>
              <a:t> </a:t>
            </a:r>
            <a:r>
              <a:rPr lang="zh-CN" altLang="en-US" sz="3200" b="1" dirty="0" smtClean="0"/>
              <a:t>又</a:t>
            </a:r>
            <a:r>
              <a:rPr lang="zh-CN" altLang="en-US" sz="3200" b="1" dirty="0" smtClean="0"/>
              <a:t>说：“不可流他的血，可以把他丢在这野地的坑里，不可下手害他。”流便的意思是要救他脱离他们的手，把他归还他的父亲</a:t>
            </a:r>
            <a:r>
              <a:rPr lang="zh-CN" altLang="en-US" sz="3200" b="1" dirty="0" smtClean="0"/>
              <a:t>。</a:t>
            </a:r>
            <a:endParaRPr lang="zh-CN" altLang="en-US" sz="32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/>
          </a:bodyPr>
          <a:lstStyle/>
          <a:p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创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37:28-35】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有些米甸的商人从那里经过，哥哥们就把约瑟从坑里拉上来，讲定二十舍客勒银子，把约瑟卖给以实玛利人。他们就把约瑟带到埃及去了。流便回到坑边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，见约瑟不在坑里，就撕裂衣服，回到兄弟们那里说：“童子没有了！我往哪里去才好呢？”他们宰了一只公山羊，把约瑟的那件彩衣染了血，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打发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人送到他们</a:t>
            </a:r>
            <a:endParaRPr lang="zh-CN" altLang="en-US" sz="36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solidFill>
                  <a:srgbClr val="002060"/>
                </a:solidFill>
              </a:rPr>
              <a:t>的</a:t>
            </a:r>
            <a:r>
              <a:rPr lang="zh-CN" altLang="en-US" sz="3600" b="1" dirty="0" smtClean="0">
                <a:solidFill>
                  <a:srgbClr val="002060"/>
                </a:solidFill>
              </a:rPr>
              <a:t>父亲那里说：“我们捡了这个，请认一认，是你儿子的外衣不是？”他认得，就说</a:t>
            </a:r>
            <a:r>
              <a:rPr lang="zh-CN" altLang="en-US" sz="3600" b="1" dirty="0" smtClean="0">
                <a:solidFill>
                  <a:srgbClr val="002060"/>
                </a:solidFill>
              </a:rPr>
              <a:t>：“这是我儿子的外衣，有恶兽把他吃了，约瑟被撕碎了！撕碎了！”雅各便撕裂衣服，腰间围上麻布，为他儿子悲哀了多日。他的儿女都起来安慰他，他却不肯受安慰，说：“我必悲哀着下阴间到我儿子那里。”约瑟的父亲就为他哀哭</a:t>
            </a:r>
            <a:r>
              <a:rPr lang="zh-CN" altLang="en-US" sz="3600" b="1" dirty="0" smtClean="0">
                <a:solidFill>
                  <a:srgbClr val="002060"/>
                </a:solidFill>
              </a:rPr>
              <a:t>。</a:t>
            </a:r>
            <a:endParaRPr lang="zh-CN" altLang="en-US" sz="3600" b="1" dirty="0" smtClean="0">
              <a:solidFill>
                <a:srgbClr val="00206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 smtClean="0">
                <a:solidFill>
                  <a:srgbClr val="C00000"/>
                </a:solidFill>
                <a:uFillTx/>
                <a:latin typeface="+mn-ea"/>
              </a:rPr>
              <a:t>【赛1:25】</a:t>
            </a:r>
            <a:r>
              <a:rPr lang="zh-CN" altLang="en-US" sz="4000" b="1" dirty="0">
                <a:solidFill>
                  <a:srgbClr val="C00000"/>
                </a:solidFill>
                <a:uFillTx/>
                <a:latin typeface="+mn-ea"/>
              </a:rPr>
              <a:t>我必反手加在你身上，炼尽你的渣滓，除净你的杂质</a:t>
            </a:r>
            <a:r>
              <a:rPr lang="zh-CN" altLang="en-US" sz="4000" b="1" dirty="0" smtClean="0">
                <a:solidFill>
                  <a:srgbClr val="C00000"/>
                </a:solidFill>
                <a:uFillTx/>
                <a:latin typeface="+mn-ea"/>
              </a:rPr>
              <a:t>。</a:t>
            </a:r>
            <a:endParaRPr lang="en-US" altLang="zh-CN" sz="4000" b="1" dirty="0" smtClean="0">
              <a:solidFill>
                <a:srgbClr val="C00000"/>
              </a:solidFill>
              <a:uFillTx/>
              <a:latin typeface="+mn-ea"/>
            </a:endParaRPr>
          </a:p>
          <a:p>
            <a:endParaRPr lang="en-US" altLang="zh-CN" sz="4000" b="1" dirty="0" smtClean="0">
              <a:solidFill>
                <a:srgbClr val="C00000"/>
              </a:solidFill>
              <a:uFillTx/>
              <a:latin typeface="+mn-ea"/>
            </a:endParaRPr>
          </a:p>
          <a:p>
            <a:r>
              <a:rPr lang="en-US" altLang="zh-CN" sz="4000" b="1" dirty="0" smtClean="0">
                <a:solidFill>
                  <a:srgbClr val="00B050"/>
                </a:solidFill>
                <a:latin typeface="+mn-ea"/>
              </a:rPr>
              <a:t>【</a:t>
            </a:r>
            <a:r>
              <a:rPr lang="zh-CN" altLang="en-US" sz="4000" b="1" dirty="0" smtClean="0">
                <a:solidFill>
                  <a:srgbClr val="00B050"/>
                </a:solidFill>
                <a:latin typeface="+mn-ea"/>
              </a:rPr>
              <a:t>来</a:t>
            </a:r>
            <a:r>
              <a:rPr lang="en-US" altLang="zh-CN" sz="4000" b="1" dirty="0" smtClean="0">
                <a:solidFill>
                  <a:srgbClr val="00B050"/>
                </a:solidFill>
                <a:latin typeface="+mn-ea"/>
              </a:rPr>
              <a:t>12</a:t>
            </a:r>
            <a:r>
              <a:rPr lang="zh-CN" altLang="en-US" sz="4000" b="1" dirty="0" smtClean="0">
                <a:solidFill>
                  <a:srgbClr val="00B050"/>
                </a:solidFill>
                <a:latin typeface="+mn-ea"/>
              </a:rPr>
              <a:t>：</a:t>
            </a:r>
            <a:r>
              <a:rPr lang="en-US" altLang="zh-CN" sz="4000" b="1" dirty="0" smtClean="0">
                <a:solidFill>
                  <a:srgbClr val="00B050"/>
                </a:solidFill>
                <a:latin typeface="+mn-ea"/>
              </a:rPr>
              <a:t>5-11】</a:t>
            </a:r>
            <a:r>
              <a:rPr lang="zh-CN" altLang="en-US" sz="4000" b="1" dirty="0" smtClean="0">
                <a:solidFill>
                  <a:srgbClr val="00B050"/>
                </a:solidFill>
                <a:latin typeface="+mn-ea"/>
              </a:rPr>
              <a:t>你们又忘了那劝你们如同劝儿子的话，说：“我儿，你不可轻看主的管教，被他责备的时候，也不可灰心</a:t>
            </a:r>
            <a:r>
              <a:rPr lang="zh-CN" altLang="en-US" sz="4000" b="1" dirty="0" smtClean="0">
                <a:solidFill>
                  <a:srgbClr val="00B050"/>
                </a:solidFill>
                <a:latin typeface="+mn-ea"/>
              </a:rPr>
              <a:t>。因</a:t>
            </a:r>
            <a:r>
              <a:rPr lang="zh-CN" altLang="en-US" sz="4000" b="1" dirty="0" smtClean="0">
                <a:solidFill>
                  <a:srgbClr val="00B050"/>
                </a:solidFill>
                <a:latin typeface="+mn-ea"/>
              </a:rPr>
              <a:t>为主所爱的，他必管教，又鞭打凡所收纳的儿子。”</a:t>
            </a:r>
            <a:endParaRPr lang="zh-CN" altLang="en-US" sz="4000" b="1" dirty="0">
              <a:solidFill>
                <a:srgbClr val="00B050"/>
              </a:solidFill>
              <a:uFillTx/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00B050"/>
                </a:solidFill>
                <a:latin typeface="+mn-ea"/>
              </a:rPr>
              <a:t>你们</a:t>
            </a:r>
            <a:r>
              <a:rPr lang="zh-CN" altLang="en-US" sz="3600" b="1" dirty="0" smtClean="0">
                <a:solidFill>
                  <a:srgbClr val="00B050"/>
                </a:solidFill>
                <a:latin typeface="+mn-ea"/>
              </a:rPr>
              <a:t>所忍受的，是　神管教你们，待你们如同待儿子。焉有儿子不被父亲管教的呢</a:t>
            </a:r>
            <a:r>
              <a:rPr lang="zh-CN" altLang="en-US" sz="3600" b="1" dirty="0" smtClean="0">
                <a:solidFill>
                  <a:srgbClr val="00B050"/>
                </a:solidFill>
                <a:latin typeface="+mn-ea"/>
              </a:rPr>
              <a:t>？管教</a:t>
            </a:r>
            <a:r>
              <a:rPr lang="zh-CN" altLang="en-US" sz="3600" b="1" dirty="0" smtClean="0">
                <a:solidFill>
                  <a:srgbClr val="00B050"/>
                </a:solidFill>
                <a:latin typeface="+mn-ea"/>
              </a:rPr>
              <a:t>原是众子所共受的，你们若不受管教，就是私子，不是儿子了</a:t>
            </a:r>
            <a:r>
              <a:rPr lang="zh-CN" altLang="en-US" sz="3600" b="1" dirty="0" smtClean="0">
                <a:solidFill>
                  <a:srgbClr val="00B050"/>
                </a:solidFill>
                <a:latin typeface="+mn-ea"/>
              </a:rPr>
              <a:t>。</a:t>
            </a:r>
            <a:r>
              <a:rPr lang="en-US" altLang="zh-CN" sz="3600" b="1" dirty="0" smtClean="0">
                <a:solidFill>
                  <a:srgbClr val="00B050"/>
                </a:solidFill>
              </a:rPr>
              <a:t> 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再者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，我们曾有生身的父管教我们，我们尚且敬重他；何况万灵的父，我们岂不更当顺服他得生吗？</a:t>
            </a:r>
            <a:endParaRPr lang="zh-CN" altLang="en-US" sz="3600" b="1" dirty="0">
              <a:solidFill>
                <a:srgbClr val="00B05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solidFill>
                  <a:srgbClr val="00B050"/>
                </a:solidFill>
              </a:rPr>
              <a:t>生身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的父都是暂随己意管教我们，惟有万灵的父管教我们，是要我们得益处，使我们在他的圣洁上有份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。凡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管教的事，当时不觉得快乐，反觉得愁苦，后来却为那经练过的人结出平安的果子，就是义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。</a:t>
            </a:r>
            <a:endParaRPr lang="en-US" altLang="zh-CN" sz="3600" b="1" dirty="0" smtClean="0">
              <a:solidFill>
                <a:srgbClr val="00B05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233768"/>
          </a:xfrm>
        </p:spPr>
        <p:txBody>
          <a:bodyPr>
            <a:noAutofit/>
          </a:bodyPr>
          <a:lstStyle/>
          <a:p>
            <a:r>
              <a:rPr lang="en-US" altLang="zh-CN" sz="3200" b="1" dirty="0" smtClean="0">
                <a:latin typeface="+mn-ea"/>
              </a:rPr>
              <a:t>【</a:t>
            </a:r>
            <a:r>
              <a:rPr lang="zh-CN" altLang="en-US" sz="3200" b="1" dirty="0" smtClean="0">
                <a:latin typeface="+mn-ea"/>
              </a:rPr>
              <a:t>创</a:t>
            </a:r>
            <a:r>
              <a:rPr lang="en-US" altLang="zh-CN" sz="3200" b="1" dirty="0" smtClean="0">
                <a:latin typeface="+mn-ea"/>
              </a:rPr>
              <a:t>43:1-10】</a:t>
            </a:r>
            <a:r>
              <a:rPr lang="zh-CN" altLang="en-US" sz="3200" b="1" dirty="0" smtClean="0">
                <a:latin typeface="+mn-ea"/>
              </a:rPr>
              <a:t>那</a:t>
            </a:r>
            <a:r>
              <a:rPr lang="zh-CN" altLang="en-US" sz="3200" b="1" dirty="0" smtClean="0">
                <a:latin typeface="+mn-ea"/>
              </a:rPr>
              <a:t>地的饥荒甚大</a:t>
            </a:r>
            <a:r>
              <a:rPr lang="zh-CN" altLang="en-US" sz="3200" b="1" dirty="0" smtClean="0">
                <a:latin typeface="+mn-ea"/>
              </a:rPr>
              <a:t>。他们</a:t>
            </a:r>
            <a:r>
              <a:rPr lang="zh-CN" altLang="en-US" sz="3200" b="1" dirty="0" smtClean="0">
                <a:latin typeface="+mn-ea"/>
              </a:rPr>
              <a:t>从埃及带来的粮食吃尽了，他们的父亲就对他们说：“你们再去给我籴些粮来。</a:t>
            </a:r>
            <a:r>
              <a:rPr lang="zh-CN" altLang="en-US" sz="3200" b="1" dirty="0" smtClean="0">
                <a:latin typeface="+mn-ea"/>
              </a:rPr>
              <a:t>”</a:t>
            </a:r>
            <a:r>
              <a:rPr lang="en-US" altLang="zh-CN" sz="3200" b="1" dirty="0" smtClean="0">
                <a:latin typeface="+mn-ea"/>
              </a:rPr>
              <a:t> </a:t>
            </a:r>
            <a:r>
              <a:rPr lang="zh-CN" altLang="en-US" sz="3200" b="1" dirty="0" smtClean="0">
                <a:latin typeface="+mn-ea"/>
              </a:rPr>
              <a:t>犹大</a:t>
            </a:r>
            <a:r>
              <a:rPr lang="zh-CN" altLang="en-US" sz="3200" b="1" dirty="0" smtClean="0">
                <a:latin typeface="+mn-ea"/>
              </a:rPr>
              <a:t>对他说：“那人谆谆地告诫我们说：</a:t>
            </a:r>
            <a:r>
              <a:rPr lang="zh-CN" altLang="en-US" sz="3200" b="1" dirty="0" smtClean="0">
                <a:latin typeface="+mn-ea"/>
              </a:rPr>
              <a:t>‘你们的兄弟若不与你们同来，你们就不得见我的面。’</a:t>
            </a:r>
            <a:r>
              <a:rPr lang="en-US" altLang="zh-CN" sz="3200" b="1" dirty="0" smtClean="0">
                <a:latin typeface="+mn-ea"/>
              </a:rPr>
              <a:t> </a:t>
            </a:r>
            <a:r>
              <a:rPr lang="zh-CN" altLang="en-US" sz="3200" b="1" dirty="0" smtClean="0">
                <a:latin typeface="+mn-ea"/>
              </a:rPr>
              <a:t>你</a:t>
            </a:r>
            <a:r>
              <a:rPr lang="zh-CN" altLang="en-US" sz="3200" b="1" dirty="0" smtClean="0">
                <a:latin typeface="+mn-ea"/>
              </a:rPr>
              <a:t>若打发我们的兄弟与我们同去，我们就下去给你籴粮</a:t>
            </a:r>
            <a:r>
              <a:rPr lang="zh-CN" altLang="en-US" sz="3200" b="1" dirty="0" smtClean="0">
                <a:latin typeface="+mn-ea"/>
              </a:rPr>
              <a:t>；你</a:t>
            </a:r>
            <a:r>
              <a:rPr lang="zh-CN" altLang="en-US" sz="3200" b="1" dirty="0" smtClean="0">
                <a:latin typeface="+mn-ea"/>
              </a:rPr>
              <a:t>若不打发他去，我们就不下去，因为那人对我们说：‘你们的兄弟若不与你们同来，你们就不得见我的面。’</a:t>
            </a:r>
            <a:r>
              <a:rPr lang="zh-CN" altLang="en-US" sz="3200" b="1" dirty="0" smtClean="0">
                <a:latin typeface="+mn-ea"/>
              </a:rPr>
              <a:t>”</a:t>
            </a:r>
            <a:r>
              <a:rPr lang="en-US" altLang="zh-CN" sz="3200" b="1" dirty="0" smtClean="0">
                <a:latin typeface="+mn-ea"/>
              </a:rPr>
              <a:t> </a:t>
            </a:r>
            <a:r>
              <a:rPr lang="zh-CN" altLang="en-US" sz="3200" b="1" dirty="0" smtClean="0">
                <a:latin typeface="+mn-ea"/>
              </a:rPr>
              <a:t>以色列</a:t>
            </a:r>
            <a:r>
              <a:rPr lang="zh-CN" altLang="en-US" sz="3200" b="1" dirty="0" smtClean="0">
                <a:latin typeface="+mn-ea"/>
              </a:rPr>
              <a:t>说：“你们为什么这样害我，告诉那人你们还有兄弟呢？”</a:t>
            </a:r>
            <a:endParaRPr lang="zh-CN" altLang="en-US" sz="3200" b="1" dirty="0">
              <a:solidFill>
                <a:srgbClr val="7030A0"/>
              </a:solidFill>
              <a:latin typeface="+mn-ea"/>
            </a:endParaRP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792088"/>
          </a:xfrm>
        </p:spPr>
        <p:txBody>
          <a:bodyPr>
            <a:normAutofit/>
          </a:bodyPr>
          <a:lstStyle/>
          <a:p>
            <a:r>
              <a:rPr lang="zh-CN" altLang="zh-CN" dirty="0" smtClean="0">
                <a:latin typeface="黑体" pitchFamily="49" charset="-122"/>
                <a:ea typeface="黑体" pitchFamily="49" charset="-122"/>
              </a:rPr>
              <a:t>十二、交出心爱得恩典</a:t>
            </a:r>
            <a:endParaRPr lang="zh-CN" altLang="en-US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09832"/>
          </a:xfrm>
        </p:spPr>
        <p:txBody>
          <a:bodyPr>
            <a:normAutofit/>
          </a:bodyPr>
          <a:lstStyle/>
          <a:p>
            <a:r>
              <a:rPr lang="zh-CN" altLang="en-US" sz="3200" b="1" dirty="0" smtClean="0">
                <a:latin typeface="+mn-ea"/>
              </a:rPr>
              <a:t>他们</a:t>
            </a:r>
            <a:r>
              <a:rPr lang="zh-CN" altLang="en-US" sz="3200" b="1" dirty="0" smtClean="0">
                <a:latin typeface="+mn-ea"/>
              </a:rPr>
              <a:t>回答说：“那人详细问到我们和我们的亲属，说：‘你们的父亲还在吗？你们还有兄弟吗？’我们就按着他所问的告诉他，焉能知道他要说‘必须把你们的兄弟带下来’呢？</a:t>
            </a:r>
            <a:r>
              <a:rPr lang="zh-CN" altLang="en-US" sz="3200" b="1" dirty="0" smtClean="0">
                <a:latin typeface="+mn-ea"/>
              </a:rPr>
              <a:t>”</a:t>
            </a:r>
            <a:r>
              <a:rPr lang="en-US" altLang="zh-CN" sz="3200" b="1" dirty="0" smtClean="0">
                <a:latin typeface="+mn-ea"/>
              </a:rPr>
              <a:t> </a:t>
            </a:r>
            <a:r>
              <a:rPr lang="zh-CN" altLang="en-US" sz="3200" b="1" dirty="0" smtClean="0">
                <a:latin typeface="+mn-ea"/>
              </a:rPr>
              <a:t>犹大</a:t>
            </a:r>
            <a:r>
              <a:rPr lang="zh-CN" altLang="en-US" sz="3200" b="1" dirty="0" smtClean="0">
                <a:latin typeface="+mn-ea"/>
              </a:rPr>
              <a:t>又对他父亲以色列说：“你打发童子与我同去，我们就起身下去，好叫我们和你，并我们的妇人孩子，都得存活，不至于死</a:t>
            </a:r>
            <a:r>
              <a:rPr lang="zh-CN" altLang="en-US" sz="3200" b="1" dirty="0" smtClean="0">
                <a:latin typeface="+mn-ea"/>
              </a:rPr>
              <a:t>。我</a:t>
            </a:r>
            <a:r>
              <a:rPr lang="zh-CN" altLang="en-US" sz="3200" b="1" dirty="0" smtClean="0">
                <a:latin typeface="+mn-ea"/>
              </a:rPr>
              <a:t>为他作保，你可以从我手中追讨，我若不带他回来交在你面前，我情愿永远担罪</a:t>
            </a:r>
            <a:r>
              <a:rPr lang="zh-CN" altLang="en-US" sz="3200" b="1" dirty="0" smtClean="0">
                <a:latin typeface="+mn-ea"/>
              </a:rPr>
              <a:t>。我们</a:t>
            </a:r>
            <a:r>
              <a:rPr lang="zh-CN" altLang="en-US" sz="3200" b="1" dirty="0" smtClean="0">
                <a:latin typeface="+mn-ea"/>
              </a:rPr>
              <a:t>若没有耽搁，如今第二次都回来了。”</a:t>
            </a:r>
            <a:endParaRPr lang="zh-CN" altLang="en-US" sz="32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7030A0"/>
                </a:solidFill>
                <a:latin typeface="+mn-ea"/>
              </a:rPr>
              <a:t>【</a:t>
            </a:r>
            <a:r>
              <a:rPr lang="zh-CN" altLang="en-US" sz="3200" b="1" dirty="0" smtClean="0">
                <a:solidFill>
                  <a:srgbClr val="7030A0"/>
                </a:solidFill>
                <a:latin typeface="+mn-ea"/>
              </a:rPr>
              <a:t>创</a:t>
            </a:r>
            <a:r>
              <a:rPr lang="en-US" altLang="zh-CN" sz="3200" b="1" dirty="0" smtClean="0">
                <a:solidFill>
                  <a:srgbClr val="7030A0"/>
                </a:solidFill>
                <a:latin typeface="+mn-ea"/>
              </a:rPr>
              <a:t>43:11-14】</a:t>
            </a:r>
            <a:r>
              <a:rPr lang="zh-CN" altLang="en-US" sz="3200" b="1" dirty="0" smtClean="0">
                <a:solidFill>
                  <a:srgbClr val="7030A0"/>
                </a:solidFill>
                <a:latin typeface="+mn-ea"/>
              </a:rPr>
              <a:t>他们的父亲以色列说：“若必须如此，你们就当这样行：可以将这地土产中最好的乳香、蜂蜜、香料、没药、榧子、杏仁，都取一点收在器具里，带下去送给那人作礼物</a:t>
            </a:r>
            <a:r>
              <a:rPr lang="zh-CN" altLang="en-US" sz="3200" b="1" dirty="0" smtClean="0">
                <a:solidFill>
                  <a:srgbClr val="7030A0"/>
                </a:solidFill>
                <a:latin typeface="+mn-ea"/>
              </a:rPr>
              <a:t>。</a:t>
            </a:r>
            <a:r>
              <a:rPr lang="zh-CN" altLang="en-US" sz="3200" b="1" dirty="0" smtClean="0">
                <a:solidFill>
                  <a:srgbClr val="7030A0"/>
                </a:solidFill>
              </a:rPr>
              <a:t>又要手里加倍地带银子，并将归还在你们口袋内的银子仍带在手里；那或者是错了。也带着你们的兄弟，起身去见那人。</a:t>
            </a:r>
            <a:r>
              <a:rPr lang="zh-CN" altLang="en-US" sz="3200" b="1" dirty="0" smtClean="0">
                <a:solidFill>
                  <a:srgbClr val="C00000"/>
                </a:solidFill>
              </a:rPr>
              <a:t>但愿全能的神使你们在那人面前蒙怜悯，释放你们的那弟兄和便雅悯回来。我若丧了儿子，就丧了吧！</a:t>
            </a:r>
            <a:r>
              <a:rPr lang="zh-CN" altLang="en-US" sz="3200" b="1" dirty="0" smtClean="0">
                <a:solidFill>
                  <a:srgbClr val="7030A0"/>
                </a:solidFill>
              </a:rPr>
              <a:t>”</a:t>
            </a:r>
          </a:p>
          <a:p>
            <a:endParaRPr lang="zh-CN" altLang="en-US" sz="3200" b="1" dirty="0" smtClean="0">
              <a:solidFill>
                <a:srgbClr val="7030A0"/>
              </a:solidFill>
              <a:latin typeface="+mn-ea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0" y="548680"/>
            <a:ext cx="4726360" cy="6309320"/>
          </a:xfrm>
        </p:spPr>
        <p:txBody>
          <a:bodyPr>
            <a:noAutofit/>
          </a:bodyPr>
          <a:lstStyle/>
          <a:p>
            <a:r>
              <a:rPr lang="zh-CN" altLang="zh-CN" sz="3600" b="1" dirty="0" smtClean="0"/>
              <a:t>伯特利去，在那里我要筑一座坛给神，就是在我遭难的日子应允我的祷告、在我行的路上保佑我的那位。”他们</a:t>
            </a:r>
            <a:r>
              <a:rPr lang="zh-CN" altLang="zh-CN" sz="3600" b="1" dirty="0" smtClean="0"/>
              <a:t>就把</a:t>
            </a:r>
            <a:r>
              <a:rPr lang="zh-CN" altLang="zh-CN" sz="3600" b="1" dirty="0" smtClean="0">
                <a:solidFill>
                  <a:srgbClr val="00B050"/>
                </a:solidFill>
              </a:rPr>
              <a:t>外邦人的神像</a:t>
            </a:r>
            <a:r>
              <a:rPr lang="zh-CN" altLang="zh-CN" sz="3600" b="1" dirty="0" smtClean="0"/>
              <a:t>和他们</a:t>
            </a:r>
            <a:r>
              <a:rPr lang="zh-CN" altLang="zh-CN" sz="3600" b="1" dirty="0" smtClean="0">
                <a:solidFill>
                  <a:srgbClr val="00B050"/>
                </a:solidFill>
              </a:rPr>
              <a:t>耳朵上的环子</a:t>
            </a:r>
            <a:r>
              <a:rPr lang="zh-CN" altLang="zh-CN" sz="3600" b="1" dirty="0" smtClean="0"/>
              <a:t>交给雅各，雅各都藏在示剑那里的橡树底下。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692696"/>
            <a:ext cx="3952651" cy="5923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便雅悯有父亲的疼爱</a:t>
            </a:r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42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3-4】</a:t>
            </a:r>
            <a:r>
              <a:rPr lang="zh-CN" altLang="en-US" sz="3600" b="1" dirty="0" smtClean="0">
                <a:latin typeface="+mn-ea"/>
              </a:rPr>
              <a:t>于是</a:t>
            </a:r>
            <a:r>
              <a:rPr lang="zh-CN" altLang="en-US" sz="3600" b="1" dirty="0" smtClean="0">
                <a:latin typeface="+mn-ea"/>
              </a:rPr>
              <a:t>，约瑟的十个哥哥都下埃及籴粮去了</a:t>
            </a:r>
            <a:r>
              <a:rPr lang="zh-CN" altLang="en-US" sz="3600" b="1" dirty="0" smtClean="0">
                <a:latin typeface="+mn-ea"/>
              </a:rPr>
              <a:t>。但</a:t>
            </a:r>
            <a:r>
              <a:rPr lang="zh-CN" altLang="en-US" sz="3600" b="1" dirty="0" smtClean="0">
                <a:latin typeface="+mn-ea"/>
              </a:rPr>
              <a:t>约瑟的兄弟便雅悯，雅各没有打发他和</a:t>
            </a:r>
            <a:r>
              <a:rPr lang="zh-CN" altLang="en-US" sz="3600" b="1" dirty="0" smtClean="0">
                <a:latin typeface="+mn-ea"/>
              </a:rPr>
              <a:t>哥哥</a:t>
            </a:r>
            <a:r>
              <a:rPr lang="zh-CN" altLang="en-US" sz="3600" b="1" dirty="0" smtClean="0">
                <a:latin typeface="+mn-ea"/>
              </a:rPr>
              <a:t>们同去，因为雅各说：“恐怕他遭害。</a:t>
            </a:r>
            <a:r>
              <a:rPr lang="zh-CN" altLang="en-US" sz="3600" b="1" dirty="0" smtClean="0">
                <a:latin typeface="+mn-ea"/>
              </a:rPr>
              <a:t>”</a:t>
            </a:r>
            <a:endParaRPr lang="en-US" altLang="zh-CN" sz="3600" b="1" dirty="0" smtClean="0">
              <a:latin typeface="+mn-ea"/>
            </a:endParaRPr>
          </a:p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便雅悯有哥哥们的关爱</a:t>
            </a:r>
            <a:endParaRPr lang="en-US" altLang="zh-CN" sz="3600" b="1" dirty="0" smtClean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r>
              <a:rPr lang="en-US" altLang="zh-CN" sz="3600" b="1" dirty="0" smtClean="0">
                <a:solidFill>
                  <a:srgbClr val="C00000"/>
                </a:solidFill>
                <a:latin typeface="+mn-ea"/>
              </a:rPr>
              <a:t> </a:t>
            </a:r>
            <a:r>
              <a:rPr lang="zh-CN" altLang="en-US" sz="3600" b="1" dirty="0" smtClean="0">
                <a:solidFill>
                  <a:srgbClr val="00B0F0"/>
                </a:solidFill>
                <a:latin typeface="+mn-ea"/>
              </a:rPr>
              <a:t>约瑟</a:t>
            </a:r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43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34】</a:t>
            </a:r>
            <a:r>
              <a:rPr lang="zh-CN" altLang="en-US" sz="3600" b="1" dirty="0" smtClean="0">
                <a:latin typeface="+mn-ea"/>
              </a:rPr>
              <a:t>把</a:t>
            </a:r>
            <a:r>
              <a:rPr lang="zh-CN" altLang="en-US" sz="3600" b="1" dirty="0" smtClean="0">
                <a:latin typeface="+mn-ea"/>
              </a:rPr>
              <a:t>他面前的食物分出来，送给他们，但便雅悯所得的比别人多五倍。他们就饮酒，和约瑟一同</a:t>
            </a:r>
            <a:r>
              <a:rPr lang="zh-CN" altLang="en-US" sz="3600" b="1" dirty="0" smtClean="0">
                <a:latin typeface="+mn-ea"/>
              </a:rPr>
              <a:t>宴乐。</a:t>
            </a:r>
            <a:endParaRPr lang="zh-CN" altLang="en-US" sz="3600" b="1" dirty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Autofit/>
          </a:bodyPr>
          <a:lstStyle/>
          <a:p>
            <a:r>
              <a:rPr lang="zh-CN" altLang="en-US" sz="3600" b="1" dirty="0" smtClean="0">
                <a:solidFill>
                  <a:srgbClr val="00B0F0"/>
                </a:solidFill>
                <a:latin typeface="+mn-ea"/>
              </a:rPr>
              <a:t>犹大</a:t>
            </a:r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44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32-34</a:t>
            </a:r>
            <a:r>
              <a:rPr lang="en-US" altLang="zh-CN" sz="3600" b="1" dirty="0" smtClean="0">
                <a:latin typeface="+mn-ea"/>
              </a:rPr>
              <a:t>】</a:t>
            </a:r>
            <a:r>
              <a:rPr lang="zh-CN" altLang="en-US" sz="3600" b="1" dirty="0" smtClean="0">
                <a:latin typeface="+mn-ea"/>
              </a:rPr>
              <a:t>因为</a:t>
            </a:r>
            <a:r>
              <a:rPr lang="zh-CN" altLang="en-US" sz="3600" b="1" dirty="0" smtClean="0">
                <a:latin typeface="+mn-ea"/>
              </a:rPr>
              <a:t>仆人曾向我父亲为这童子作保，说：</a:t>
            </a:r>
            <a:r>
              <a:rPr lang="zh-CN" altLang="en-US" sz="3600" b="1" dirty="0" smtClean="0">
                <a:latin typeface="+mn-ea"/>
              </a:rPr>
              <a:t>‘我若不带他回来交给父亲，我便在父亲面前永远担罪。’</a:t>
            </a:r>
            <a:r>
              <a:rPr lang="en-US" altLang="zh-CN" sz="3600" b="1" dirty="0" smtClean="0">
                <a:latin typeface="+mn-ea"/>
              </a:rPr>
              <a:t>: </a:t>
            </a:r>
            <a:r>
              <a:rPr lang="zh-CN" altLang="en-US" sz="3600" b="1" dirty="0" smtClean="0">
                <a:latin typeface="+mn-ea"/>
              </a:rPr>
              <a:t>现在</a:t>
            </a:r>
            <a:r>
              <a:rPr lang="zh-CN" altLang="en-US" sz="3600" b="1" dirty="0" smtClean="0">
                <a:latin typeface="+mn-ea"/>
              </a:rPr>
              <a:t>求你容仆人住下，替这童子作我主的奴仆，叫童子和他哥哥们一同上去</a:t>
            </a:r>
            <a:r>
              <a:rPr lang="zh-CN" altLang="en-US" sz="3600" b="1" dirty="0" smtClean="0">
                <a:latin typeface="+mn-ea"/>
              </a:rPr>
              <a:t>。若</a:t>
            </a:r>
            <a:r>
              <a:rPr lang="zh-CN" altLang="en-US" sz="3600" b="1" dirty="0" smtClean="0">
                <a:latin typeface="+mn-ea"/>
              </a:rPr>
              <a:t>童子不和我同去，我怎能上去见我父亲呢？恐怕我看见灾祸临到我父亲身上。</a:t>
            </a:r>
            <a:r>
              <a:rPr lang="zh-CN" altLang="en-US" sz="3600" b="1" dirty="0" smtClean="0">
                <a:latin typeface="+mn-ea"/>
              </a:rPr>
              <a:t>”</a:t>
            </a:r>
            <a:endParaRPr lang="en-US" altLang="zh-CN" sz="3600" b="1" dirty="0" smtClean="0">
              <a:latin typeface="+mn-ea"/>
            </a:endParaRPr>
          </a:p>
          <a:p>
            <a:r>
              <a:rPr lang="zh-CN" altLang="en-US" sz="3600" b="1" dirty="0" smtClean="0">
                <a:solidFill>
                  <a:srgbClr val="FF0000"/>
                </a:solidFill>
                <a:latin typeface="+mn-ea"/>
              </a:rPr>
              <a:t>童子：幼嫩的，需要保护</a:t>
            </a:r>
            <a:endParaRPr lang="zh-CN" altLang="en-US" sz="36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便雅悯有神的怜爱</a:t>
            </a:r>
            <a:endParaRPr lang="en-US" altLang="zh-CN" sz="3600" b="1" dirty="0" smtClean="0">
              <a:solidFill>
                <a:srgbClr val="C00000"/>
              </a:solidFill>
              <a:latin typeface="+mn-ea"/>
            </a:endParaRPr>
          </a:p>
          <a:p>
            <a:pPr>
              <a:buNone/>
            </a:pPr>
            <a:r>
              <a:rPr lang="zh-CN" altLang="en-US" sz="3600" b="1" dirty="0" smtClean="0">
                <a:latin typeface="+mn-ea"/>
              </a:rPr>
              <a:t>  </a:t>
            </a:r>
            <a:endParaRPr lang="en-US" altLang="zh-CN" sz="3600" b="1" dirty="0" smtClean="0">
              <a:latin typeface="+mn-ea"/>
            </a:endParaRPr>
          </a:p>
          <a:p>
            <a:pPr>
              <a:buNone/>
            </a:pPr>
            <a:r>
              <a:rPr lang="zh-CN" altLang="en-US" sz="3600" b="1" dirty="0" smtClean="0">
                <a:latin typeface="+mn-ea"/>
              </a:rPr>
              <a:t> 护佑我们的主：保守 供应 治理</a:t>
            </a:r>
            <a:endParaRPr lang="en-US" altLang="zh-CN" sz="3600" b="1" dirty="0" smtClean="0">
              <a:latin typeface="+mn-ea"/>
            </a:endParaRPr>
          </a:p>
          <a:p>
            <a:pPr>
              <a:buNone/>
            </a:pPr>
            <a:endParaRPr lang="en-US" altLang="zh-CN" sz="3600" b="1" dirty="0" smtClean="0">
              <a:latin typeface="+mn-ea"/>
            </a:endParaRPr>
          </a:p>
          <a:p>
            <a:pPr>
              <a:buNone/>
            </a:pP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林后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12:9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】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他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对我说：“我的恩典够你用的，因为我的能力是在人的软弱上显得完全。”所以，我更喜欢夸自己的软弱，好叫基督的能力覆庇我。</a:t>
            </a:r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818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zh-CN" sz="3600" b="1" dirty="0" smtClean="0">
                <a:solidFill>
                  <a:srgbClr val="C0000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诗</a:t>
            </a:r>
            <a:r>
              <a:rPr lang="en-US" altLang="zh-CN" sz="3600" b="1" dirty="0" smtClean="0">
                <a:solidFill>
                  <a:srgbClr val="C00000"/>
                </a:solidFill>
                <a:latin typeface="+mn-ea"/>
              </a:rPr>
              <a:t>91:1</a:t>
            </a:r>
            <a:r>
              <a:rPr lang="en-US" altLang="zh-CN" sz="3600" b="1" dirty="0" smtClean="0">
                <a:solidFill>
                  <a:srgbClr val="C00000"/>
                </a:solidFill>
                <a:latin typeface="+mn-ea"/>
              </a:rPr>
              <a:t>】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住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在至高者隐密处的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，必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住在全能者的荫下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。</a:t>
            </a:r>
            <a:endParaRPr lang="en-US" altLang="zh-CN" sz="3600" b="1" dirty="0" smtClean="0">
              <a:solidFill>
                <a:srgbClr val="C00000"/>
              </a:solidFill>
              <a:latin typeface="+mn-ea"/>
            </a:endParaRPr>
          </a:p>
          <a:p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pPr>
              <a:buNone/>
            </a:pPr>
            <a:r>
              <a:rPr lang="en-US" altLang="zh-CN" sz="3600" b="1" dirty="0" smtClean="0"/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28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20-22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/>
              <a:t>雅</a:t>
            </a:r>
            <a:r>
              <a:rPr lang="zh-CN" altLang="en-US" sz="3600" b="1" dirty="0" smtClean="0"/>
              <a:t>各许愿说：“　神若与我同在，在我所行的路上保佑我，又给我食物吃、衣服穿</a:t>
            </a:r>
            <a:r>
              <a:rPr lang="zh-CN" altLang="en-US" sz="3600" b="1" dirty="0" smtClean="0"/>
              <a:t>，使</a:t>
            </a:r>
            <a:r>
              <a:rPr lang="zh-CN" altLang="en-US" sz="3600" b="1" dirty="0" smtClean="0"/>
              <a:t>我平平安安地回到我父亲的家，我就必以耶和华为我的　神</a:t>
            </a:r>
            <a:r>
              <a:rPr lang="zh-CN" altLang="en-US" sz="3600" b="1" dirty="0" smtClean="0"/>
              <a:t>，我</a:t>
            </a:r>
            <a:r>
              <a:rPr lang="zh-CN" altLang="en-US" sz="3600" b="1" dirty="0" smtClean="0"/>
              <a:t>所立为柱子的石头也必作　神的殿，凡你所赐给我的，我必将十分之一献给你。”</a:t>
            </a:r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endParaRPr lang="en-US" altLang="zh-CN" sz="3600" b="1" dirty="0" smtClean="0"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/>
          <a:lstStyle/>
          <a:p>
            <a:pPr>
              <a:buNone/>
            </a:pPr>
            <a:r>
              <a:rPr lang="en-US" altLang="zh-CN" sz="3600" b="1" dirty="0" smtClean="0">
                <a:solidFill>
                  <a:srgbClr val="C0000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传</a:t>
            </a:r>
            <a:r>
              <a:rPr lang="en-US" altLang="zh-CN" sz="3600" b="1" dirty="0" smtClean="0">
                <a:solidFill>
                  <a:srgbClr val="C00000"/>
                </a:solidFill>
                <a:latin typeface="+mn-ea"/>
              </a:rPr>
              <a:t>5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rgbClr val="C00000"/>
                </a:solidFill>
                <a:latin typeface="+mn-ea"/>
              </a:rPr>
              <a:t>4-5】</a:t>
            </a:r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你向　神许愿，偿还不可迟延，因他不喜悦愚昧人，所以你许的愿应当偿还。你许愿不还，不如不许。</a:t>
            </a:r>
            <a:endParaRPr lang="en-US" altLang="zh-CN" sz="3600" b="1" dirty="0" smtClean="0">
              <a:solidFill>
                <a:srgbClr val="C00000"/>
              </a:solidFill>
              <a:latin typeface="+mn-ea"/>
            </a:endParaRPr>
          </a:p>
          <a:p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坛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代表：感恩 许愿 奉献</a:t>
            </a:r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93808"/>
          </a:xfrm>
        </p:spPr>
        <p:txBody>
          <a:bodyPr>
            <a:normAutofit/>
          </a:bodyPr>
          <a:lstStyle/>
          <a:p>
            <a:r>
              <a:rPr lang="zh-CN" altLang="en-US" sz="3600" b="1" dirty="0" smtClean="0"/>
              <a:t>伯特利的神是</a:t>
            </a:r>
            <a:r>
              <a:rPr lang="zh-CN" altLang="en-US" sz="3600" b="1" dirty="0" smtClean="0">
                <a:solidFill>
                  <a:srgbClr val="C00000"/>
                </a:solidFill>
              </a:rPr>
              <a:t>有要求的</a:t>
            </a:r>
            <a:endParaRPr lang="en-US" altLang="zh-CN" sz="3600" b="1" dirty="0" smtClean="0">
              <a:solidFill>
                <a:srgbClr val="C00000"/>
              </a:solidFill>
            </a:endParaRPr>
          </a:p>
          <a:p>
            <a:endParaRPr lang="en-US" altLang="zh-CN" sz="3600" b="1" dirty="0" smtClean="0"/>
          </a:p>
          <a:p>
            <a:r>
              <a:rPr lang="zh-CN" altLang="en-US" sz="3600" b="1" dirty="0" smtClean="0"/>
              <a:t>伯特利的神是： </a:t>
            </a:r>
            <a:r>
              <a:rPr lang="zh-CN" altLang="en-US" sz="3600" b="1" dirty="0" smtClean="0">
                <a:solidFill>
                  <a:srgbClr val="00B050"/>
                </a:solidFill>
              </a:rPr>
              <a:t>圣洁的神、又真又活的神、与我有生命连接的神。 </a:t>
            </a:r>
            <a:endParaRPr lang="en-US" altLang="zh-CN" sz="3600" b="1" dirty="0" smtClean="0">
              <a:solidFill>
                <a:srgbClr val="00B050"/>
              </a:solidFill>
            </a:endParaRPr>
          </a:p>
          <a:p>
            <a:endParaRPr lang="en-US" altLang="zh-CN" sz="3600" b="1" dirty="0" smtClean="0"/>
          </a:p>
          <a:p>
            <a:pPr>
              <a:buFont typeface="Wingdings" pitchFamily="2" charset="2"/>
              <a:buChar char="p"/>
            </a:pPr>
            <a:r>
              <a:rPr lang="zh-CN" altLang="zh-CN" sz="3600" b="1" dirty="0" smtClean="0">
                <a:solidFill>
                  <a:srgbClr val="7030A0"/>
                </a:solidFill>
                <a:sym typeface="+mn-ea"/>
              </a:rPr>
              <a:t>除掉</a:t>
            </a:r>
            <a:r>
              <a:rPr lang="zh-CN" altLang="zh-CN" sz="3600" b="1" dirty="0" smtClean="0">
                <a:solidFill>
                  <a:srgbClr val="7030A0"/>
                </a:solidFill>
                <a:sym typeface="+mn-ea"/>
              </a:rPr>
              <a:t>你们中间的外邦</a:t>
            </a:r>
            <a:r>
              <a:rPr lang="zh-CN" altLang="zh-CN" sz="3600" b="1" dirty="0" smtClean="0">
                <a:solidFill>
                  <a:srgbClr val="7030A0"/>
                </a:solidFill>
                <a:sym typeface="+mn-ea"/>
              </a:rPr>
              <a:t>神</a:t>
            </a:r>
            <a:endParaRPr lang="en-US" altLang="zh-CN" sz="3600" b="1" dirty="0" smtClean="0">
              <a:solidFill>
                <a:srgbClr val="7030A0"/>
              </a:solidFill>
              <a:sym typeface="+mn-ea"/>
            </a:endParaRPr>
          </a:p>
          <a:p>
            <a:pPr>
              <a:buFont typeface="Wingdings" pitchFamily="2" charset="2"/>
              <a:buChar char="p"/>
            </a:pPr>
            <a:r>
              <a:rPr lang="zh-CN" altLang="en-US" sz="3600" b="1" dirty="0" smtClean="0">
                <a:solidFill>
                  <a:srgbClr val="7030A0"/>
                </a:solidFill>
                <a:sym typeface="+mn-ea"/>
              </a:rPr>
              <a:t>要</a:t>
            </a:r>
            <a:r>
              <a:rPr lang="zh-CN" altLang="zh-CN" sz="3600" b="1" dirty="0" smtClean="0">
                <a:solidFill>
                  <a:srgbClr val="7030A0"/>
                </a:solidFill>
                <a:sym typeface="+mn-ea"/>
              </a:rPr>
              <a:t>自</a:t>
            </a:r>
            <a:r>
              <a:rPr lang="zh-CN" altLang="zh-CN" sz="3600" b="1" dirty="0" smtClean="0">
                <a:solidFill>
                  <a:srgbClr val="7030A0"/>
                </a:solidFill>
                <a:sym typeface="+mn-ea"/>
              </a:rPr>
              <a:t>洁，更换衣裳</a:t>
            </a:r>
            <a:endParaRPr lang="zh-CN" altLang="en-US" sz="3600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77784"/>
          </a:xfrm>
        </p:spPr>
        <p:txBody>
          <a:bodyPr/>
          <a:lstStyle/>
          <a:p>
            <a:r>
              <a:rPr lang="en-US" altLang="zh-CN" sz="3600" b="1" dirty="0" smtClean="0">
                <a:latin typeface="+mn-ea"/>
              </a:rPr>
              <a:t>【</a:t>
            </a:r>
            <a:r>
              <a:rPr lang="zh-CN" altLang="en-US" sz="3600" b="1" dirty="0" smtClean="0">
                <a:latin typeface="+mn-ea"/>
              </a:rPr>
              <a:t>创</a:t>
            </a:r>
            <a:r>
              <a:rPr lang="en-US" altLang="zh-CN" sz="3600" b="1" dirty="0" smtClean="0">
                <a:latin typeface="+mn-ea"/>
              </a:rPr>
              <a:t>34</a:t>
            </a:r>
            <a:r>
              <a:rPr lang="zh-CN" altLang="en-US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27-29】</a:t>
            </a:r>
            <a:r>
              <a:rPr lang="zh-CN" altLang="en-US" sz="3600" b="1" dirty="0" smtClean="0">
                <a:latin typeface="+mn-ea"/>
              </a:rPr>
              <a:t>雅各的儿子们因为他们的妹子受了玷污，就来到被杀的人那里，掳掠那城，夺了他们的羊群、牛群和驴，并城里田间所有的，又把他们一切货财、孩子、妇女，并各房中所有的，都掳掠去了</a:t>
            </a:r>
            <a:r>
              <a:rPr lang="zh-CN" altLang="en-US" sz="3600" b="1" dirty="0" smtClean="0">
                <a:latin typeface="+mn-ea"/>
              </a:rPr>
              <a:t>。</a:t>
            </a:r>
            <a:endParaRPr lang="en-US" altLang="zh-CN" sz="3600" b="1" dirty="0" smtClean="0">
              <a:latin typeface="+mn-ea"/>
            </a:endParaRP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65816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示剑：肩膀的能力  </a:t>
            </a:r>
            <a:endParaRPr lang="en-US" altLang="zh-CN" sz="3600" b="1" dirty="0" smtClean="0">
              <a:solidFill>
                <a:srgbClr val="002060"/>
              </a:solidFill>
              <a:latin typeface="+mn-ea"/>
            </a:endParaRPr>
          </a:p>
          <a:p>
            <a:r>
              <a:rPr lang="zh-CN" altLang="en-US" sz="3600" b="1" dirty="0" smtClean="0">
                <a:solidFill>
                  <a:srgbClr val="C00000"/>
                </a:solidFill>
                <a:latin typeface="+mn-ea"/>
              </a:rPr>
              <a:t>属灵意义：要靠着基督的能力对付偶像、对付罪恶</a:t>
            </a:r>
          </a:p>
          <a:p>
            <a:r>
              <a:rPr lang="zh-CN" altLang="en-US" sz="3600" b="1" dirty="0" smtClean="0">
                <a:latin typeface="+mn-ea"/>
              </a:rPr>
              <a:t>偶像</a:t>
            </a:r>
            <a:r>
              <a:rPr lang="zh-CN" altLang="en-US" sz="3600" b="1" dirty="0" smtClean="0">
                <a:latin typeface="+mn-ea"/>
              </a:rPr>
              <a:t>：任何在我们</a:t>
            </a:r>
            <a:r>
              <a:rPr lang="zh-CN" altLang="en-US" sz="3600" b="1" dirty="0" smtClean="0">
                <a:latin typeface="+mn-ea"/>
              </a:rPr>
              <a:t>心中高过神取代神的人</a:t>
            </a:r>
            <a:r>
              <a:rPr lang="zh-CN" altLang="en-US" sz="3600" b="1" dirty="0" smtClean="0">
                <a:latin typeface="+mn-ea"/>
              </a:rPr>
              <a:t>事物。</a:t>
            </a:r>
            <a:endParaRPr lang="en-US" altLang="zh-CN" sz="3600" b="1" dirty="0" smtClean="0">
              <a:solidFill>
                <a:srgbClr val="0070C0"/>
              </a:solidFill>
              <a:latin typeface="+mn-ea"/>
            </a:endParaRPr>
          </a:p>
          <a:p>
            <a:r>
              <a:rPr lang="en-US" altLang="zh-CN" sz="3600" b="1" dirty="0" smtClean="0">
                <a:solidFill>
                  <a:srgbClr val="0070C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0070C0"/>
                </a:solidFill>
                <a:latin typeface="+mn-ea"/>
              </a:rPr>
              <a:t>诗</a:t>
            </a:r>
            <a:r>
              <a:rPr lang="en-US" altLang="zh-CN" sz="3600" b="1" dirty="0" smtClean="0">
                <a:solidFill>
                  <a:srgbClr val="0070C0"/>
                </a:solidFill>
                <a:latin typeface="+mn-ea"/>
              </a:rPr>
              <a:t>16:4】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以别神代替耶和华的（或作“送礼物给别神的”），他们的愁苦必加增；他们所浇奠的血我不献上；我嘴唇也不提别神的名号。</a:t>
            </a:r>
            <a:endParaRPr lang="zh-CN" altLang="en-US" sz="3600" b="1" dirty="0">
              <a:solidFill>
                <a:srgbClr val="0070C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764704"/>
            <a:ext cx="8435280" cy="6093296"/>
          </a:xfrm>
        </p:spPr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C00000"/>
                </a:solidFill>
              </a:rPr>
              <a:t>示剑的悲剧发生的根本原因：雅各没有走上神要他走的路。</a:t>
            </a:r>
            <a:endParaRPr lang="en-US" altLang="zh-CN" sz="3600" b="1" dirty="0" smtClean="0">
              <a:solidFill>
                <a:srgbClr val="C00000"/>
              </a:solidFill>
            </a:endParaRPr>
          </a:p>
          <a:p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【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创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35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：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5-7</a:t>
            </a:r>
            <a:r>
              <a:rPr lang="en-US" altLang="zh-CN" sz="3600" b="1" dirty="0" smtClean="0">
                <a:solidFill>
                  <a:srgbClr val="002060"/>
                </a:solidFill>
                <a:latin typeface="+mn-ea"/>
              </a:rPr>
              <a:t>】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他们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便起行前往。　神使那周围城邑的人都甚惊惧，就不追赶雅各的众子了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。于是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，雅各和一切与他同在的人到了迦南地的路斯，就是伯特利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。他</a:t>
            </a:r>
            <a:r>
              <a:rPr lang="zh-CN" altLang="en-US" sz="3600" b="1" dirty="0" smtClean="0">
                <a:solidFill>
                  <a:srgbClr val="002060"/>
                </a:solidFill>
                <a:latin typeface="+mn-ea"/>
              </a:rPr>
              <a:t>在那里筑了一座坛，就给那地方起名叫伊勒伯特利（就是“伯特利之　神”的意思），因为他逃避他哥哥的时候，　神在那里向他显现。</a:t>
            </a:r>
            <a:endParaRPr lang="zh-CN" altLang="en-US" sz="3600" b="1" dirty="0">
              <a:solidFill>
                <a:srgbClr val="002060"/>
              </a:solidFill>
              <a:latin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市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都市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市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471</TotalTime>
  <Words>2513</Words>
  <Application>Microsoft Office PowerPoint</Application>
  <PresentationFormat>全屏显示(4:3)</PresentationFormat>
  <Paragraphs>101</Paragraphs>
  <Slides>32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32</vt:i4>
      </vt:variant>
    </vt:vector>
  </HeadingPairs>
  <TitlesOfParts>
    <vt:vector size="33" baseType="lpstr">
      <vt:lpstr>都市</vt:lpstr>
      <vt:lpstr>幻灯片 1</vt:lpstr>
      <vt:lpstr>十、重新上到伯特利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 十一、因偏爱痛‘失’爱子 </vt:lpstr>
      <vt:lpstr>幻灯片 20</vt:lpstr>
      <vt:lpstr>幻灯片 21</vt:lpstr>
      <vt:lpstr>幻灯片 22</vt:lpstr>
      <vt:lpstr>幻灯片 23</vt:lpstr>
      <vt:lpstr>幻灯片 24</vt:lpstr>
      <vt:lpstr>幻灯片 25</vt:lpstr>
      <vt:lpstr>幻灯片 26</vt:lpstr>
      <vt:lpstr>十二、交出心爱得恩典</vt:lpstr>
      <vt:lpstr>幻灯片 28</vt:lpstr>
      <vt:lpstr>幻灯片 29</vt:lpstr>
      <vt:lpstr>幻灯片 30</vt:lpstr>
      <vt:lpstr>幻灯片 31</vt:lpstr>
      <vt:lpstr>幻灯片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lenovo</cp:lastModifiedBy>
  <cp:revision>53</cp:revision>
  <dcterms:created xsi:type="dcterms:W3CDTF">2023-12-27T09:59:45Z</dcterms:created>
  <dcterms:modified xsi:type="dcterms:W3CDTF">2024-01-22T04:24:42Z</dcterms:modified>
</cp:coreProperties>
</file>