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756" r:id="rId1"/>
  </p:sldMasterIdLst>
  <p:notesMasterIdLst>
    <p:notesMasterId r:id="rId13"/>
  </p:notesMasterIdLst>
  <p:sldIdLst>
    <p:sldId id="266" r:id="rId2"/>
    <p:sldId id="256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7868B-5DDC-468A-904C-6B831C6E2BF3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51165-40A7-43B2-BF37-68EE7CF110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EE81-FCAB-43DB-92EB-B80A1E2A3EFA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09C4C-7BAD-4B87-B85A-4B21FF3E44BD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366C-75C0-4E4D-AED8-0A2F0FE895A5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CF771-D0BD-40EE-8542-EFA4676867FB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BD3F-311B-4B78-A964-FDB198B10EE2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7BBF-2F7A-4B30-A23E-B7C4F3341639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7FC6C-CA17-4E35-90BD-5A96E109B7F1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5A37-D1D6-49E7-ADA1-AE7B77F5B6F6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9F82-14E8-42DD-B505-8A242544740D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22F1C-D990-4EC9-AF08-A31249370E77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8C1-9B3E-4590-A6D0-E9F32AA57A6A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A4B85C-5C2B-4850-AFC4-B94CAECDF358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 smtClean="0">
                <a:solidFill>
                  <a:schemeClr val="bg1"/>
                </a:solidFill>
              </a:rPr>
              <a:t>&lt;&lt;</a:t>
            </a:r>
            <a:r>
              <a:rPr lang="zh-CN" altLang="zh-CN" sz="7200" b="1" dirty="0" smtClean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 smtClean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27584" y="2564904"/>
            <a:ext cx="7848872" cy="1512168"/>
          </a:xfrm>
        </p:spPr>
        <p:txBody>
          <a:bodyPr>
            <a:normAutofit/>
          </a:bodyPr>
          <a:lstStyle/>
          <a:p>
            <a:r>
              <a:rPr lang="zh-CN" altLang="zh-CN" sz="6600" b="1" dirty="0" smtClean="0">
                <a:solidFill>
                  <a:srgbClr val="C00000"/>
                </a:solidFill>
              </a:rPr>
              <a:t>第二章</a:t>
            </a:r>
            <a:r>
              <a:rPr lang="en-US" altLang="zh-CN" sz="6600" b="1" dirty="0" smtClean="0">
                <a:solidFill>
                  <a:srgbClr val="C00000"/>
                </a:solidFill>
              </a:rPr>
              <a:t>    </a:t>
            </a:r>
            <a:r>
              <a:rPr lang="zh-CN" altLang="zh-CN" sz="6600" b="1" dirty="0" smtClean="0">
                <a:solidFill>
                  <a:srgbClr val="C00000"/>
                </a:solidFill>
              </a:rPr>
              <a:t>超越的救恩</a:t>
            </a:r>
            <a:endParaRPr lang="zh-CN" altLang="en-US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3600" b="1" dirty="0" smtClean="0"/>
              <a:t>２．成慈悲忠信大祭司（１７～１８）</a:t>
            </a:r>
            <a:endParaRPr lang="en-US" altLang="zh-CN" sz="3600" b="1" dirty="0" smtClean="0"/>
          </a:p>
          <a:p>
            <a:pPr>
              <a:lnSpc>
                <a:spcPct val="120000"/>
              </a:lnSpc>
              <a:buNone/>
            </a:pPr>
            <a:r>
              <a:rPr lang="en-US" altLang="zh-CN" sz="3600" b="1" dirty="0" smtClean="0">
                <a:solidFill>
                  <a:srgbClr val="0070C0"/>
                </a:solidFill>
              </a:rPr>
              <a:t>    </a:t>
            </a:r>
          </a:p>
          <a:p>
            <a:pPr>
              <a:lnSpc>
                <a:spcPct val="120000"/>
              </a:lnSpc>
            </a:pPr>
            <a:r>
              <a:rPr lang="zh-CN" altLang="zh-CN" sz="3600" b="1" dirty="0" smtClean="0">
                <a:solidFill>
                  <a:srgbClr val="002060"/>
                </a:solidFill>
              </a:rPr>
              <a:t>「慈悲」他真正明白体恤我们，慈悲指祂对人方面的爱心</a:t>
            </a:r>
            <a:r>
              <a:rPr lang="zh-CN" altLang="en-US" sz="3600" b="1" dirty="0" smtClean="0">
                <a:solidFill>
                  <a:srgbClr val="002060"/>
                </a:solidFill>
              </a:rPr>
              <a:t>。</a:t>
            </a:r>
            <a:endParaRPr lang="en-US" altLang="zh-CN" sz="3600" b="1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zh-CN" sz="3600" b="1" dirty="0" smtClean="0">
                <a:solidFill>
                  <a:srgbClr val="FF0000"/>
                </a:solidFill>
              </a:rPr>
              <a:t>「忠信」诚信真实的可靠的程度来成全这救赎的工作。 忠信注重祂对神方面的尽忠。</a:t>
            </a:r>
            <a:endParaRPr lang="zh-CN" altLang="zh-CN" sz="3600" dirty="0" smtClean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r>
              <a:rPr lang="zh-CN" altLang="zh-CN" sz="4400" b="1" dirty="0" smtClean="0"/>
              <a:t>耶稣基督的死有四大意义：</a:t>
            </a:r>
            <a:endParaRPr lang="en-US" altLang="zh-CN" sz="4400" b="1" dirty="0" smtClean="0"/>
          </a:p>
          <a:p>
            <a:pPr>
              <a:buNone/>
            </a:pPr>
            <a:r>
              <a:rPr lang="en-US" altLang="zh-CN" sz="4400" b="1" dirty="0" smtClean="0"/>
              <a:t>        </a:t>
            </a:r>
            <a:r>
              <a:rPr lang="zh-CN" altLang="zh-CN" sz="4400" b="1" dirty="0" smtClean="0">
                <a:solidFill>
                  <a:srgbClr val="FF0000"/>
                </a:solidFill>
              </a:rPr>
              <a:t>第一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、</a:t>
            </a:r>
            <a:r>
              <a:rPr lang="zh-CN" altLang="zh-CN" sz="4400" b="1" dirty="0" smtClean="0">
                <a:solidFill>
                  <a:srgbClr val="FF0000"/>
                </a:solidFill>
              </a:rPr>
              <a:t>代替性</a:t>
            </a:r>
            <a:endParaRPr lang="en-US" altLang="zh-CN" sz="4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sz="4400" b="1" dirty="0" smtClean="0"/>
              <a:t>        </a:t>
            </a:r>
            <a:r>
              <a:rPr lang="zh-CN" altLang="zh-CN" sz="4400" b="1" dirty="0" smtClean="0">
                <a:solidFill>
                  <a:srgbClr val="002060"/>
                </a:solidFill>
              </a:rPr>
              <a:t>第二、救赎性</a:t>
            </a:r>
            <a:endParaRPr lang="en-US" altLang="zh-CN" sz="44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zh-CN" sz="4400" b="1" dirty="0" smtClean="0">
                <a:solidFill>
                  <a:srgbClr val="00B050"/>
                </a:solidFill>
              </a:rPr>
              <a:t>        </a:t>
            </a:r>
            <a:r>
              <a:rPr lang="zh-CN" altLang="zh-CN" sz="4400" b="1" dirty="0" smtClean="0">
                <a:solidFill>
                  <a:srgbClr val="00B050"/>
                </a:solidFill>
              </a:rPr>
              <a:t>第三</a:t>
            </a:r>
            <a:r>
              <a:rPr lang="zh-CN" altLang="en-US" sz="4400" b="1" dirty="0" smtClean="0">
                <a:solidFill>
                  <a:srgbClr val="00B050"/>
                </a:solidFill>
              </a:rPr>
              <a:t>、</a:t>
            </a:r>
            <a:r>
              <a:rPr lang="zh-CN" altLang="zh-CN" sz="4400" b="1" dirty="0" smtClean="0">
                <a:solidFill>
                  <a:srgbClr val="00B050"/>
                </a:solidFill>
              </a:rPr>
              <a:t>挽回性</a:t>
            </a:r>
            <a:endParaRPr lang="en-US" altLang="zh-CN" sz="4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zh-CN" sz="4400" b="1" dirty="0" smtClean="0"/>
              <a:t>        </a:t>
            </a:r>
            <a:r>
              <a:rPr lang="zh-CN" altLang="zh-CN" sz="4400" b="1" dirty="0" smtClean="0">
                <a:solidFill>
                  <a:srgbClr val="C00000"/>
                </a:solidFill>
              </a:rPr>
              <a:t>第四</a:t>
            </a:r>
            <a:r>
              <a:rPr lang="zh-CN" altLang="en-US" sz="4400" b="1" dirty="0" smtClean="0">
                <a:solidFill>
                  <a:srgbClr val="C00000"/>
                </a:solidFill>
              </a:rPr>
              <a:t>、</a:t>
            </a:r>
            <a:r>
              <a:rPr lang="zh-CN" altLang="zh-CN" sz="4400" b="1" dirty="0" smtClean="0">
                <a:solidFill>
                  <a:srgbClr val="C00000"/>
                </a:solidFill>
              </a:rPr>
              <a:t>复合性</a:t>
            </a:r>
            <a:endParaRPr lang="zh-CN" altLang="en-US" sz="4400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/>
              <a:t>一、救恩的重要（１～４）</a:t>
            </a:r>
            <a:endParaRPr lang="zh-CN" altLang="zh-CN" sz="4000" dirty="0" smtClean="0"/>
          </a:p>
          <a:p>
            <a:r>
              <a:rPr lang="zh-CN" altLang="zh-CN" sz="4000" b="1" dirty="0" smtClean="0"/>
              <a:t>１．劝勉：当郑重所听的道理（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所以，我们当越发郑重所听见的道理，恐怕我们随流失去。</a:t>
            </a:r>
            <a:r>
              <a:rPr lang="zh-CN" altLang="en-US" sz="4000" b="1" dirty="0" smtClean="0"/>
              <a:t>）</a:t>
            </a:r>
            <a:endParaRPr lang="en-US" altLang="zh-CN" sz="4000" b="1" dirty="0" smtClean="0"/>
          </a:p>
          <a:p>
            <a:pPr>
              <a:buNone/>
            </a:pPr>
            <a:r>
              <a:rPr lang="zh-CN" altLang="en-US" sz="4000" b="1" dirty="0" smtClean="0">
                <a:solidFill>
                  <a:srgbClr val="FF0000"/>
                </a:solidFill>
              </a:rPr>
              <a:t>“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随流失去”滑过、流过、溜走。</a:t>
            </a:r>
            <a:endParaRPr lang="en-US" altLang="zh-CN" sz="4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sz="4000" b="1" dirty="0" smtClean="0"/>
              <a:t>  </a:t>
            </a:r>
            <a:r>
              <a:rPr lang="zh-CN" altLang="zh-CN" sz="4000" b="1" dirty="0" smtClean="0"/>
              <a:t>不是指所听的道失去，乃是指“我们”这个人要随流失去。</a:t>
            </a: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【约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</a:rPr>
              <a:t>12:48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】弃绝我、不领受我话的人，有审判他的，就是我所讲的道，在末日要审判他。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</a:bodyPr>
          <a:lstStyle/>
          <a:p>
            <a:r>
              <a:rPr lang="zh-CN" altLang="zh-CN" sz="4000" b="1" dirty="0" smtClean="0"/>
              <a:t>２．警告：不可忽略这么大的救恩（</a:t>
            </a:r>
            <a:r>
              <a:rPr lang="en-US" altLang="zh-CN" sz="4000" b="1" dirty="0" smtClean="0">
                <a:latin typeface="+mn-ea"/>
              </a:rPr>
              <a:t>2-4</a:t>
            </a:r>
            <a:r>
              <a:rPr lang="zh-CN" altLang="zh-CN" sz="4000" b="1" dirty="0" smtClean="0"/>
              <a:t>）</a:t>
            </a:r>
            <a:r>
              <a:rPr lang="en-US" altLang="zh-CN" sz="4000" b="1" dirty="0" smtClean="0"/>
              <a:t> </a:t>
            </a:r>
          </a:p>
          <a:p>
            <a:r>
              <a:rPr lang="zh-CN" altLang="en-US" sz="4000" b="1" dirty="0" smtClean="0">
                <a:solidFill>
                  <a:srgbClr val="FF0000"/>
                </a:solidFill>
              </a:rPr>
              <a:t>「干犯」踏出边界，跨过了界限。就是故意去违背以致于使神话语的圣洁的尊严受到干犯。</a:t>
            </a:r>
          </a:p>
          <a:p>
            <a:endParaRPr lang="zh-CN" altLang="en-US" sz="4000" b="1" dirty="0" smtClean="0">
              <a:solidFill>
                <a:srgbClr val="0070C0"/>
              </a:solidFill>
            </a:endParaRPr>
          </a:p>
          <a:p>
            <a:r>
              <a:rPr lang="zh-CN" altLang="en-US" sz="4000" b="1" dirty="0" smtClean="0">
                <a:solidFill>
                  <a:srgbClr val="0070C0"/>
                </a:solidFill>
              </a:rPr>
              <a:t>「悖逆」就是故意在行动中间去做相反的事情。</a:t>
            </a:r>
          </a:p>
          <a:p>
            <a:endParaRPr lang="en-US" altLang="zh-CN" sz="4000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5000"/>
          </a:bodyPr>
          <a:lstStyle/>
          <a:p>
            <a:pPr>
              <a:buNone/>
            </a:pPr>
            <a:r>
              <a:rPr lang="en-US" altLang="zh-CN" sz="4200" b="1" dirty="0" smtClean="0">
                <a:sym typeface="+mn-ea"/>
              </a:rPr>
              <a:t>       </a:t>
            </a:r>
            <a:r>
              <a:rPr lang="zh-CN" altLang="zh-CN" sz="4600" b="1" dirty="0" smtClean="0">
                <a:sym typeface="+mn-ea"/>
              </a:rPr>
              <a:t>救恩有多大呢</a:t>
            </a:r>
            <a:r>
              <a:rPr lang="zh-CN" altLang="zh-CN" sz="4600" b="1" dirty="0" smtClean="0">
                <a:sym typeface="+mn-ea"/>
              </a:rPr>
              <a:t>？</a:t>
            </a:r>
            <a:r>
              <a:rPr lang="zh-CN" altLang="zh-CN" sz="4200" b="1" dirty="0" smtClean="0">
                <a:sym typeface="+mn-ea"/>
              </a:rPr>
              <a:t>至少</a:t>
            </a:r>
            <a:r>
              <a:rPr lang="zh-CN" altLang="zh-CN" sz="4200" b="1" dirty="0" smtClean="0">
                <a:sym typeface="+mn-ea"/>
              </a:rPr>
              <a:t>从三方面去</a:t>
            </a:r>
            <a:r>
              <a:rPr lang="zh-CN" altLang="zh-CN" sz="4200" b="1" dirty="0" smtClean="0">
                <a:sym typeface="+mn-ea"/>
              </a:rPr>
              <a:t>领会</a:t>
            </a:r>
            <a:r>
              <a:rPr lang="zh-CN" altLang="en-US" sz="4200" b="1" dirty="0" smtClean="0">
                <a:sym typeface="+mn-ea"/>
              </a:rPr>
              <a:t>：</a:t>
            </a:r>
            <a:endParaRPr lang="zh-CN" altLang="zh-CN" sz="4200" dirty="0" smtClean="0"/>
          </a:p>
          <a:p>
            <a:endParaRPr lang="en-US" altLang="zh-CN" sz="1900" b="1" dirty="0" smtClean="0">
              <a:sym typeface="+mn-ea"/>
            </a:endParaRPr>
          </a:p>
          <a:p>
            <a:r>
              <a:rPr lang="en-US" altLang="zh-CN" sz="4000" b="1" dirty="0" smtClean="0">
                <a:solidFill>
                  <a:srgbClr val="002060"/>
                </a:solidFill>
                <a:sym typeface="+mn-ea"/>
              </a:rPr>
              <a:t>a.</a:t>
            </a:r>
            <a:r>
              <a:rPr lang="zh-CN" altLang="zh-CN" sz="4000" b="1" dirty="0" smtClean="0">
                <a:solidFill>
                  <a:srgbClr val="002060"/>
                </a:solidFill>
                <a:sym typeface="+mn-ea"/>
              </a:rPr>
              <a:t>从神预备救恩的过程去看这问题。</a:t>
            </a:r>
          </a:p>
          <a:p>
            <a:r>
              <a:rPr lang="en-US" altLang="zh-CN" sz="4000" b="1" dirty="0" smtClean="0">
                <a:solidFill>
                  <a:srgbClr val="00B050"/>
                </a:solidFill>
              </a:rPr>
              <a:t>b.</a:t>
            </a:r>
            <a:r>
              <a:rPr lang="zh-CN" altLang="zh-CN" sz="4000" b="1" dirty="0" smtClean="0">
                <a:solidFill>
                  <a:srgbClr val="00B050"/>
                </a:solidFill>
              </a:rPr>
              <a:t>我们又从完成救恩所付的代价来看。</a:t>
            </a:r>
            <a:endParaRPr lang="en-US" altLang="zh-CN" sz="4000" b="1" dirty="0" smtClean="0">
              <a:solidFill>
                <a:srgbClr val="00B050"/>
              </a:solidFill>
            </a:endParaRPr>
          </a:p>
          <a:p>
            <a:r>
              <a:rPr lang="en-US" altLang="zh-CN" sz="4000" b="1" dirty="0" smtClean="0">
                <a:solidFill>
                  <a:srgbClr val="FF0000"/>
                </a:solidFill>
              </a:rPr>
              <a:t>c.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从救恩的果效去看，因为祂愿意万人得救，不愿有一个人沉沦。</a:t>
            </a:r>
            <a:endParaRPr lang="zh-CN" altLang="en-US" sz="4000" dirty="0" smtClean="0">
              <a:solidFill>
                <a:srgbClr val="FF0000"/>
              </a:solidFill>
            </a:endParaRPr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61662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zh-CN" sz="4000" b="1" dirty="0" smtClean="0"/>
              <a:t>二、救恩的目的（５～８）</a:t>
            </a:r>
            <a:br>
              <a:rPr lang="zh-CN" altLang="zh-CN" sz="4000" b="1" dirty="0" smtClean="0"/>
            </a:br>
            <a:endParaRPr lang="en-US" altLang="zh-CN" sz="4000" b="1" dirty="0" smtClean="0"/>
          </a:p>
          <a:p>
            <a:pPr>
              <a:lnSpc>
                <a:spcPct val="120000"/>
              </a:lnSpc>
              <a:buNone/>
            </a:pPr>
            <a:r>
              <a:rPr lang="zh-CN" altLang="zh-CN" sz="4000" b="1" dirty="0" smtClean="0"/>
              <a:t>１．为管辖将来的世界（５）</a:t>
            </a:r>
            <a:endParaRPr lang="en-US" altLang="zh-CN" sz="4000" b="1" dirty="0" smtClean="0"/>
          </a:p>
          <a:p>
            <a:pPr>
              <a:lnSpc>
                <a:spcPct val="120000"/>
              </a:lnSpc>
              <a:buNone/>
            </a:pPr>
            <a:r>
              <a:rPr lang="en-US" altLang="zh-CN" sz="4000" b="1" dirty="0" smtClean="0"/>
              <a:t>   </a:t>
            </a:r>
          </a:p>
          <a:p>
            <a:pPr>
              <a:lnSpc>
                <a:spcPct val="120000"/>
              </a:lnSpc>
              <a:buNone/>
            </a:pPr>
            <a:r>
              <a:rPr lang="zh-CN" altLang="zh-CN" sz="4000" b="1" dirty="0" smtClean="0"/>
              <a:t>２．为成全对人类的应许（６～８）</a:t>
            </a:r>
          </a:p>
          <a:p>
            <a:pPr>
              <a:lnSpc>
                <a:spcPct val="120000"/>
              </a:lnSpc>
            </a:pPr>
            <a:endParaRPr lang="zh-CN" altLang="en-US" sz="18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zh-CN" altLang="zh-CN" sz="4400" b="1" dirty="0" smtClean="0"/>
              <a:t>三、救恩的方法（９～１３）</a:t>
            </a:r>
            <a:endParaRPr lang="en-US" altLang="zh-CN" sz="4400" b="1" dirty="0" smtClean="0"/>
          </a:p>
          <a:p>
            <a:pPr>
              <a:buNone/>
            </a:pPr>
            <a:r>
              <a:rPr lang="zh-CN" altLang="zh-CN" sz="4400" b="1" dirty="0" smtClean="0"/>
              <a:t> </a:t>
            </a:r>
            <a:endParaRPr lang="en-US" altLang="zh-CN" sz="4400" b="1" dirty="0" smtClean="0"/>
          </a:p>
          <a:p>
            <a:pPr>
              <a:buNone/>
            </a:pPr>
            <a:r>
              <a:rPr lang="en-US" altLang="zh-CN" sz="4000" b="1" dirty="0" smtClean="0">
                <a:latin typeface="+mj-ea"/>
                <a:ea typeface="+mj-ea"/>
              </a:rPr>
              <a:t>1</a:t>
            </a:r>
            <a:r>
              <a:rPr lang="zh-CN" altLang="zh-CN" sz="4000" b="1" dirty="0" smtClean="0"/>
              <a:t>．为人人尝死味（９）</a:t>
            </a:r>
            <a:endParaRPr lang="en-US" altLang="zh-CN" sz="4000" b="1" dirty="0" smtClean="0"/>
          </a:p>
          <a:p>
            <a:pPr>
              <a:buNone/>
            </a:pP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2</a:t>
            </a:r>
            <a:r>
              <a:rPr lang="zh-CN" altLang="zh-CN" sz="4000" b="1" dirty="0" smtClean="0"/>
              <a:t>．为成就神的旨意（１０）</a:t>
            </a:r>
            <a:endParaRPr lang="en-US" altLang="zh-CN" sz="4000" b="1" dirty="0" smtClean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363272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000" b="1" dirty="0" smtClean="0"/>
              <a:t>３．为使人归向天父（１１～１３）</a:t>
            </a:r>
            <a:endParaRPr lang="en-US" altLang="zh-CN" sz="4000" b="1" dirty="0" smtClean="0"/>
          </a:p>
          <a:p>
            <a:endParaRPr lang="en-US" altLang="zh-CN" sz="1800" b="1" dirty="0" smtClean="0">
              <a:solidFill>
                <a:srgbClr val="FF0000"/>
              </a:solidFill>
            </a:endParaRPr>
          </a:p>
          <a:p>
            <a:r>
              <a:rPr lang="zh-CN" altLang="en-US" sz="4000" b="1" dirty="0" smtClean="0">
                <a:solidFill>
                  <a:srgbClr val="FF0000"/>
                </a:solidFill>
              </a:rPr>
              <a:t>“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那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使人成圣的”指耶稣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基督</a:t>
            </a:r>
            <a:endParaRPr lang="en-US" altLang="zh-CN" sz="4000" b="1" dirty="0" smtClean="0">
              <a:solidFill>
                <a:srgbClr val="FF0000"/>
              </a:solidFill>
            </a:endParaRPr>
          </a:p>
          <a:p>
            <a:endParaRPr lang="en-US" altLang="zh-CN" sz="1200" b="1" dirty="0" smtClean="0">
              <a:solidFill>
                <a:srgbClr val="002060"/>
              </a:solidFill>
            </a:endParaRPr>
          </a:p>
          <a:p>
            <a:r>
              <a:rPr lang="zh-CN" altLang="zh-CN" sz="4000" b="1" dirty="0" smtClean="0">
                <a:solidFill>
                  <a:srgbClr val="002060"/>
                </a:solidFill>
              </a:rPr>
              <a:t>第二</a:t>
            </a:r>
            <a:r>
              <a:rPr lang="zh-CN" altLang="zh-CN" sz="4000" b="1" dirty="0" smtClean="0">
                <a:solidFill>
                  <a:srgbClr val="002060"/>
                </a:solidFill>
              </a:rPr>
              <a:t>句“那些得以成圣的”指信徒，“都是出于一”也就是都有神的生命的意思。</a:t>
            </a:r>
            <a:endParaRPr lang="zh-CN" altLang="en-US" sz="4000" dirty="0">
              <a:solidFill>
                <a:srgbClr val="00206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6336704"/>
          </a:xfrm>
        </p:spPr>
        <p:txBody>
          <a:bodyPr>
            <a:noAutofit/>
          </a:bodyPr>
          <a:lstStyle/>
          <a:p>
            <a:r>
              <a:rPr lang="zh-CN" altLang="zh-CN" sz="4000" b="1" dirty="0" smtClean="0"/>
              <a:t>四、救恩的果效（１４～１８）</a:t>
            </a:r>
            <a:r>
              <a:rPr lang="zh-CN" altLang="zh-CN" sz="3600" dirty="0" smtClean="0"/>
              <a:t/>
            </a:r>
            <a:br>
              <a:rPr lang="zh-CN" altLang="zh-CN" sz="3600" dirty="0" smtClean="0"/>
            </a:br>
            <a:endParaRPr lang="en-US" altLang="zh-CN" sz="3600" dirty="0" smtClean="0"/>
          </a:p>
          <a:p>
            <a:pPr>
              <a:buNone/>
            </a:pPr>
            <a:r>
              <a:rPr lang="zh-CN" altLang="zh-CN" sz="3600" b="1" dirty="0" smtClean="0"/>
              <a:t>１．主败坏掌死权魔鬼（１４～１６）</a:t>
            </a:r>
            <a:endParaRPr lang="en-US" altLang="zh-CN" sz="3600" b="1" dirty="0" smtClean="0"/>
          </a:p>
          <a:p>
            <a:pPr>
              <a:buNone/>
            </a:pP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zh-CN" altLang="zh-CN" sz="3600" b="1" dirty="0" smtClean="0"/>
              <a:t>圣经里面提到「形像」一共三种层次。</a:t>
            </a:r>
            <a:endParaRPr lang="zh-CN" altLang="zh-CN" sz="3600" dirty="0" smtClean="0"/>
          </a:p>
          <a:p>
            <a:pPr>
              <a:buNone/>
            </a:pPr>
            <a:r>
              <a:rPr lang="en-US" altLang="zh-CN" sz="3600" b="1" dirty="0" smtClean="0"/>
              <a:t>       </a:t>
            </a:r>
            <a:r>
              <a:rPr lang="zh-CN" altLang="zh-CN" sz="3600" b="1" dirty="0" smtClean="0">
                <a:solidFill>
                  <a:srgbClr val="FF0000"/>
                </a:solidFill>
              </a:rPr>
              <a:t>第一个「神的形像</a:t>
            </a:r>
            <a:r>
              <a:rPr lang="zh-CN" altLang="zh-CN" sz="3600" b="1" dirty="0" smtClean="0">
                <a:solidFill>
                  <a:srgbClr val="FF0000"/>
                </a:solidFill>
              </a:rPr>
              <a:t>」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3600" b="1" dirty="0" smtClean="0">
                <a:solidFill>
                  <a:srgbClr val="002060"/>
                </a:solidFill>
              </a:rPr>
              <a:t>       </a:t>
            </a:r>
            <a:r>
              <a:rPr lang="zh-CN" altLang="zh-CN" sz="3600" b="1" dirty="0" smtClean="0">
                <a:solidFill>
                  <a:srgbClr val="002060"/>
                </a:solidFill>
              </a:rPr>
              <a:t>第二个「罪身的形状</a:t>
            </a:r>
            <a:r>
              <a:rPr lang="zh-CN" altLang="zh-CN" sz="3600" b="1" dirty="0" smtClean="0">
                <a:solidFill>
                  <a:srgbClr val="002060"/>
                </a:solidFill>
              </a:rPr>
              <a:t>」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3600" b="1" dirty="0" smtClean="0"/>
              <a:t>       </a:t>
            </a:r>
            <a:r>
              <a:rPr lang="zh-CN" altLang="zh-CN" sz="3600" b="1" dirty="0" smtClean="0"/>
              <a:t>第三个「奴仆的形像</a:t>
            </a:r>
            <a:r>
              <a:rPr lang="zh-CN" altLang="zh-CN" sz="3600" b="1" dirty="0" smtClean="0"/>
              <a:t>」</a:t>
            </a:r>
            <a:endParaRPr lang="zh-CN" altLang="zh-CN" sz="3600" dirty="0" smtClean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</TotalTime>
  <Words>409</Words>
  <Application>Microsoft Office PowerPoint</Application>
  <PresentationFormat>全屏显示(4:3)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流畅</vt:lpstr>
      <vt:lpstr>&lt;&lt;希伯来书&gt;&gt;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第二章            超越的救恩 </dc:title>
  <dc:creator>lenovo</dc:creator>
  <cp:lastModifiedBy>lenovo</cp:lastModifiedBy>
  <cp:revision>14</cp:revision>
  <dcterms:created xsi:type="dcterms:W3CDTF">2023-12-11T01:11:00Z</dcterms:created>
  <dcterms:modified xsi:type="dcterms:W3CDTF">2023-12-28T09:33:46Z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37FC272880904178AFDF56491D03EF53_12</vt:lpwstr>
  </property>
  <property fmtid="{D5CDD505-2E9C-101B-9397-08002B2CF9AE}" pid="3" name="KSOProductBuildVer">
    <vt:lpwstr>2052-12.1.0.15946</vt:lpwstr>
  </property>
</Properties>
</file>