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>
  <p:sldMasterIdLst>
    <p:sldMasterId id="2147483660" r:id="rId1"/>
  </p:sldMasterIdLst>
  <p:notesMasterIdLst>
    <p:notesMasterId r:id="rId16"/>
  </p:notesMasterIdLst>
  <p:sldIdLst>
    <p:sldId id="278" r:id="rId2"/>
    <p:sldId id="256" r:id="rId3"/>
    <p:sldId id="257" r:id="rId4"/>
    <p:sldId id="275" r:id="rId5"/>
    <p:sldId id="277" r:id="rId6"/>
    <p:sldId id="259" r:id="rId7"/>
    <p:sldId id="267" r:id="rId8"/>
    <p:sldId id="260" r:id="rId9"/>
    <p:sldId id="261" r:id="rId10"/>
    <p:sldId id="262" r:id="rId11"/>
    <p:sldId id="266" r:id="rId12"/>
    <p:sldId id="263" r:id="rId13"/>
    <p:sldId id="264" r:id="rId14"/>
    <p:sldId id="265" r:id="rId15"/>
  </p:sldIdLst>
  <p:sldSz cx="9144000" cy="6858000" type="screen4x3"/>
  <p:notesSz cx="6858000" cy="9144000"/>
  <p:custDataLst>
    <p:tags r:id="rId17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FFFF"/>
    <a:srgbClr val="99FFCC"/>
    <a:srgbClr val="AFDC7E"/>
    <a:srgbClr val="78E88B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524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A085B7-CD03-4898-899D-6D74AA77300E}" type="datetimeFigureOut">
              <a:rPr lang="zh-CN" altLang="en-US" smtClean="0"/>
              <a:t>2023/12/28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185224C-E36E-475D-937B-F1D6D57A2B92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标题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17" name="副标题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zh-CN" altLang="en-US" smtClean="0"/>
              <a:t>单击此处编辑母版副标题样式</a:t>
            </a:r>
            <a:endParaRPr kumimoji="0" lang="en-US"/>
          </a:p>
        </p:txBody>
      </p:sp>
      <p:sp>
        <p:nvSpPr>
          <p:cNvPr id="30" name="日期占位符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B470CA-C176-4B17-8D4C-32968F5F3C1A}" type="datetime1">
              <a:rPr lang="zh-CN" altLang="en-US" smtClean="0"/>
              <a:t>2023/12/28</a:t>
            </a:fld>
            <a:endParaRPr lang="zh-CN" altLang="en-US"/>
          </a:p>
        </p:txBody>
      </p:sp>
      <p:sp>
        <p:nvSpPr>
          <p:cNvPr id="19" name="页脚占位符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27" name="灯片编号占位符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0B741-AC49-4390-A560-DB35E4F63125}" type="datetime1">
              <a:rPr lang="zh-CN" altLang="en-US" smtClean="0"/>
              <a:t>2023/12/28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CF2A05-83E4-4533-BE0B-7DBFB7C7F930}" type="datetime1">
              <a:rPr lang="zh-CN" altLang="en-US" smtClean="0"/>
              <a:t>2023/12/28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ECD03E-4B67-4B99-9F8C-A35D908E8878}" type="datetime1">
              <a:rPr lang="zh-CN" altLang="en-US" smtClean="0"/>
              <a:t>2023/12/28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/>
            </a:lvl1pPr>
          </a:lstStyle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BBAB0D-864D-4429-BB57-E339ABAB257C}" type="datetime1">
              <a:rPr lang="zh-CN" altLang="en-US" smtClean="0"/>
              <a:t>2023/12/28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2DC33D-6848-491E-8F9B-57AB1A63C63C}" type="datetime1">
              <a:rPr lang="zh-CN" altLang="en-US" smtClean="0"/>
              <a:t>2023/12/28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5" name="内容占位符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3C782A-5666-43ED-9D3E-6C514BC2B66E}" type="datetime1">
              <a:rPr lang="zh-CN" altLang="en-US" smtClean="0"/>
              <a:t>2023/12/28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38CCF-E294-4BCD-9FA8-43A805353DFF}" type="datetime1">
              <a:rPr lang="zh-CN" altLang="en-US" smtClean="0"/>
              <a:t>2023/12/28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D1F75-58F1-4247-B68D-A64BD48272F8}" type="datetime1">
              <a:rPr lang="zh-CN" altLang="en-US" smtClean="0"/>
              <a:t>2023/12/28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839FDE-7970-4BB7-9882-181966D441EB}" type="datetime1">
              <a:rPr lang="zh-CN" altLang="en-US" smtClean="0"/>
              <a:t>2023/12/28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单圆角矩形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直角三角形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A67A9E-0F39-4E18-BAEE-889DE122205F}" type="datetime1">
              <a:rPr lang="zh-CN" altLang="en-US" smtClean="0"/>
              <a:t>2023/12/28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zh-CN" altLang="en-US" smtClean="0"/>
              <a:t>单击图标添加图片</a:t>
            </a:r>
            <a:endParaRPr kumimoji="0" lang="en-US" dirty="0"/>
          </a:p>
        </p:txBody>
      </p:sp>
      <p:sp>
        <p:nvSpPr>
          <p:cNvPr id="10" name="任意多边形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任意多边形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任意多边形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任意多边形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标题占位符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0" name="文本占位符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  <a:p>
            <a:pPr lvl="1" eaLnBrk="1" latinLnBrk="0" hangingPunct="1"/>
            <a:r>
              <a:rPr kumimoji="0" lang="zh-CN" altLang="en-US" smtClean="0"/>
              <a:t>第二级</a:t>
            </a:r>
          </a:p>
          <a:p>
            <a:pPr lvl="2" eaLnBrk="1" latinLnBrk="0" hangingPunct="1"/>
            <a:r>
              <a:rPr kumimoji="0" lang="zh-CN" altLang="en-US" smtClean="0"/>
              <a:t>第三级</a:t>
            </a:r>
          </a:p>
          <a:p>
            <a:pPr lvl="3" eaLnBrk="1" latinLnBrk="0" hangingPunct="1"/>
            <a:r>
              <a:rPr kumimoji="0" lang="zh-CN" altLang="en-US" smtClean="0"/>
              <a:t>第四级</a:t>
            </a:r>
          </a:p>
          <a:p>
            <a:pPr lvl="4" eaLnBrk="1" latinLnBrk="0" hangingPunct="1"/>
            <a:r>
              <a:rPr kumimoji="0" lang="zh-CN" altLang="en-US" smtClean="0"/>
              <a:t>第五级</a:t>
            </a:r>
            <a:endParaRPr kumimoji="0" lang="en-US"/>
          </a:p>
        </p:txBody>
      </p:sp>
      <p:sp>
        <p:nvSpPr>
          <p:cNvPr id="10" name="日期占位符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80362987-B822-45D5-9583-B96830F2CEE6}" type="datetime1">
              <a:rPr lang="zh-CN" altLang="en-US" smtClean="0"/>
              <a:t>2023/12/28</a:t>
            </a:fld>
            <a:endParaRPr lang="zh-CN" altLang="en-US"/>
          </a:p>
        </p:txBody>
      </p:sp>
      <p:sp>
        <p:nvSpPr>
          <p:cNvPr id="22" name="页脚占位符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  <p:grpSp>
        <p:nvGrpSpPr>
          <p:cNvPr id="2" name="组合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任意多边形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任意多边形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3568" y="836712"/>
            <a:ext cx="7772400" cy="1470025"/>
          </a:xfrm>
        </p:spPr>
        <p:txBody>
          <a:bodyPr>
            <a:normAutofit/>
          </a:bodyPr>
          <a:lstStyle/>
          <a:p>
            <a:pPr algn="ctr"/>
            <a:r>
              <a:rPr lang="en-US" altLang="zh-CN" sz="7200" b="1" dirty="0" smtClean="0">
                <a:solidFill>
                  <a:schemeClr val="bg1"/>
                </a:solidFill>
              </a:rPr>
              <a:t>&lt;&lt;</a:t>
            </a:r>
            <a:r>
              <a:rPr lang="zh-CN" altLang="zh-CN" sz="7200" b="1" dirty="0" smtClean="0">
                <a:solidFill>
                  <a:schemeClr val="bg1"/>
                </a:solidFill>
              </a:rPr>
              <a:t>希伯来书</a:t>
            </a:r>
            <a:r>
              <a:rPr lang="en-US" altLang="zh-CN" sz="7200" b="1" dirty="0" smtClean="0">
                <a:solidFill>
                  <a:schemeClr val="bg1"/>
                </a:solidFill>
              </a:rPr>
              <a:t>&gt;&gt;</a:t>
            </a:r>
            <a:endParaRPr lang="zh-CN" altLang="en-US" sz="7200" dirty="0">
              <a:solidFill>
                <a:schemeClr val="bg1"/>
              </a:solidFill>
            </a:endParaRP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755576" y="2708920"/>
            <a:ext cx="7704856" cy="2929880"/>
          </a:xfrm>
        </p:spPr>
        <p:txBody>
          <a:bodyPr>
            <a:normAutofit/>
          </a:bodyPr>
          <a:lstStyle/>
          <a:p>
            <a:r>
              <a:rPr lang="zh-CN" altLang="zh-CN" sz="6600" b="1" dirty="0" smtClean="0">
                <a:solidFill>
                  <a:srgbClr val="C00000"/>
                </a:solidFill>
              </a:rPr>
              <a:t>第三章</a:t>
            </a:r>
            <a:r>
              <a:rPr lang="en-US" altLang="zh-CN" sz="6600" b="1" dirty="0" smtClean="0">
                <a:solidFill>
                  <a:srgbClr val="C00000"/>
                </a:solidFill>
              </a:rPr>
              <a:t>    </a:t>
            </a:r>
            <a:r>
              <a:rPr lang="zh-CN" altLang="zh-CN" sz="6600" b="1" dirty="0" smtClean="0">
                <a:solidFill>
                  <a:srgbClr val="C00000"/>
                </a:solidFill>
              </a:rPr>
              <a:t>伟大的耶稣</a:t>
            </a:r>
            <a:endParaRPr lang="zh-CN" altLang="en-US" sz="6600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361459"/>
          </a:xfrm>
        </p:spPr>
        <p:txBody>
          <a:bodyPr>
            <a:noAutofit/>
          </a:bodyPr>
          <a:lstStyle/>
          <a:p>
            <a:r>
              <a:rPr lang="zh-CN" altLang="zh-CN" sz="3600" b="1" dirty="0" smtClean="0"/>
              <a:t>第四</a:t>
            </a:r>
            <a:r>
              <a:rPr lang="zh-CN" altLang="en-US" sz="3600" b="1" dirty="0" smtClean="0"/>
              <a:t>、</a:t>
            </a:r>
            <a:r>
              <a:rPr lang="zh-CN" altLang="zh-CN" sz="3600" b="1" dirty="0" smtClean="0"/>
              <a:t>被掳回来</a:t>
            </a:r>
            <a:r>
              <a:rPr lang="zh-CN" altLang="en-US" sz="3600" b="1" dirty="0" smtClean="0"/>
              <a:t>的安息</a:t>
            </a:r>
            <a:endParaRPr lang="en-US" altLang="zh-CN" sz="3600" b="1" dirty="0" smtClean="0"/>
          </a:p>
          <a:p>
            <a:pPr>
              <a:buNone/>
            </a:pPr>
            <a:r>
              <a:rPr lang="zh-CN" altLang="en-US" sz="3600" b="1" dirty="0" smtClean="0">
                <a:solidFill>
                  <a:srgbClr val="0070C0"/>
                </a:solidFill>
              </a:rPr>
              <a:t> </a:t>
            </a:r>
            <a:r>
              <a:rPr lang="zh-CN" altLang="zh-CN" sz="3600" b="1" dirty="0" smtClean="0"/>
              <a:t>【赛</a:t>
            </a:r>
            <a:r>
              <a:rPr lang="en-US" altLang="zh-CN" sz="3600" b="1" dirty="0" smtClean="0">
                <a:latin typeface="+mn-ea"/>
              </a:rPr>
              <a:t>14 :1-3</a:t>
            </a:r>
            <a:r>
              <a:rPr lang="zh-CN" altLang="zh-CN" sz="3600" b="1" dirty="0" smtClean="0"/>
              <a:t>】</a:t>
            </a:r>
            <a:r>
              <a:rPr lang="zh-CN" altLang="en-US" sz="3600" b="1" dirty="0" smtClean="0">
                <a:solidFill>
                  <a:srgbClr val="0070C0"/>
                </a:solidFill>
              </a:rPr>
              <a:t>耶和华要怜恤雅各，必再拣选以色列，将他们安置在本地，寄居的必与他们联合，紧贴雅各家。外邦人必将他们带回本土；以色列家必在耶和华的地上得外邦人为仆婢，也要掳掠先前掳掠他们的，辖制先前欺压他们的。当耶和华使你脱离愁苦、烦恼，并人勉强你作的苦工，得享安息的</a:t>
            </a:r>
            <a:r>
              <a:rPr lang="zh-CN" altLang="en-US" sz="3600" b="1" dirty="0" smtClean="0">
                <a:solidFill>
                  <a:srgbClr val="0070C0"/>
                </a:solidFill>
              </a:rPr>
              <a:t>日子</a:t>
            </a:r>
            <a:endParaRPr lang="en-US" altLang="zh-CN" sz="3600" b="1" dirty="0" smtClean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10</a:t>
            </a:fld>
            <a:endParaRPr lang="zh-CN" alt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361459"/>
          </a:xfrm>
        </p:spPr>
        <p:txBody>
          <a:bodyPr>
            <a:normAutofit/>
          </a:bodyPr>
          <a:lstStyle/>
          <a:p>
            <a:r>
              <a:rPr lang="zh-CN" altLang="zh-CN" sz="3600" b="1" dirty="0" smtClean="0"/>
              <a:t>第五</a:t>
            </a:r>
            <a:r>
              <a:rPr lang="zh-CN" altLang="en-US" sz="3600" b="1" dirty="0" smtClean="0"/>
              <a:t>、</a:t>
            </a:r>
            <a:r>
              <a:rPr lang="zh-CN" altLang="zh-CN" sz="3600" b="1" dirty="0" smtClean="0"/>
              <a:t>耶稣基督反合性的安息日</a:t>
            </a:r>
            <a:r>
              <a:rPr lang="en-US" altLang="zh-CN" sz="3600" b="1" dirty="0" smtClean="0"/>
              <a:t> </a:t>
            </a:r>
            <a:r>
              <a:rPr lang="zh-CN" altLang="zh-CN" sz="3600" b="1" dirty="0" smtClean="0"/>
              <a:t> </a:t>
            </a:r>
            <a:endParaRPr lang="en-US" altLang="zh-CN" sz="3600" b="1" dirty="0" smtClean="0"/>
          </a:p>
          <a:p>
            <a:pPr>
              <a:buNone/>
            </a:pPr>
            <a:r>
              <a:rPr lang="en-US" altLang="zh-CN" sz="3600" b="1" dirty="0" smtClean="0"/>
              <a:t>   </a:t>
            </a:r>
            <a:r>
              <a:rPr lang="zh-CN" altLang="zh-CN" sz="3600" b="1" dirty="0" smtClean="0"/>
              <a:t>【</a:t>
            </a:r>
            <a:r>
              <a:rPr lang="zh-CN" altLang="zh-CN" sz="3600" b="1" dirty="0" smtClean="0">
                <a:latin typeface="+mn-ea"/>
              </a:rPr>
              <a:t>出</a:t>
            </a:r>
            <a:r>
              <a:rPr lang="en-US" altLang="zh-CN" sz="3600" b="1" dirty="0" smtClean="0">
                <a:latin typeface="+mn-ea"/>
              </a:rPr>
              <a:t>35:2-3</a:t>
            </a:r>
            <a:r>
              <a:rPr lang="zh-CN" altLang="zh-CN" sz="3600" b="1" dirty="0" smtClean="0"/>
              <a:t>】</a:t>
            </a:r>
            <a:r>
              <a:rPr lang="zh-CN" altLang="zh-CN" sz="3600" b="1" dirty="0" smtClean="0">
                <a:solidFill>
                  <a:srgbClr val="0070C0"/>
                </a:solidFill>
              </a:rPr>
              <a:t>六日要作工，第七日乃为圣日，当向耶和华守为安息圣日；凡这日之内作工的，必把他治死。当安息日，不可在你们一切的住处生火。”</a:t>
            </a:r>
            <a:endParaRPr lang="en-US" altLang="zh-CN" sz="3600" b="1" dirty="0" smtClean="0">
              <a:solidFill>
                <a:srgbClr val="0070C0"/>
              </a:solidFill>
            </a:endParaRPr>
          </a:p>
          <a:p>
            <a:endParaRPr lang="en-US" altLang="zh-CN" sz="1400" b="1" dirty="0" smtClean="0"/>
          </a:p>
          <a:p>
            <a:pPr>
              <a:buNone/>
            </a:pPr>
            <a:r>
              <a:rPr lang="en-US" altLang="zh-CN" sz="3600" b="1" dirty="0" smtClean="0"/>
              <a:t>   </a:t>
            </a:r>
            <a:r>
              <a:rPr lang="zh-CN" altLang="zh-CN" sz="3600" b="1" dirty="0" smtClean="0">
                <a:solidFill>
                  <a:srgbClr val="C00000"/>
                </a:solidFill>
              </a:rPr>
              <a:t>耶稣</a:t>
            </a:r>
            <a:r>
              <a:rPr lang="zh-CN" altLang="zh-CN" sz="3600" b="1" dirty="0" smtClean="0">
                <a:solidFill>
                  <a:srgbClr val="C00000"/>
                </a:solidFill>
              </a:rPr>
              <a:t>的安息日是从「意义」去了解，不是从「日子」和「行动」去了解。</a:t>
            </a:r>
            <a:endParaRPr lang="zh-CN" altLang="en-US" sz="3600" dirty="0" smtClean="0">
              <a:solidFill>
                <a:srgbClr val="C00000"/>
              </a:solidFill>
            </a:endParaRPr>
          </a:p>
          <a:p>
            <a:endParaRPr lang="zh-CN" altLang="en-US" sz="3600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11</a:t>
            </a:fld>
            <a:endParaRPr lang="zh-CN" altLang="en-US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983832"/>
          </a:xfrm>
        </p:spPr>
        <p:txBody>
          <a:bodyPr>
            <a:normAutofit/>
          </a:bodyPr>
          <a:lstStyle/>
          <a:p>
            <a:r>
              <a:rPr lang="en-US" altLang="zh-CN" sz="3600" b="1" dirty="0" smtClean="0">
                <a:latin typeface="+mn-ea"/>
              </a:rPr>
              <a:t>【</a:t>
            </a:r>
            <a:r>
              <a:rPr lang="zh-CN" altLang="en-US" sz="3600" b="1" dirty="0" smtClean="0">
                <a:latin typeface="+mn-ea"/>
              </a:rPr>
              <a:t>路</a:t>
            </a:r>
            <a:r>
              <a:rPr lang="en-US" altLang="zh-CN" sz="3600" b="1" dirty="0" smtClean="0">
                <a:latin typeface="+mn-ea"/>
              </a:rPr>
              <a:t>6:6-11</a:t>
            </a:r>
            <a:r>
              <a:rPr lang="en-US" altLang="zh-CN" sz="3600" b="1" dirty="0" smtClean="0"/>
              <a:t>】</a:t>
            </a:r>
            <a:r>
              <a:rPr lang="zh-CN" altLang="en-US" sz="3600" b="1" dirty="0" smtClean="0">
                <a:solidFill>
                  <a:srgbClr val="0070C0"/>
                </a:solidFill>
              </a:rPr>
              <a:t>又有一个安息日，耶稣进了会堂教训人，在那里有一个人右手枯干了。文士和法利赛人窥探耶稣，在安息日治病不治病，要得把柄去告他。耶稣却知道他们的意念，就对那枯干一只手的人说：“起来！站在当中。”</a:t>
            </a:r>
            <a:endParaRPr lang="zh-CN" altLang="en-US" sz="3600" b="1" dirty="0">
              <a:solidFill>
                <a:srgbClr val="0070C0"/>
              </a:solidFill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12</a:t>
            </a:fld>
            <a:endParaRPr lang="zh-CN" altLang="en-US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271864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zh-CN" altLang="en-US" sz="4000" b="1" dirty="0" smtClean="0">
                <a:solidFill>
                  <a:srgbClr val="0070C0"/>
                </a:solidFill>
              </a:rPr>
              <a:t>   那人就起来，站着。耶稣对他们说：“我问你们，在安息日行善行恶，救命害命，哪样是可以的呢？”他就周围看着他们众人，对那人说：“伸出手来！”他把手一伸，手就复了原。他们就满心大怒，彼此商议怎样处治耶稣。</a:t>
            </a:r>
            <a:endParaRPr lang="zh-CN" altLang="en-US" sz="4000" b="1" dirty="0">
              <a:solidFill>
                <a:srgbClr val="0070C0"/>
              </a:solidFill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13</a:t>
            </a:fld>
            <a:endParaRPr lang="zh-CN" altLang="en-US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145435"/>
          </a:xfrm>
        </p:spPr>
        <p:txBody>
          <a:bodyPr>
            <a:normAutofit/>
          </a:bodyPr>
          <a:lstStyle/>
          <a:p>
            <a:r>
              <a:rPr lang="zh-CN" altLang="zh-CN" sz="4000" b="1" dirty="0" smtClean="0"/>
              <a:t>第六</a:t>
            </a:r>
            <a:r>
              <a:rPr lang="zh-CN" altLang="en-US" sz="4000" b="1" dirty="0" smtClean="0"/>
              <a:t>、</a:t>
            </a:r>
            <a:r>
              <a:rPr lang="zh-CN" altLang="zh-CN" sz="4000" b="1" dirty="0" smtClean="0"/>
              <a:t>救赎</a:t>
            </a:r>
            <a:r>
              <a:rPr lang="zh-CN" altLang="en-US" sz="4000" b="1" dirty="0" smtClean="0"/>
              <a:t>的</a:t>
            </a:r>
            <a:r>
              <a:rPr lang="zh-CN" altLang="zh-CN" sz="4000" b="1" dirty="0" smtClean="0"/>
              <a:t>安息</a:t>
            </a:r>
            <a:r>
              <a:rPr lang="en-US" altLang="zh-CN" sz="4000" b="1" dirty="0" smtClean="0"/>
              <a:t>  </a:t>
            </a:r>
          </a:p>
          <a:p>
            <a:pPr>
              <a:buNone/>
            </a:pPr>
            <a:r>
              <a:rPr lang="en-US" altLang="zh-CN" sz="4000" b="1" dirty="0" smtClean="0"/>
              <a:t>           </a:t>
            </a:r>
            <a:r>
              <a:rPr lang="zh-CN" altLang="zh-CN" sz="4000" b="1" dirty="0" smtClean="0"/>
              <a:t>在救赎之恩里面借着基督的牺牲，我们回到神的面前，享受神救赎的那个安息</a:t>
            </a:r>
            <a:r>
              <a:rPr lang="zh-CN" altLang="en-US" sz="4000" b="1" dirty="0" smtClean="0"/>
              <a:t>。</a:t>
            </a:r>
          </a:p>
          <a:p>
            <a:pPr>
              <a:buNone/>
            </a:pPr>
            <a:r>
              <a:rPr lang="zh-CN" altLang="en-US" sz="4000" b="1" dirty="0" smtClean="0"/>
              <a:t>【</a:t>
            </a:r>
            <a:r>
              <a:rPr lang="zh-CN" altLang="en-US" sz="4000" b="1" dirty="0" smtClean="0">
                <a:latin typeface="+mn-ea"/>
              </a:rPr>
              <a:t>太11:28</a:t>
            </a:r>
            <a:r>
              <a:rPr lang="zh-CN" altLang="en-US" sz="4000" b="1" dirty="0" smtClean="0"/>
              <a:t>】</a:t>
            </a:r>
            <a:r>
              <a:rPr lang="zh-CN" altLang="en-US" sz="4000" b="1" dirty="0" smtClean="0">
                <a:solidFill>
                  <a:srgbClr val="0070C0"/>
                </a:solidFill>
              </a:rPr>
              <a:t>凡劳苦担重担的人，可以到我这里来，我就使你们得安息。</a:t>
            </a: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14</a:t>
            </a:fld>
            <a:endParaRPr lang="zh-CN" alt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51520" y="404664"/>
            <a:ext cx="8686800" cy="883568"/>
          </a:xfrm>
        </p:spPr>
        <p:txBody>
          <a:bodyPr>
            <a:noAutofit/>
          </a:bodyPr>
          <a:lstStyle/>
          <a:p>
            <a:endParaRPr lang="zh-CN" altLang="en-US" sz="5400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47260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zh-CN" altLang="zh-CN" sz="4000" b="1" dirty="0" smtClean="0"/>
              <a:t>一、耶稣的职份——为神尽忠</a:t>
            </a:r>
            <a:r>
              <a:rPr lang="en-US" altLang="zh-CN" sz="4000" b="1" dirty="0" smtClean="0"/>
              <a:t>  </a:t>
            </a:r>
            <a:r>
              <a:rPr lang="en-US" altLang="zh-CN" sz="4000" b="1" dirty="0" smtClean="0">
                <a:latin typeface="+mn-ea"/>
              </a:rPr>
              <a:t>1-2</a:t>
            </a:r>
            <a:endParaRPr lang="en-US" altLang="zh-CN" sz="4000" b="1" dirty="0" smtClean="0">
              <a:latin typeface="+mn-ea"/>
            </a:endParaRPr>
          </a:p>
          <a:p>
            <a:pPr>
              <a:buNone/>
            </a:pPr>
            <a:r>
              <a:rPr lang="en-US" altLang="zh-CN" sz="3600" b="1" dirty="0" smtClean="0">
                <a:latin typeface="+mn-ea"/>
              </a:rPr>
              <a:t>1</a:t>
            </a:r>
            <a:r>
              <a:rPr lang="zh-CN" altLang="zh-CN" sz="3600" b="1" dirty="0" smtClean="0">
                <a:latin typeface="+mn-ea"/>
              </a:rPr>
              <a:t>、称为使者</a:t>
            </a:r>
            <a:r>
              <a:rPr lang="en-US" altLang="zh-CN" sz="3600" b="1" dirty="0" smtClean="0">
                <a:latin typeface="+mn-ea"/>
              </a:rPr>
              <a:t>      1 </a:t>
            </a:r>
          </a:p>
          <a:p>
            <a:pPr>
              <a:buNone/>
            </a:pPr>
            <a:r>
              <a:rPr lang="en-US" altLang="zh-TW" sz="3600" b="1" dirty="0" smtClean="0">
                <a:latin typeface="+mn-ea"/>
              </a:rPr>
              <a:t>     </a:t>
            </a:r>
            <a:r>
              <a:rPr lang="zh-TW" altLang="zh-CN" sz="3600" b="1" dirty="0" smtClean="0">
                <a:solidFill>
                  <a:srgbClr val="FF0000"/>
                </a:solidFill>
                <a:latin typeface="+mn-ea"/>
              </a:rPr>
              <a:t>『天召』</a:t>
            </a:r>
            <a:endParaRPr lang="en-US" altLang="zh-TW" sz="3600" b="1" dirty="0" smtClean="0">
              <a:solidFill>
                <a:srgbClr val="FF0000"/>
              </a:solidFill>
              <a:latin typeface="+mn-ea"/>
            </a:endParaRPr>
          </a:p>
          <a:p>
            <a:pPr>
              <a:buNone/>
            </a:pPr>
            <a:r>
              <a:rPr lang="en-US" altLang="zh-CN" sz="3600" b="1" dirty="0" smtClean="0">
                <a:latin typeface="+mn-ea"/>
              </a:rPr>
              <a:t>      </a:t>
            </a:r>
            <a:r>
              <a:rPr lang="en-US" altLang="zh-CN" sz="3600" b="1" dirty="0" smtClean="0">
                <a:solidFill>
                  <a:srgbClr val="002060"/>
                </a:solidFill>
                <a:latin typeface="+mn-ea"/>
              </a:rPr>
              <a:t>(1)</a:t>
            </a:r>
            <a:r>
              <a:rPr lang="zh-TW" altLang="zh-CN" sz="3600" b="1" dirty="0" smtClean="0">
                <a:solidFill>
                  <a:srgbClr val="002060"/>
                </a:solidFill>
                <a:latin typeface="+mn-ea"/>
              </a:rPr>
              <a:t>指從天上</a:t>
            </a:r>
            <a:r>
              <a:rPr lang="zh-CN" altLang="zh-CN" sz="3600" b="1" dirty="0" smtClean="0">
                <a:solidFill>
                  <a:srgbClr val="002060"/>
                </a:solidFill>
                <a:latin typeface="+mn-ea"/>
              </a:rPr>
              <a:t>从宝座出来</a:t>
            </a:r>
            <a:r>
              <a:rPr lang="zh-TW" altLang="zh-CN" sz="3600" b="1" dirty="0" smtClean="0">
                <a:solidFill>
                  <a:srgbClr val="002060"/>
                </a:solidFill>
                <a:latin typeface="+mn-ea"/>
              </a:rPr>
              <a:t>的呼召；</a:t>
            </a:r>
            <a:endParaRPr lang="en-US" altLang="zh-TW" sz="3600" b="1" dirty="0" smtClean="0">
              <a:solidFill>
                <a:srgbClr val="002060"/>
              </a:solidFill>
              <a:latin typeface="+mn-ea"/>
            </a:endParaRPr>
          </a:p>
          <a:p>
            <a:pPr>
              <a:buNone/>
            </a:pPr>
            <a:r>
              <a:rPr lang="en-US" altLang="zh-CN" sz="3600" b="1" dirty="0" smtClean="0">
                <a:latin typeface="+mn-ea"/>
              </a:rPr>
              <a:t>      </a:t>
            </a:r>
            <a:r>
              <a:rPr lang="en-US" altLang="zh-CN" sz="3600" b="1" dirty="0" smtClean="0">
                <a:solidFill>
                  <a:srgbClr val="00B050"/>
                </a:solidFill>
                <a:latin typeface="+mn-ea"/>
              </a:rPr>
              <a:t>(2)</a:t>
            </a:r>
            <a:r>
              <a:rPr lang="zh-TW" altLang="zh-CN" sz="3600" b="1" dirty="0" smtClean="0">
                <a:solidFill>
                  <a:srgbClr val="00B050"/>
                </a:solidFill>
                <a:latin typeface="+mn-ea"/>
              </a:rPr>
              <a:t>指召到天上去的呼召</a:t>
            </a:r>
            <a:endParaRPr lang="en-US" altLang="zh-CN" sz="3600" b="1" dirty="0" smtClean="0">
              <a:solidFill>
                <a:srgbClr val="00B050"/>
              </a:solidFill>
              <a:latin typeface="+mn-ea"/>
            </a:endParaRPr>
          </a:p>
          <a:p>
            <a:pPr>
              <a:buNone/>
            </a:pPr>
            <a:r>
              <a:rPr lang="en-US" altLang="zh-CN" sz="3600" b="1" dirty="0" smtClean="0">
                <a:latin typeface="+mn-ea"/>
              </a:rPr>
              <a:t>2</a:t>
            </a:r>
            <a:r>
              <a:rPr lang="zh-CN" altLang="zh-CN" sz="3600" b="1" dirty="0" smtClean="0">
                <a:latin typeface="+mn-ea"/>
              </a:rPr>
              <a:t>、称大祭司</a:t>
            </a:r>
            <a:r>
              <a:rPr lang="en-US" altLang="zh-CN" sz="3600" b="1" dirty="0" smtClean="0">
                <a:latin typeface="+mn-ea"/>
              </a:rPr>
              <a:t>      1</a:t>
            </a:r>
          </a:p>
          <a:p>
            <a:pPr>
              <a:buNone/>
            </a:pPr>
            <a:r>
              <a:rPr lang="en-US" altLang="zh-CN" sz="3600" b="1" dirty="0" smtClean="0">
                <a:latin typeface="+mn-ea"/>
              </a:rPr>
              <a:t>3</a:t>
            </a:r>
            <a:r>
              <a:rPr lang="zh-CN" altLang="zh-CN" sz="3600" b="1" dirty="0" smtClean="0">
                <a:latin typeface="+mn-ea"/>
              </a:rPr>
              <a:t>、为神设立</a:t>
            </a:r>
            <a:r>
              <a:rPr lang="en-US" altLang="zh-CN" sz="3600" b="1" dirty="0" smtClean="0">
                <a:latin typeface="+mn-ea"/>
              </a:rPr>
              <a:t>      2</a:t>
            </a:r>
            <a:endParaRPr lang="zh-CN" altLang="zh-CN" sz="3600" dirty="0" smtClean="0">
              <a:latin typeface="+mn-ea"/>
            </a:endParaRPr>
          </a:p>
          <a:p>
            <a:pPr>
              <a:buNone/>
            </a:pPr>
            <a:endParaRPr lang="zh-CN" altLang="zh-CN" dirty="0" smtClean="0"/>
          </a:p>
          <a:p>
            <a:endParaRPr lang="zh-CN" altLang="zh-CN" dirty="0" smtClean="0"/>
          </a:p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2</a:t>
            </a:fld>
            <a:endParaRPr lang="zh-CN" alt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127848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zh-CN" altLang="zh-CN" sz="4000" b="1" dirty="0" smtClean="0"/>
              <a:t>二、耶稣的荣耀——胜过摩</a:t>
            </a:r>
            <a:r>
              <a:rPr lang="zh-CN" altLang="zh-CN" sz="4000" b="1" dirty="0" smtClean="0">
                <a:latin typeface="+mn-ea"/>
              </a:rPr>
              <a:t>西</a:t>
            </a:r>
            <a:r>
              <a:rPr lang="en-US" altLang="zh-CN" sz="4000" b="1" dirty="0" smtClean="0">
                <a:latin typeface="+mn-ea"/>
              </a:rPr>
              <a:t> 3</a:t>
            </a:r>
            <a:r>
              <a:rPr lang="en-US" altLang="zh-CN" sz="4000" b="1" dirty="0" smtClean="0">
                <a:latin typeface="+mn-ea"/>
              </a:rPr>
              <a:t>-</a:t>
            </a:r>
            <a:r>
              <a:rPr lang="en-US" altLang="zh-CN" sz="4000" b="1" dirty="0" smtClean="0">
                <a:latin typeface="+mn-ea"/>
              </a:rPr>
              <a:t>6</a:t>
            </a:r>
            <a:endParaRPr lang="en-US" altLang="zh-CN" sz="4000" b="1" dirty="0" smtClean="0">
              <a:latin typeface="+mn-ea"/>
            </a:endParaRPr>
          </a:p>
          <a:p>
            <a:pPr>
              <a:buNone/>
            </a:pPr>
            <a:r>
              <a:rPr lang="en-US" altLang="zh-CN" sz="4000" b="1" dirty="0" smtClean="0">
                <a:latin typeface="+mn-ea"/>
              </a:rPr>
              <a:t>1</a:t>
            </a:r>
            <a:r>
              <a:rPr lang="zh-CN" altLang="zh-CN" sz="4000" b="1" dirty="0" smtClean="0">
                <a:latin typeface="+mn-ea"/>
              </a:rPr>
              <a:t>、</a:t>
            </a:r>
            <a:r>
              <a:rPr lang="zh-CN" altLang="zh-CN" sz="4000" b="1" dirty="0" smtClean="0"/>
              <a:t>耶稣是造物的工</a:t>
            </a:r>
            <a:r>
              <a:rPr lang="zh-CN" altLang="zh-CN" sz="4000" b="1" dirty="0" smtClean="0">
                <a:latin typeface="+mn-ea"/>
              </a:rPr>
              <a:t>师</a:t>
            </a:r>
            <a:r>
              <a:rPr lang="en-US" altLang="zh-CN" sz="4000" b="1" dirty="0" smtClean="0">
                <a:latin typeface="+mn-ea"/>
              </a:rPr>
              <a:t> </a:t>
            </a:r>
            <a:r>
              <a:rPr lang="en-US" altLang="zh-CN" sz="4000" b="1" dirty="0" smtClean="0">
                <a:latin typeface="+mn-ea"/>
              </a:rPr>
              <a:t>  </a:t>
            </a:r>
            <a:r>
              <a:rPr lang="en-US" altLang="zh-CN" sz="4000" b="1" dirty="0" smtClean="0">
                <a:latin typeface="+mn-ea"/>
              </a:rPr>
              <a:t>3/4</a:t>
            </a:r>
          </a:p>
          <a:p>
            <a:pPr>
              <a:buNone/>
            </a:pPr>
            <a:r>
              <a:rPr lang="en-US" altLang="zh-CN" sz="4000" b="1" dirty="0" smtClean="0">
                <a:latin typeface="+mn-ea"/>
              </a:rPr>
              <a:t>2</a:t>
            </a:r>
            <a:r>
              <a:rPr lang="zh-CN" altLang="zh-CN" sz="4000" b="1" dirty="0" smtClean="0">
                <a:latin typeface="+mn-ea"/>
              </a:rPr>
              <a:t>、耶稣是神家的儿子</a:t>
            </a:r>
            <a:r>
              <a:rPr lang="en-US" altLang="zh-CN" sz="4000" b="1" dirty="0" smtClean="0">
                <a:latin typeface="+mn-ea"/>
              </a:rPr>
              <a:t>  </a:t>
            </a:r>
            <a:r>
              <a:rPr lang="en-US" altLang="zh-CN" sz="4000" b="1" dirty="0" smtClean="0">
                <a:latin typeface="+mn-ea"/>
              </a:rPr>
              <a:t> 5/6</a:t>
            </a:r>
          </a:p>
          <a:p>
            <a:pPr>
              <a:buNone/>
            </a:pPr>
            <a:r>
              <a:rPr lang="zh-CN" altLang="en-US" sz="4000" b="1" dirty="0" smtClean="0"/>
              <a:t> </a:t>
            </a:r>
            <a:r>
              <a:rPr lang="zh-CN" altLang="en-US" sz="4000" b="1" dirty="0" smtClean="0"/>
              <a:t>       </a:t>
            </a:r>
            <a:r>
              <a:rPr lang="zh-CN" altLang="en-US" sz="4000" b="1" dirty="0" smtClean="0">
                <a:solidFill>
                  <a:srgbClr val="002060"/>
                </a:solidFill>
                <a:latin typeface="+mn-ea"/>
              </a:rPr>
              <a:t>(</a:t>
            </a:r>
            <a:r>
              <a:rPr lang="zh-CN" altLang="en-US" sz="4000" b="1" dirty="0" smtClean="0">
                <a:solidFill>
                  <a:srgbClr val="002060"/>
                </a:solidFill>
                <a:latin typeface="+mn-ea"/>
              </a:rPr>
              <a:t>1) 身份的比较</a:t>
            </a:r>
          </a:p>
          <a:p>
            <a:pPr marL="0" indent="0">
              <a:buNone/>
            </a:pPr>
            <a:r>
              <a:rPr lang="en-US" altLang="zh-CN" sz="4000" b="1" dirty="0" smtClean="0">
                <a:solidFill>
                  <a:srgbClr val="002060"/>
                </a:solidFill>
                <a:latin typeface="+mn-ea"/>
              </a:rPr>
              <a:t>    </a:t>
            </a:r>
            <a:r>
              <a:rPr lang="zh-CN" altLang="en-US" sz="4000" b="1" dirty="0" smtClean="0">
                <a:solidFill>
                  <a:srgbClr val="002060"/>
                </a:solidFill>
                <a:latin typeface="+mn-ea"/>
              </a:rPr>
              <a:t>(2) 建造的比较</a:t>
            </a:r>
          </a:p>
          <a:p>
            <a:pPr marL="0" indent="0">
              <a:buNone/>
            </a:pPr>
            <a:r>
              <a:rPr lang="en-US" altLang="zh-CN" sz="4000" b="1" dirty="0" smtClean="0">
                <a:solidFill>
                  <a:srgbClr val="002060"/>
                </a:solidFill>
                <a:latin typeface="+mn-ea"/>
              </a:rPr>
              <a:t>    </a:t>
            </a:r>
            <a:r>
              <a:rPr lang="zh-CN" altLang="en-US" sz="4000" b="1" dirty="0" smtClean="0">
                <a:solidFill>
                  <a:srgbClr val="002060"/>
                </a:solidFill>
                <a:latin typeface="+mn-ea"/>
              </a:rPr>
              <a:t>(3</a:t>
            </a:r>
            <a:r>
              <a:rPr lang="zh-CN" altLang="en-US" sz="4000" b="1" dirty="0" smtClean="0">
                <a:solidFill>
                  <a:srgbClr val="002060"/>
                </a:solidFill>
                <a:latin typeface="+mn-ea"/>
              </a:rPr>
              <a:t>) 工作</a:t>
            </a:r>
            <a:r>
              <a:rPr lang="zh-CN" altLang="en-US" sz="4000" b="1" dirty="0" smtClean="0">
                <a:solidFill>
                  <a:srgbClr val="002060"/>
                </a:solidFill>
                <a:latin typeface="+mn-ea"/>
              </a:rPr>
              <a:t>的比较</a:t>
            </a:r>
          </a:p>
          <a:p>
            <a:pPr marL="0" indent="0">
              <a:buNone/>
            </a:pPr>
            <a:r>
              <a:rPr lang="en-US" altLang="zh-CN" sz="4000" b="1" dirty="0" smtClean="0">
                <a:solidFill>
                  <a:srgbClr val="002060"/>
                </a:solidFill>
                <a:latin typeface="+mn-ea"/>
              </a:rPr>
              <a:t>    </a:t>
            </a:r>
            <a:r>
              <a:rPr lang="zh-CN" altLang="en-US" sz="4000" b="1" dirty="0" smtClean="0">
                <a:solidFill>
                  <a:srgbClr val="002060"/>
                </a:solidFill>
                <a:latin typeface="+mn-ea"/>
              </a:rPr>
              <a:t>(4</a:t>
            </a:r>
            <a:r>
              <a:rPr lang="zh-CN" altLang="en-US" sz="4000" b="1" dirty="0" smtClean="0">
                <a:solidFill>
                  <a:srgbClr val="002060"/>
                </a:solidFill>
                <a:latin typeface="+mn-ea"/>
              </a:rPr>
              <a:t>) 尽忠</a:t>
            </a:r>
            <a:r>
              <a:rPr lang="zh-CN" altLang="en-US" sz="4000" b="1" dirty="0" smtClean="0">
                <a:solidFill>
                  <a:srgbClr val="002060"/>
                </a:solidFill>
                <a:latin typeface="+mn-ea"/>
              </a:rPr>
              <a:t>的比较</a:t>
            </a:r>
            <a:endParaRPr lang="en-US" altLang="zh-CN" sz="4000" b="1" dirty="0" smtClean="0">
              <a:solidFill>
                <a:srgbClr val="002060"/>
              </a:solidFill>
              <a:latin typeface="+mn-ea"/>
            </a:endParaRPr>
          </a:p>
          <a:p>
            <a:pPr>
              <a:buNone/>
            </a:pPr>
            <a:endParaRPr lang="en-US" altLang="zh-CN" sz="4000" b="1" dirty="0" smtClean="0"/>
          </a:p>
          <a:p>
            <a:endParaRPr lang="zh-CN" altLang="en-US" sz="4000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3</a:t>
            </a:fld>
            <a:endParaRPr lang="zh-CN" alt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559896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zh-CN" altLang="zh-CN" sz="4300" b="1" dirty="0" smtClean="0">
                <a:sym typeface="+mn-ea"/>
              </a:rPr>
              <a:t>三</a:t>
            </a:r>
            <a:r>
              <a:rPr lang="zh-CN" altLang="zh-CN" sz="4300" b="1" dirty="0" smtClean="0">
                <a:sym typeface="+mn-ea"/>
              </a:rPr>
              <a:t>、耶稣的百姓—引古鉴</a:t>
            </a:r>
            <a:r>
              <a:rPr lang="zh-CN" altLang="zh-CN" sz="4300" b="1" dirty="0" smtClean="0">
                <a:latin typeface="+mn-ea"/>
                <a:sym typeface="+mn-ea"/>
              </a:rPr>
              <a:t>今</a:t>
            </a:r>
            <a:r>
              <a:rPr lang="en-US" altLang="zh-CN" sz="4300" b="1" dirty="0" smtClean="0">
                <a:latin typeface="+mn-ea"/>
                <a:sym typeface="+mn-ea"/>
              </a:rPr>
              <a:t> </a:t>
            </a:r>
            <a:r>
              <a:rPr lang="en-US" altLang="zh-CN" sz="4300" b="1" dirty="0" smtClean="0">
                <a:latin typeface="+mn-ea"/>
                <a:sym typeface="+mn-ea"/>
              </a:rPr>
              <a:t> 7-19</a:t>
            </a:r>
            <a:endParaRPr lang="en-US" altLang="zh-CN" sz="4300" dirty="0" smtClean="0">
              <a:latin typeface="+mn-ea"/>
              <a:sym typeface="+mn-ea"/>
            </a:endParaRPr>
          </a:p>
          <a:p>
            <a:pPr>
              <a:buNone/>
            </a:pPr>
            <a:r>
              <a:rPr lang="en-US" altLang="zh-CN" sz="4300" b="1" dirty="0" smtClean="0">
                <a:latin typeface="+mn-ea"/>
                <a:sym typeface="+mn-ea"/>
              </a:rPr>
              <a:t>1</a:t>
            </a:r>
            <a:r>
              <a:rPr lang="zh-CN" altLang="zh-CN" sz="4300" b="1" dirty="0" smtClean="0">
                <a:latin typeface="+mn-ea"/>
                <a:sym typeface="+mn-ea"/>
              </a:rPr>
              <a:t>、不可硬着心</a:t>
            </a:r>
            <a:r>
              <a:rPr lang="en-US" altLang="zh-CN" sz="4300" b="1" dirty="0" smtClean="0">
                <a:latin typeface="+mn-ea"/>
                <a:sym typeface="+mn-ea"/>
              </a:rPr>
              <a:t>  </a:t>
            </a:r>
            <a:r>
              <a:rPr lang="en-US" altLang="zh-CN" sz="4300" b="1" dirty="0" smtClean="0">
                <a:latin typeface="+mn-ea"/>
                <a:sym typeface="+mn-ea"/>
              </a:rPr>
              <a:t> 7/15</a:t>
            </a:r>
          </a:p>
          <a:p>
            <a:pPr>
              <a:buNone/>
            </a:pPr>
            <a:r>
              <a:rPr lang="zh-CN" altLang="zh-CN" sz="4300" b="1" dirty="0" smtClean="0">
                <a:solidFill>
                  <a:srgbClr val="C00000"/>
                </a:solidFill>
                <a:latin typeface="+mn-ea"/>
              </a:rPr>
              <a:t>以色列人有三硬：</a:t>
            </a:r>
            <a:endParaRPr lang="en-US" altLang="zh-CN" sz="4300" b="1" dirty="0" smtClean="0">
              <a:solidFill>
                <a:srgbClr val="C00000"/>
              </a:solidFill>
              <a:latin typeface="+mn-ea"/>
            </a:endParaRPr>
          </a:p>
          <a:p>
            <a:r>
              <a:rPr lang="en-US" altLang="zh-CN" sz="4000" b="1" dirty="0" smtClean="0">
                <a:latin typeface="+mn-ea"/>
              </a:rPr>
              <a:t>1.</a:t>
            </a:r>
            <a:r>
              <a:rPr lang="zh-CN" altLang="zh-CN" sz="4000" b="1" dirty="0" smtClean="0">
                <a:latin typeface="+mn-ea"/>
              </a:rPr>
              <a:t>心硬</a:t>
            </a:r>
            <a:r>
              <a:rPr lang="en-US" altLang="zh-CN" sz="4000" b="1" dirty="0" smtClean="0">
                <a:latin typeface="+mn-ea"/>
              </a:rPr>
              <a:t>【</a:t>
            </a:r>
            <a:r>
              <a:rPr lang="zh-CN" altLang="zh-CN" sz="4000" b="1" dirty="0" smtClean="0">
                <a:latin typeface="+mn-ea"/>
              </a:rPr>
              <a:t>来</a:t>
            </a:r>
            <a:r>
              <a:rPr lang="en-US" altLang="zh-CN" sz="4000" b="1" dirty="0" smtClean="0">
                <a:latin typeface="+mn-ea"/>
              </a:rPr>
              <a:t>3</a:t>
            </a:r>
            <a:r>
              <a:rPr lang="zh-CN" altLang="zh-CN" sz="4000" b="1" dirty="0" smtClean="0">
                <a:latin typeface="+mn-ea"/>
              </a:rPr>
              <a:t>：</a:t>
            </a:r>
            <a:r>
              <a:rPr lang="en-US" altLang="zh-CN" sz="4000" b="1" dirty="0" smtClean="0">
                <a:latin typeface="+mn-ea"/>
              </a:rPr>
              <a:t>8</a:t>
            </a:r>
            <a:r>
              <a:rPr lang="en-US" altLang="zh-CN" sz="4000" b="1" dirty="0" smtClean="0">
                <a:latin typeface="+mn-ea"/>
              </a:rPr>
              <a:t>】</a:t>
            </a:r>
            <a:r>
              <a:rPr lang="zh-CN" altLang="en-US" sz="4000" b="1" dirty="0" smtClean="0">
                <a:solidFill>
                  <a:srgbClr val="0070C0"/>
                </a:solidFill>
                <a:latin typeface="+mn-ea"/>
              </a:rPr>
              <a:t>就不可硬着心，像在旷野惹他发怒、试探他的时候一样。</a:t>
            </a:r>
            <a:endParaRPr lang="en-US" altLang="zh-CN" sz="4000" b="1" dirty="0" smtClean="0">
              <a:solidFill>
                <a:srgbClr val="0070C0"/>
              </a:solidFill>
              <a:latin typeface="+mn-ea"/>
            </a:endParaRPr>
          </a:p>
          <a:p>
            <a:r>
              <a:rPr lang="en-US" altLang="zh-CN" sz="4000" b="1" dirty="0" smtClean="0">
                <a:latin typeface="+mn-ea"/>
              </a:rPr>
              <a:t>2.</a:t>
            </a:r>
            <a:r>
              <a:rPr lang="zh-CN" altLang="zh-CN" sz="4000" b="1" dirty="0" smtClean="0">
                <a:latin typeface="+mn-ea"/>
              </a:rPr>
              <a:t>颈硬</a:t>
            </a:r>
            <a:r>
              <a:rPr lang="en-US" altLang="zh-CN" sz="4000" b="1" dirty="0" smtClean="0">
                <a:latin typeface="+mn-ea"/>
              </a:rPr>
              <a:t>【</a:t>
            </a:r>
            <a:r>
              <a:rPr lang="zh-CN" altLang="zh-CN" sz="4000" b="1" dirty="0" smtClean="0">
                <a:latin typeface="+mn-ea"/>
              </a:rPr>
              <a:t>出</a:t>
            </a:r>
            <a:r>
              <a:rPr lang="en-US" altLang="zh-CN" sz="4000" b="1" dirty="0" smtClean="0">
                <a:latin typeface="+mn-ea"/>
              </a:rPr>
              <a:t>32</a:t>
            </a:r>
            <a:r>
              <a:rPr lang="zh-CN" altLang="zh-CN" sz="4000" b="1" dirty="0" smtClean="0">
                <a:latin typeface="+mn-ea"/>
              </a:rPr>
              <a:t>：</a:t>
            </a:r>
            <a:r>
              <a:rPr lang="en-US" altLang="zh-CN" sz="4000" b="1" dirty="0" smtClean="0">
                <a:latin typeface="+mn-ea"/>
              </a:rPr>
              <a:t>9</a:t>
            </a:r>
            <a:r>
              <a:rPr lang="en-US" altLang="zh-CN" sz="4000" b="1" dirty="0" smtClean="0">
                <a:latin typeface="+mn-ea"/>
              </a:rPr>
              <a:t>】</a:t>
            </a:r>
            <a:r>
              <a:rPr lang="zh-CN" altLang="en-US" sz="4000" b="1" dirty="0" smtClean="0">
                <a:solidFill>
                  <a:srgbClr val="0070C0"/>
                </a:solidFill>
                <a:latin typeface="+mn-ea"/>
              </a:rPr>
              <a:t>耶和华</a:t>
            </a:r>
            <a:r>
              <a:rPr lang="zh-CN" altLang="en-US" sz="4000" b="1" dirty="0" smtClean="0">
                <a:solidFill>
                  <a:srgbClr val="0070C0"/>
                </a:solidFill>
                <a:latin typeface="+mn-ea"/>
              </a:rPr>
              <a:t>对摩西说：“我看这百姓真是硬着颈项的百姓。</a:t>
            </a:r>
            <a:endParaRPr lang="en-US" altLang="zh-CN" sz="4000" b="1" dirty="0" smtClean="0">
              <a:solidFill>
                <a:srgbClr val="0070C0"/>
              </a:solidFill>
              <a:latin typeface="+mn-ea"/>
            </a:endParaRPr>
          </a:p>
          <a:p>
            <a:r>
              <a:rPr lang="en-US" altLang="zh-CN" sz="4000" b="1" dirty="0" smtClean="0">
                <a:latin typeface="+mn-ea"/>
              </a:rPr>
              <a:t>3</a:t>
            </a:r>
            <a:r>
              <a:rPr lang="en-US" altLang="zh-CN" sz="4000" b="1" dirty="0" smtClean="0">
                <a:latin typeface="+mn-ea"/>
              </a:rPr>
              <a:t>.</a:t>
            </a:r>
            <a:r>
              <a:rPr lang="zh-CN" altLang="zh-CN" sz="4000" b="1" dirty="0" smtClean="0">
                <a:latin typeface="+mn-ea"/>
              </a:rPr>
              <a:t>嘴硬</a:t>
            </a:r>
            <a:r>
              <a:rPr lang="en-US" altLang="zh-CN" sz="4000" b="1" dirty="0" smtClean="0">
                <a:latin typeface="+mn-ea"/>
              </a:rPr>
              <a:t>【</a:t>
            </a:r>
            <a:r>
              <a:rPr lang="zh-CN" altLang="zh-CN" sz="4000" b="1" dirty="0" smtClean="0">
                <a:latin typeface="+mn-ea"/>
              </a:rPr>
              <a:t>罗</a:t>
            </a:r>
            <a:r>
              <a:rPr lang="en-US" altLang="zh-CN" sz="4000" b="1" dirty="0" smtClean="0">
                <a:latin typeface="+mn-ea"/>
              </a:rPr>
              <a:t>10</a:t>
            </a:r>
            <a:r>
              <a:rPr lang="zh-CN" altLang="zh-CN" sz="4000" b="1" dirty="0" smtClean="0">
                <a:latin typeface="+mn-ea"/>
              </a:rPr>
              <a:t>：</a:t>
            </a:r>
            <a:r>
              <a:rPr lang="en-US" altLang="zh-CN" sz="4000" b="1" dirty="0" smtClean="0">
                <a:latin typeface="+mn-ea"/>
              </a:rPr>
              <a:t>21</a:t>
            </a:r>
            <a:r>
              <a:rPr lang="en-US" altLang="zh-CN" sz="4000" b="1" dirty="0" smtClean="0">
                <a:latin typeface="+mn-ea"/>
              </a:rPr>
              <a:t>】</a:t>
            </a:r>
            <a:r>
              <a:rPr lang="zh-CN" altLang="en-US" sz="4000" b="1" dirty="0" smtClean="0">
                <a:solidFill>
                  <a:srgbClr val="0070C0"/>
                </a:solidFill>
                <a:latin typeface="+mn-ea"/>
              </a:rPr>
              <a:t>至于</a:t>
            </a:r>
            <a:r>
              <a:rPr lang="zh-CN" altLang="en-US" sz="4000" b="1" dirty="0" smtClean="0">
                <a:solidFill>
                  <a:srgbClr val="0070C0"/>
                </a:solidFill>
                <a:latin typeface="+mn-ea"/>
              </a:rPr>
              <a:t>以色列人，他说：“我整天伸手招呼那悖逆、顶嘴的百姓。”</a:t>
            </a:r>
            <a:endParaRPr lang="zh-CN" altLang="en-US" sz="4800" dirty="0" smtClean="0">
              <a:latin typeface="+mn-ea"/>
            </a:endParaRPr>
          </a:p>
          <a:p>
            <a:pPr>
              <a:buNone/>
            </a:pPr>
            <a:endParaRPr lang="en-US" altLang="zh-CN" sz="4000" b="1" dirty="0" smtClean="0">
              <a:latin typeface="+mn-ea"/>
            </a:endParaRPr>
          </a:p>
          <a:p>
            <a:pPr marL="0" indent="0">
              <a:buNone/>
            </a:pPr>
            <a:endParaRPr lang="zh-CN" altLang="en-US" sz="4000" dirty="0"/>
          </a:p>
          <a:p>
            <a:pPr marL="0" indent="0">
              <a:buNone/>
            </a:pPr>
            <a:endParaRPr lang="zh-CN" altLang="en-US" sz="4000" b="1" dirty="0">
              <a:solidFill>
                <a:schemeClr val="tx1"/>
              </a:solidFill>
              <a:uFillTx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4</a:t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199856"/>
          </a:xfrm>
        </p:spPr>
        <p:txBody>
          <a:bodyPr/>
          <a:lstStyle/>
          <a:p>
            <a:r>
              <a:rPr lang="zh-CN" altLang="en-US" sz="4000" b="1" dirty="0" smtClean="0">
                <a:solidFill>
                  <a:srgbClr val="0070C0"/>
                </a:solidFill>
                <a:uFillTx/>
                <a:sym typeface="+mn-ea"/>
              </a:rPr>
              <a:t>「</a:t>
            </a:r>
            <a:r>
              <a:rPr lang="zh-CN" altLang="en-US" sz="4000" b="1" dirty="0" smtClean="0">
                <a:solidFill>
                  <a:srgbClr val="0070C0"/>
                </a:solidFill>
                <a:uFillTx/>
                <a:sym typeface="+mn-ea"/>
              </a:rPr>
              <a:t>迷糊」好象眼睛朦朦胧胧的看不清楚，其实原来的意思不是这样，原来的意思是他们心里先走迷了路。一个人脚走迷路以前心先迷路。</a:t>
            </a:r>
          </a:p>
          <a:p>
            <a:pPr>
              <a:buNone/>
            </a:pPr>
            <a:r>
              <a:rPr lang="zh-CN" altLang="en-US" sz="4000" b="1" dirty="0" smtClean="0">
                <a:uFillTx/>
                <a:latin typeface="+mn-ea"/>
                <a:sym typeface="+mn-ea"/>
              </a:rPr>
              <a:t>2、不可干犯神 </a:t>
            </a:r>
            <a:r>
              <a:rPr lang="zh-CN" altLang="en-US" sz="4000" b="1" dirty="0" smtClean="0">
                <a:uFillTx/>
                <a:latin typeface="+mn-ea"/>
                <a:sym typeface="+mn-ea"/>
              </a:rPr>
              <a:t> </a:t>
            </a:r>
            <a:r>
              <a:rPr lang="zh-CN" altLang="en-US" sz="4000" b="1" dirty="0" smtClean="0">
                <a:uFillTx/>
                <a:latin typeface="+mn-ea"/>
                <a:sym typeface="+mn-ea"/>
              </a:rPr>
              <a:t>16/19</a:t>
            </a: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5</a:t>
            </a:fld>
            <a:endParaRPr lang="zh-CN" alt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268760"/>
            <a:ext cx="8291264" cy="5184576"/>
          </a:xfrm>
        </p:spPr>
        <p:txBody>
          <a:bodyPr>
            <a:noAutofit/>
          </a:bodyPr>
          <a:lstStyle/>
          <a:p>
            <a:pPr>
              <a:lnSpc>
                <a:spcPct val="120000"/>
              </a:lnSpc>
            </a:pPr>
            <a:r>
              <a:rPr lang="zh-CN" altLang="zh-CN" sz="4000" b="1" dirty="0" smtClean="0">
                <a:latin typeface="+mn-ea"/>
              </a:rPr>
              <a:t>第一 </a:t>
            </a:r>
            <a:r>
              <a:rPr lang="en-US" altLang="zh-CN" sz="4000" b="1" dirty="0" smtClean="0">
                <a:latin typeface="+mn-ea"/>
              </a:rPr>
              <a:t>.</a:t>
            </a:r>
            <a:r>
              <a:rPr lang="zh-CN" altLang="zh-CN" sz="4000" b="1" dirty="0" smtClean="0">
                <a:latin typeface="+mn-ea"/>
              </a:rPr>
              <a:t>创造的</a:t>
            </a:r>
            <a:r>
              <a:rPr lang="zh-CN" altLang="zh-CN" sz="4000" b="1" dirty="0" smtClean="0">
                <a:latin typeface="+mn-ea"/>
              </a:rPr>
              <a:t>安息【创</a:t>
            </a:r>
            <a:r>
              <a:rPr lang="en-US" altLang="zh-CN" sz="4000" b="1" dirty="0" smtClean="0">
                <a:latin typeface="+mn-ea"/>
              </a:rPr>
              <a:t>2</a:t>
            </a:r>
            <a:r>
              <a:rPr lang="zh-CN" altLang="en-US" sz="4000" b="1" dirty="0" smtClean="0">
                <a:latin typeface="+mn-ea"/>
              </a:rPr>
              <a:t>：</a:t>
            </a:r>
            <a:r>
              <a:rPr lang="en-US" altLang="zh-CN" sz="4000" b="1" dirty="0" smtClean="0">
                <a:latin typeface="+mn-ea"/>
              </a:rPr>
              <a:t>2</a:t>
            </a:r>
            <a:r>
              <a:rPr lang="zh-CN" altLang="zh-CN" sz="4000" b="1" dirty="0" smtClean="0">
                <a:latin typeface="+mn-ea"/>
              </a:rPr>
              <a:t>】 </a:t>
            </a:r>
            <a:endParaRPr lang="en-US" altLang="zh-CN" sz="4000" b="1" dirty="0" smtClean="0">
              <a:latin typeface="+mn-ea"/>
            </a:endParaRPr>
          </a:p>
          <a:p>
            <a:pPr>
              <a:lnSpc>
                <a:spcPct val="120000"/>
              </a:lnSpc>
              <a:buNone/>
            </a:pPr>
            <a:r>
              <a:rPr lang="en-US" altLang="zh-CN" sz="4000" b="1" dirty="0" smtClean="0">
                <a:solidFill>
                  <a:srgbClr val="0070C0"/>
                </a:solidFill>
                <a:latin typeface="+mn-ea"/>
              </a:rPr>
              <a:t> </a:t>
            </a:r>
            <a:r>
              <a:rPr lang="zh-CN" altLang="en-US" sz="3600" b="1" dirty="0" smtClean="0">
                <a:solidFill>
                  <a:srgbClr val="0070C0"/>
                </a:solidFill>
                <a:latin typeface="+mn-ea"/>
              </a:rPr>
              <a:t>到</a:t>
            </a:r>
            <a:r>
              <a:rPr lang="zh-CN" altLang="en-US" sz="3600" b="1" dirty="0" smtClean="0">
                <a:solidFill>
                  <a:srgbClr val="0070C0"/>
                </a:solidFill>
                <a:latin typeface="+mn-ea"/>
              </a:rPr>
              <a:t>第七日，　神造物的工已经完毕，就在第七日歇了他一切的工，安息了。</a:t>
            </a:r>
            <a:endParaRPr lang="en-US" altLang="zh-CN" sz="4000" b="1" dirty="0" smtClean="0">
              <a:solidFill>
                <a:srgbClr val="0070C0"/>
              </a:solidFill>
              <a:latin typeface="+mn-ea"/>
            </a:endParaRPr>
          </a:p>
          <a:p>
            <a:pPr>
              <a:lnSpc>
                <a:spcPct val="120000"/>
              </a:lnSpc>
            </a:pPr>
            <a:r>
              <a:rPr lang="zh-CN" altLang="zh-CN" sz="4000" b="1" dirty="0" smtClean="0">
                <a:latin typeface="+mn-ea"/>
              </a:rPr>
              <a:t>第二</a:t>
            </a:r>
            <a:r>
              <a:rPr lang="en-US" altLang="zh-CN" sz="4000" b="1" dirty="0" smtClean="0">
                <a:latin typeface="+mn-ea"/>
              </a:rPr>
              <a:t>.</a:t>
            </a:r>
            <a:r>
              <a:rPr lang="zh-CN" altLang="en-US" sz="4000" b="1" dirty="0" smtClean="0">
                <a:latin typeface="+mn-ea"/>
              </a:rPr>
              <a:t>十诫的</a:t>
            </a:r>
            <a:r>
              <a:rPr lang="zh-CN" altLang="en-US" sz="4000" b="1" dirty="0" smtClean="0">
                <a:latin typeface="+mn-ea"/>
              </a:rPr>
              <a:t>吩咐</a:t>
            </a:r>
            <a:r>
              <a:rPr lang="zh-CN" altLang="zh-CN" sz="4000" b="1" dirty="0" smtClean="0">
                <a:latin typeface="+mn-ea"/>
              </a:rPr>
              <a:t>【出</a:t>
            </a:r>
            <a:r>
              <a:rPr lang="en-US" altLang="zh-CN" sz="4000" b="1" dirty="0" smtClean="0">
                <a:latin typeface="+mn-ea"/>
              </a:rPr>
              <a:t>20:8</a:t>
            </a:r>
            <a:r>
              <a:rPr lang="zh-CN" altLang="zh-CN" sz="4000" b="1" dirty="0" smtClean="0"/>
              <a:t>】</a:t>
            </a:r>
            <a:endParaRPr lang="en-US" altLang="zh-CN" sz="4000" b="1" dirty="0" smtClean="0">
              <a:latin typeface="+mn-ea"/>
            </a:endParaRPr>
          </a:p>
          <a:p>
            <a:pPr>
              <a:lnSpc>
                <a:spcPct val="120000"/>
              </a:lnSpc>
              <a:buNone/>
            </a:pPr>
            <a:r>
              <a:rPr lang="en-US" altLang="zh-CN" sz="3600" b="1" dirty="0" smtClean="0">
                <a:solidFill>
                  <a:srgbClr val="0070C0"/>
                </a:solidFill>
                <a:latin typeface="+mn-ea"/>
              </a:rPr>
              <a:t> </a:t>
            </a:r>
            <a:r>
              <a:rPr lang="zh-CN" altLang="zh-CN" sz="3600" b="1" dirty="0" smtClean="0">
                <a:solidFill>
                  <a:srgbClr val="0070C0"/>
                </a:solidFill>
                <a:latin typeface="+mn-ea"/>
              </a:rPr>
              <a:t>当</a:t>
            </a:r>
            <a:r>
              <a:rPr lang="zh-CN" altLang="zh-CN" sz="3600" b="1" dirty="0" smtClean="0">
                <a:solidFill>
                  <a:srgbClr val="0070C0"/>
                </a:solidFill>
                <a:latin typeface="+mn-ea"/>
              </a:rPr>
              <a:t>记念安息日，守为圣</a:t>
            </a:r>
            <a:r>
              <a:rPr lang="zh-CN" altLang="zh-CN" sz="3600" b="1" dirty="0" smtClean="0">
                <a:solidFill>
                  <a:srgbClr val="0070C0"/>
                </a:solidFill>
                <a:latin typeface="+mn-ea"/>
              </a:rPr>
              <a:t>日</a:t>
            </a:r>
            <a:r>
              <a:rPr lang="zh-CN" altLang="en-US" sz="3600" b="1" dirty="0" smtClean="0">
                <a:solidFill>
                  <a:srgbClr val="0070C0"/>
                </a:solidFill>
                <a:latin typeface="+mn-ea"/>
              </a:rPr>
              <a:t>。</a:t>
            </a:r>
            <a:endParaRPr lang="en-US" altLang="zh-CN" sz="3600" b="1" dirty="0" smtClean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6</a:t>
            </a:fld>
            <a:endParaRPr lang="zh-CN" alt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217443"/>
          </a:xfrm>
        </p:spPr>
        <p:txBody>
          <a:bodyPr>
            <a:normAutofit lnSpcReduction="10000"/>
          </a:bodyPr>
          <a:lstStyle/>
          <a:p>
            <a:r>
              <a:rPr lang="zh-CN" altLang="zh-CN" sz="4000" b="1" dirty="0" smtClean="0"/>
              <a:t>真正的意义就是「记念你们的祖宗曾经在埃及作奴仆」「你们要记念你们的祖宗曾经在埃及作奴仆，我把他们拯救出来</a:t>
            </a:r>
            <a:r>
              <a:rPr lang="zh-CN" altLang="zh-CN" sz="4000" b="1" dirty="0" smtClean="0"/>
              <a:t>」</a:t>
            </a:r>
            <a:endParaRPr lang="en-US" altLang="zh-CN" sz="4000" b="1" dirty="0" smtClean="0"/>
          </a:p>
          <a:p>
            <a:pPr>
              <a:buNone/>
            </a:pPr>
            <a:r>
              <a:rPr lang="en-US" altLang="zh-CN" sz="4000" b="1" dirty="0" smtClean="0"/>
              <a:t>【</a:t>
            </a:r>
            <a:r>
              <a:rPr lang="zh-CN" altLang="zh-CN" sz="4000" b="1" dirty="0" smtClean="0">
                <a:latin typeface="+mn-ea"/>
              </a:rPr>
              <a:t>申</a:t>
            </a:r>
            <a:r>
              <a:rPr lang="en-US" altLang="zh-CN" sz="4000" b="1" dirty="0" smtClean="0">
                <a:latin typeface="+mn-ea"/>
              </a:rPr>
              <a:t>5 </a:t>
            </a:r>
            <a:r>
              <a:rPr lang="zh-CN" altLang="en-US" sz="4000" b="1" dirty="0" smtClean="0">
                <a:latin typeface="+mn-ea"/>
              </a:rPr>
              <a:t>：</a:t>
            </a:r>
            <a:r>
              <a:rPr lang="en-US" altLang="zh-CN" sz="4000" b="1" dirty="0" smtClean="0">
                <a:latin typeface="+mn-ea"/>
              </a:rPr>
              <a:t>15</a:t>
            </a:r>
            <a:r>
              <a:rPr lang="en-US" altLang="zh-CN" sz="4000" b="1" dirty="0" smtClean="0"/>
              <a:t>】</a:t>
            </a:r>
            <a:r>
              <a:rPr lang="zh-CN" altLang="en-US" sz="4000" b="1" dirty="0" smtClean="0">
                <a:solidFill>
                  <a:srgbClr val="0070C0"/>
                </a:solidFill>
              </a:rPr>
              <a:t>你</a:t>
            </a:r>
            <a:r>
              <a:rPr lang="zh-CN" altLang="en-US" sz="4000" b="1" dirty="0" smtClean="0">
                <a:solidFill>
                  <a:srgbClr val="0070C0"/>
                </a:solidFill>
              </a:rPr>
              <a:t>也要记念你在埃及地作过奴仆，耶和华你　神用大能的手和伸出来的膀臂，将你从那里领出来。因此，耶和华你的　神吩咐你守安息日。</a:t>
            </a:r>
            <a:endParaRPr lang="zh-CN" altLang="zh-CN" sz="4000" dirty="0" smtClean="0">
              <a:solidFill>
                <a:srgbClr val="0070C0"/>
              </a:solidFill>
            </a:endParaRPr>
          </a:p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7</a:t>
            </a:fld>
            <a:endParaRPr lang="zh-CN" alt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zh-CN" altLang="zh-CN" sz="4800" b="1" dirty="0" smtClean="0"/>
              <a:t>第三</a:t>
            </a:r>
            <a:r>
              <a:rPr lang="zh-CN" altLang="en-US" sz="4800" b="1" dirty="0" smtClean="0"/>
              <a:t>、</a:t>
            </a:r>
            <a:r>
              <a:rPr lang="zh-CN" altLang="zh-CN" sz="4800" b="1" dirty="0" smtClean="0"/>
              <a:t>律法中间的安息日，</a:t>
            </a:r>
            <a:r>
              <a:rPr lang="zh-CN" altLang="zh-CN" sz="4800" b="1" dirty="0" smtClean="0"/>
              <a:t>有名无实</a:t>
            </a:r>
            <a:r>
              <a:rPr lang="zh-CN" altLang="en-US" sz="4800" b="1" dirty="0" smtClean="0"/>
              <a:t>，</a:t>
            </a:r>
            <a:r>
              <a:rPr lang="zh-CN" altLang="zh-CN" sz="4800" b="1" dirty="0" smtClean="0"/>
              <a:t>所以</a:t>
            </a:r>
            <a:r>
              <a:rPr lang="zh-CN" altLang="zh-CN" sz="4800" b="1" dirty="0" smtClean="0"/>
              <a:t>上帝说「我厌烦你们的安息日</a:t>
            </a:r>
            <a:r>
              <a:rPr lang="zh-CN" altLang="zh-CN" sz="4800" b="1" dirty="0" smtClean="0"/>
              <a:t>」</a:t>
            </a:r>
            <a:r>
              <a:rPr lang="zh-CN" altLang="en-US" sz="4800" b="1" dirty="0" smtClean="0"/>
              <a:t>。</a:t>
            </a:r>
            <a:endParaRPr lang="zh-CN" altLang="en-US" sz="4800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8</a:t>
            </a:fld>
            <a:endParaRPr lang="zh-CN" alt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5793507"/>
          </a:xfrm>
        </p:spPr>
        <p:txBody>
          <a:bodyPr>
            <a:normAutofit fontScale="92500"/>
          </a:bodyPr>
          <a:lstStyle/>
          <a:p>
            <a:endParaRPr lang="en-US" altLang="zh-CN" sz="4000" b="1" dirty="0" smtClean="0"/>
          </a:p>
          <a:p>
            <a:r>
              <a:rPr lang="en-US" altLang="zh-CN" sz="4000" b="1" dirty="0" smtClean="0">
                <a:latin typeface="+mn-ea"/>
              </a:rPr>
              <a:t>【</a:t>
            </a:r>
            <a:r>
              <a:rPr lang="zh-CN" altLang="en-US" sz="4000" b="1" dirty="0" smtClean="0">
                <a:latin typeface="+mn-ea"/>
              </a:rPr>
              <a:t>弥</a:t>
            </a:r>
            <a:r>
              <a:rPr lang="en-US" altLang="zh-CN" sz="4000" b="1" dirty="0" smtClean="0">
                <a:latin typeface="+mn-ea"/>
              </a:rPr>
              <a:t>6:7</a:t>
            </a:r>
            <a:r>
              <a:rPr lang="en-US" altLang="zh-CN" sz="4000" b="1" dirty="0" smtClean="0"/>
              <a:t>】</a:t>
            </a:r>
            <a:r>
              <a:rPr lang="zh-CN" altLang="en-US" sz="4000" b="1" dirty="0" smtClean="0">
                <a:solidFill>
                  <a:srgbClr val="0070C0"/>
                </a:solidFill>
              </a:rPr>
              <a:t>耶和华岂喜悦千千的公羊，或是万万的油河吗？我岂可为自己的罪过献我的长子吗？为心中的罪恶献我身所生的吗？ </a:t>
            </a:r>
            <a:endParaRPr lang="en-US" altLang="zh-CN" sz="4000" b="1" dirty="0" smtClean="0">
              <a:solidFill>
                <a:srgbClr val="0070C0"/>
              </a:solidFill>
            </a:endParaRPr>
          </a:p>
          <a:p>
            <a:r>
              <a:rPr lang="zh-CN" altLang="zh-CN" sz="4000" b="1" dirty="0" smtClean="0"/>
              <a:t>「听命胜于献祭</a:t>
            </a:r>
            <a:r>
              <a:rPr lang="zh-CN" altLang="zh-CN" sz="4000" b="1" dirty="0" smtClean="0"/>
              <a:t>」</a:t>
            </a:r>
            <a:r>
              <a:rPr lang="en-US" altLang="zh-CN" sz="4000" b="1" dirty="0" smtClean="0"/>
              <a:t>【</a:t>
            </a:r>
            <a:r>
              <a:rPr lang="zh-CN" altLang="zh-CN" sz="4000" b="1" dirty="0" smtClean="0">
                <a:latin typeface="+mn-ea"/>
              </a:rPr>
              <a:t>撒上</a:t>
            </a:r>
            <a:r>
              <a:rPr lang="en-US" altLang="zh-CN" sz="4000" b="1" dirty="0" smtClean="0">
                <a:latin typeface="+mn-ea"/>
              </a:rPr>
              <a:t>15</a:t>
            </a:r>
            <a:r>
              <a:rPr lang="zh-CN" altLang="zh-CN" sz="4000" b="1" dirty="0" smtClean="0">
                <a:latin typeface="+mn-ea"/>
              </a:rPr>
              <a:t>：</a:t>
            </a:r>
            <a:r>
              <a:rPr lang="en-US" altLang="zh-CN" sz="4000" b="1" dirty="0" smtClean="0">
                <a:latin typeface="+mn-ea"/>
              </a:rPr>
              <a:t>22</a:t>
            </a:r>
            <a:r>
              <a:rPr lang="en-US" altLang="zh-CN" sz="4000" b="1" dirty="0" smtClean="0"/>
              <a:t>】</a:t>
            </a:r>
            <a:r>
              <a:rPr lang="zh-CN" altLang="en-US" sz="4000" b="1" dirty="0" smtClean="0">
                <a:solidFill>
                  <a:srgbClr val="0070C0"/>
                </a:solidFill>
              </a:rPr>
              <a:t>撒</a:t>
            </a:r>
            <a:r>
              <a:rPr lang="zh-CN" altLang="en-US" sz="4000" b="1" dirty="0" smtClean="0">
                <a:solidFill>
                  <a:srgbClr val="0070C0"/>
                </a:solidFill>
              </a:rPr>
              <a:t>母耳说：“耶和华喜悦燔祭和平安祭，岂如喜悦人听从他的话呢？听命胜于献祭；顺从胜于公羊的脂油。</a:t>
            </a:r>
            <a:endParaRPr lang="zh-CN" altLang="en-US" sz="4000" dirty="0" smtClean="0">
              <a:solidFill>
                <a:srgbClr val="0070C0"/>
              </a:solidFill>
            </a:endParaRPr>
          </a:p>
          <a:p>
            <a:endParaRPr lang="zh-CN" altLang="en-US" sz="4000" dirty="0" smtClean="0"/>
          </a:p>
          <a:p>
            <a:endParaRPr lang="zh-CN" altLang="en-US" sz="4000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9</a:t>
            </a:fld>
            <a:endParaRPr lang="zh-CN" altLang="en-US"/>
          </a:p>
        </p:txBody>
      </p: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ommondata" val="eyJoZGlkIjoiNGUwZThiZmEzNDQ0NDU0MDRhYTBlMzcyYjM5NzcxN2YifQ==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流畅">
  <a:themeElements>
    <a:clrScheme name="流畅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流畅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流畅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30</TotalTime>
  <Words>664</Words>
  <Application>Microsoft Office PowerPoint</Application>
  <PresentationFormat>全屏显示(4:3)</PresentationFormat>
  <Paragraphs>60</Paragraphs>
  <Slides>14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14</vt:i4>
      </vt:variant>
    </vt:vector>
  </HeadingPairs>
  <TitlesOfParts>
    <vt:vector size="15" baseType="lpstr">
      <vt:lpstr>流畅</vt:lpstr>
      <vt:lpstr>&lt;&lt;希伯来书&gt;&gt;</vt:lpstr>
      <vt:lpstr>幻灯片 2</vt:lpstr>
      <vt:lpstr>幻灯片 3</vt:lpstr>
      <vt:lpstr>幻灯片 4</vt:lpstr>
      <vt:lpstr>幻灯片 5</vt:lpstr>
      <vt:lpstr>幻灯片 6</vt:lpstr>
      <vt:lpstr>幻灯片 7</vt:lpstr>
      <vt:lpstr>幻灯片 8</vt:lpstr>
      <vt:lpstr>幻灯片 9</vt:lpstr>
      <vt:lpstr>幻灯片 10</vt:lpstr>
      <vt:lpstr>幻灯片 11</vt:lpstr>
      <vt:lpstr>幻灯片 12</vt:lpstr>
      <vt:lpstr>幻灯片 13</vt:lpstr>
      <vt:lpstr>幻灯片 14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第三章            伟大的耶稣 </dc:title>
  <dc:creator>lenovo</dc:creator>
  <cp:lastModifiedBy>lenovo</cp:lastModifiedBy>
  <cp:revision>14</cp:revision>
  <dcterms:created xsi:type="dcterms:W3CDTF">2023-12-11T01:11:00Z</dcterms:created>
  <dcterms:modified xsi:type="dcterms:W3CDTF">2023-12-28T09:49:01Z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77D92DB1958F4BD1BC9968A135232984_12</vt:lpwstr>
  </property>
  <property fmtid="{D5CDD505-2E9C-101B-9397-08002B2CF9AE}" pid="3" name="KSOProductBuildVer">
    <vt:lpwstr>2052-12.1.0.15946</vt:lpwstr>
  </property>
</Properties>
</file>