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48" r:id="rId1"/>
  </p:sldMasterIdLst>
  <p:notesMasterIdLst>
    <p:notesMasterId r:id="rId19"/>
  </p:notesMasterIdLst>
  <p:sldIdLst>
    <p:sldId id="266" r:id="rId3"/>
    <p:sldId id="256" r:id="rId4"/>
    <p:sldId id="262" r:id="rId5"/>
    <p:sldId id="257" r:id="rId6"/>
    <p:sldId id="279" r:id="rId7"/>
    <p:sldId id="274" r:id="rId8"/>
    <p:sldId id="280" r:id="rId9"/>
    <p:sldId id="282" r:id="rId10"/>
    <p:sldId id="283" r:id="rId11"/>
    <p:sldId id="284" r:id="rId12"/>
    <p:sldId id="281" r:id="rId13"/>
    <p:sldId id="258" r:id="rId14"/>
    <p:sldId id="259" r:id="rId15"/>
    <p:sldId id="285" r:id="rId16"/>
    <p:sldId id="260" r:id="rId17"/>
    <p:sldId id="261" r:id="rId18"/>
  </p:sldIdLst>
  <p:sldSz cx="9144000" cy="6858000" type="screen4x3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5" d="100"/>
          <a:sy n="65" d="100"/>
        </p:scale>
        <p:origin x="-1524" y="-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3" Type="http://schemas.openxmlformats.org/officeDocument/2006/relationships/tags" Target="tags/tag1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notesMaster" Target="notesMasters/notesMaster1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71C892-841B-4EE3-8AEC-B025EC8917C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C4636-64D2-40BB-947E-28391A7AD8E4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标题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17" name="副标题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CN" altLang="en-US" smtClean="0"/>
              <a:t>单击此处编辑母版副标题样式</a:t>
            </a:r>
            <a:endParaRPr kumimoji="0" lang="en-US"/>
          </a:p>
        </p:txBody>
      </p:sp>
      <p:sp>
        <p:nvSpPr>
          <p:cNvPr id="30" name="日期占位符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95749D-B10F-45A7-B163-785A1DE3ECDE}" type="datetime1">
              <a:rPr lang="zh-CN" altLang="en-US" smtClean="0"/>
            </a:fld>
            <a:endParaRPr lang="zh-CN" altLang="en-US"/>
          </a:p>
        </p:txBody>
      </p:sp>
      <p:sp>
        <p:nvSpPr>
          <p:cNvPr id="19" name="页脚占位符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27" name="灯片编号占位符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/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5CC3FD-D63F-44C5-BB49-436C4FF39332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01E7D9-5072-4F25-A030-C7AF803B1DD6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EFC619-8EE5-4907-ADDE-56AD14F5D457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2400">
                <a:latin typeface="+mn-ea"/>
                <a:ea typeface="+mn-ea"/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4D1222-CFE0-4172-8740-0089236D94F7}" type="datetime1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11935C-E3CB-4F84-8A25-0736FB1512B0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内容占位符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F4FEB1-121C-4B2D-8C72-B8269392F652}" type="datetime1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09F936-E79A-4133-8A29-AD7DFF6E8FB7}" type="datetime1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388C-15A4-4A8B-9A70-45B5F9E8A9E3}" type="datetime1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 eaLnBrk="1" latinLnBrk="0" hangingPunct="1"/>
            <a:r>
              <a:rPr lang="zh-CN" altLang="en-US" smtClean="0"/>
              <a:t>第二级</a:t>
            </a:r>
            <a:endParaRPr lang="zh-CN" altLang="en-US" smtClean="0"/>
          </a:p>
          <a:p>
            <a:pPr lvl="2" eaLnBrk="1" latinLnBrk="0" hangingPunct="1"/>
            <a:r>
              <a:rPr lang="zh-CN" altLang="en-US" smtClean="0"/>
              <a:t>第三级</a:t>
            </a:r>
            <a:endParaRPr lang="zh-CN" altLang="en-US" smtClean="0"/>
          </a:p>
          <a:p>
            <a:pPr lvl="3" eaLnBrk="1" latinLnBrk="0" hangingPunct="1"/>
            <a:r>
              <a:rPr lang="zh-CN" altLang="en-US" smtClean="0"/>
              <a:t>第四级</a:t>
            </a:r>
            <a:endParaRPr lang="zh-CN" altLang="en-US" smtClean="0"/>
          </a:p>
          <a:p>
            <a:pPr lvl="4" eaLnBrk="1" latinLnBrk="0" hangingPunct="1"/>
            <a:r>
              <a:rPr lang="zh-CN" altLang="en-US" smtClean="0"/>
              <a:t>第五级</a:t>
            </a:r>
            <a:endParaRPr kumimoji="0" 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B1609E-AAC4-48DA-A564-C04C21E69737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单圆角矩形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直角三角形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6074A-07F4-491F-9EDB-1B09556C0F6F}" type="datetime1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CN" altLang="en-US" smtClean="0"/>
              <a:t>单击图标添加图片</a:t>
            </a:r>
            <a:endParaRPr kumimoji="0" lang="en-US" dirty="0"/>
          </a:p>
        </p:txBody>
      </p:sp>
      <p:sp>
        <p:nvSpPr>
          <p:cNvPr id="10" name="任意多边形 9"/>
          <p:cNvSpPr/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任意多边形 10"/>
          <p:cNvSpPr/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任意多边形 6"/>
          <p:cNvSpPr/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任意多边形 7"/>
          <p:cNvSpPr/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标题占位符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zh-CN" altLang="en-US" smtClean="0"/>
              <a:t>单击此处编辑母版标题样式</a:t>
            </a:r>
            <a:endParaRPr kumimoji="0" lang="en-US"/>
          </a:p>
        </p:txBody>
      </p:sp>
      <p:sp>
        <p:nvSpPr>
          <p:cNvPr id="30" name="文本占位符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CN" altLang="en-US" smtClean="0"/>
              <a:t>单击此处编辑母版文本样式</a:t>
            </a:r>
            <a:endParaRPr kumimoji="0" lang="zh-CN" altLang="en-US" smtClean="0"/>
          </a:p>
          <a:p>
            <a:pPr lvl="1" eaLnBrk="1" latinLnBrk="0" hangingPunct="1"/>
            <a:r>
              <a:rPr kumimoji="0" lang="zh-CN" altLang="en-US" smtClean="0"/>
              <a:t>第二级</a:t>
            </a:r>
            <a:endParaRPr kumimoji="0" lang="zh-CN" altLang="en-US" smtClean="0"/>
          </a:p>
          <a:p>
            <a:pPr lvl="2" eaLnBrk="1" latinLnBrk="0" hangingPunct="1"/>
            <a:r>
              <a:rPr kumimoji="0" lang="zh-CN" altLang="en-US" smtClean="0"/>
              <a:t>第三级</a:t>
            </a:r>
            <a:endParaRPr kumimoji="0" lang="zh-CN" altLang="en-US" smtClean="0"/>
          </a:p>
          <a:p>
            <a:pPr lvl="3" eaLnBrk="1" latinLnBrk="0" hangingPunct="1"/>
            <a:r>
              <a:rPr kumimoji="0" lang="zh-CN" altLang="en-US" smtClean="0"/>
              <a:t>第四级</a:t>
            </a:r>
            <a:endParaRPr kumimoji="0" lang="zh-CN" altLang="en-US" smtClean="0"/>
          </a:p>
          <a:p>
            <a:pPr lvl="4" eaLnBrk="1" latinLnBrk="0" hangingPunct="1"/>
            <a:r>
              <a:rPr kumimoji="0" lang="zh-CN" altLang="en-US" smtClean="0"/>
              <a:t>第五级</a:t>
            </a:r>
            <a:endParaRPr kumimoji="0" lang="en-US"/>
          </a:p>
        </p:txBody>
      </p:sp>
      <p:sp>
        <p:nvSpPr>
          <p:cNvPr id="10" name="日期占位符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53BE25-A9C9-4D69-B387-C7AF2A1B5E96}" type="datetime1">
              <a:rPr lang="zh-CN" altLang="en-US" smtClean="0"/>
            </a:fld>
            <a:endParaRPr lang="zh-CN" altLang="en-US"/>
          </a:p>
        </p:txBody>
      </p:sp>
      <p:sp>
        <p:nvSpPr>
          <p:cNvPr id="22" name="页脚占位符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18" name="灯片编号占位符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  <p:grpSp>
        <p:nvGrpSpPr>
          <p:cNvPr id="2" name="组合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任意多边形 11"/>
            <p:cNvSpPr/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任意多边形 12"/>
            <p:cNvSpPr/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7015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7015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185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185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185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11560" y="764704"/>
            <a:ext cx="7772400" cy="1470025"/>
          </a:xfrm>
        </p:spPr>
        <p:txBody>
          <a:bodyPr>
            <a:normAutofit/>
          </a:bodyPr>
          <a:lstStyle/>
          <a:p>
            <a:pPr algn="ctr"/>
            <a:r>
              <a:rPr lang="en-US" altLang="zh-CN" sz="7200" b="1" dirty="0" smtClean="0">
                <a:solidFill>
                  <a:schemeClr val="bg1"/>
                </a:solidFill>
              </a:rPr>
              <a:t>&lt;&lt;</a:t>
            </a:r>
            <a:r>
              <a:rPr lang="zh-CN" altLang="zh-CN" sz="7200" b="1" dirty="0" smtClean="0">
                <a:solidFill>
                  <a:schemeClr val="bg1"/>
                </a:solidFill>
              </a:rPr>
              <a:t>希伯来书</a:t>
            </a:r>
            <a:r>
              <a:rPr lang="en-US" altLang="zh-CN" sz="7200" b="1" dirty="0" smtClean="0">
                <a:solidFill>
                  <a:schemeClr val="bg1"/>
                </a:solidFill>
              </a:rPr>
              <a:t>&gt;&gt;</a:t>
            </a:r>
            <a:endParaRPr lang="zh-CN" altLang="en-US" sz="7200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539552" y="2564904"/>
            <a:ext cx="8136904" cy="1512168"/>
          </a:xfrm>
        </p:spPr>
        <p:txBody>
          <a:bodyPr>
            <a:noAutofit/>
          </a:bodyPr>
          <a:lstStyle/>
          <a:p>
            <a:r>
              <a:rPr lang="zh-CN" altLang="en-US" sz="6600" b="1" dirty="0" smtClean="0">
                <a:solidFill>
                  <a:srgbClr val="C00000"/>
                </a:solidFill>
              </a:rPr>
              <a:t>第</a:t>
            </a:r>
            <a:r>
              <a:rPr lang="zh-CN" altLang="zh-CN" sz="6600" b="1" dirty="0" smtClean="0">
                <a:solidFill>
                  <a:srgbClr val="C00000"/>
                </a:solidFill>
              </a:rPr>
              <a:t>四</a:t>
            </a:r>
            <a:r>
              <a:rPr lang="zh-CN" altLang="en-US" sz="6600" b="1" dirty="0" smtClean="0">
                <a:solidFill>
                  <a:srgbClr val="C00000"/>
                </a:solidFill>
              </a:rPr>
              <a:t>章</a:t>
            </a:r>
            <a:r>
              <a:rPr lang="en-US" altLang="zh-CN" sz="6600" b="1" dirty="0" smtClean="0">
                <a:solidFill>
                  <a:srgbClr val="C00000"/>
                </a:solidFill>
              </a:rPr>
              <a:t>     </a:t>
            </a:r>
            <a:r>
              <a:rPr lang="zh-CN" altLang="zh-CN" sz="6600" b="1" dirty="0" smtClean="0">
                <a:solidFill>
                  <a:srgbClr val="C00000"/>
                </a:solidFill>
              </a:rPr>
              <a:t>更美的安息</a:t>
            </a:r>
            <a:endParaRPr lang="zh-CN" altLang="en-US" sz="6600" b="1" dirty="0">
              <a:solidFill>
                <a:srgbClr val="C0000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 sz="4000" b="1">
                <a:solidFill>
                  <a:schemeClr val="tx1"/>
                </a:solidFill>
                <a:uFillTx/>
              </a:rPr>
              <a:t>f.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【来5:5】如此，基督也不是自取荣耀作大祭司，乃是在乎向他说：“你是我的儿子，我</a:t>
            </a:r>
            <a:r>
              <a:rPr lang="zh-CN" altLang="en-US" sz="4000" b="1">
                <a:solidFill>
                  <a:srgbClr val="FF0000"/>
                </a:solidFill>
                <a:uFillTx/>
              </a:rPr>
              <a:t>今日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生你”的那一位。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g.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【来13:8】耶稣基督，昨日、</a:t>
            </a:r>
            <a:r>
              <a:rPr lang="zh-CN" altLang="en-US" sz="4000" b="1">
                <a:solidFill>
                  <a:srgbClr val="FF0000"/>
                </a:solidFill>
                <a:uFillTx/>
              </a:rPr>
              <a:t>今日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、一直到永远是一样的。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4000" b="1">
              <a:solidFill>
                <a:schemeClr val="tx1"/>
              </a:solidFill>
              <a:uFillTx/>
              <a:sym typeface="+mn-ea"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3）.另一个安息日的安息  </a:t>
            </a:r>
            <a:r>
              <a:rPr lang="en-US" altLang="zh-CN" sz="4000" b="1">
                <a:solidFill>
                  <a:schemeClr val="tx1"/>
                </a:solidFill>
                <a:uFillTx/>
                <a:sym typeface="+mn-ea"/>
              </a:rPr>
              <a:t>  </a:t>
            </a:r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9－10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4）竭力进入那安息</a:t>
            </a:r>
            <a:r>
              <a:rPr lang="en-US" altLang="zh-CN" sz="4000" b="1">
                <a:solidFill>
                  <a:schemeClr val="tx1"/>
                </a:solidFill>
                <a:uFillTx/>
                <a:sym typeface="+mn-ea"/>
              </a:rPr>
              <a:t>    </a:t>
            </a:r>
            <a:r>
              <a:rPr lang="zh-CN" altLang="en-US" sz="4000" b="1">
                <a:solidFill>
                  <a:schemeClr val="tx1"/>
                </a:solidFill>
                <a:uFillTx/>
                <a:sym typeface="+mn-ea"/>
              </a:rPr>
              <a:t> 11</a:t>
            </a:r>
            <a:endParaRPr lang="zh-CN" altLang="en-US" sz="4000" b="1">
              <a:solidFill>
                <a:schemeClr val="tx1"/>
              </a:solidFill>
              <a:uFillTx/>
              <a:sym typeface="+mn-ea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836712"/>
            <a:ext cx="8229600" cy="5289451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二、接受神道的光照（</a:t>
            </a:r>
            <a:r>
              <a:rPr lang="en-US" altLang="zh-CN" sz="4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12</a:t>
            </a:r>
            <a:r>
              <a:rPr lang="zh-CN" altLang="zh-CN" sz="4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～</a:t>
            </a:r>
            <a:r>
              <a:rPr lang="en-US" altLang="zh-CN" sz="4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13</a:t>
            </a:r>
            <a:r>
              <a:rPr lang="zh-CN" altLang="zh-CN" sz="4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br>
              <a:rPr lang="zh-CN" altLang="zh-CN" sz="4000" dirty="0" smtClean="0"/>
            </a:br>
            <a:r>
              <a:rPr lang="zh-CN" altLang="zh-CN" sz="4000" b="1" dirty="0" smtClean="0"/>
              <a:t>１．是活泼的：</a:t>
            </a:r>
            <a:endParaRPr lang="en-US" altLang="zh-CN" sz="4000" b="1" dirty="0" smtClean="0"/>
          </a:p>
          <a:p>
            <a:pPr>
              <a:buNone/>
            </a:pPr>
            <a:r>
              <a:rPr lang="en-US" altLang="zh-CN" sz="3600" b="1" dirty="0" smtClean="0"/>
              <a:t>    【</a:t>
            </a:r>
            <a:r>
              <a:rPr lang="zh-CN" altLang="zh-CN" sz="3600" b="1" dirty="0" smtClean="0"/>
              <a:t>诗</a:t>
            </a:r>
            <a:r>
              <a:rPr lang="en-US" altLang="zh-CN" sz="3600" b="1" dirty="0" smtClean="0">
                <a:latin typeface="+mn-ea"/>
              </a:rPr>
              <a:t>119</a:t>
            </a:r>
            <a:r>
              <a:rPr lang="zh-CN" altLang="zh-CN" sz="3600" b="1" dirty="0" smtClean="0">
                <a:latin typeface="+mn-ea"/>
              </a:rPr>
              <a:t>：</a:t>
            </a:r>
            <a:r>
              <a:rPr lang="en-US" altLang="zh-CN" sz="3600" b="1" dirty="0" smtClean="0">
                <a:latin typeface="+mn-ea"/>
              </a:rPr>
              <a:t>130</a:t>
            </a:r>
            <a:r>
              <a:rPr lang="en-US" altLang="zh-CN" sz="3600" b="1" dirty="0" smtClean="0"/>
              <a:t>】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你的言语一解开，就发出亮光，使愚人通达</a:t>
            </a:r>
            <a:r>
              <a:rPr lang="zh-CN" altLang="zh-CN" sz="3600" b="1" dirty="0" smtClean="0"/>
              <a:t>，照亮人的心，不但使人得生命，又是充满了生命的活力。</a:t>
            </a:r>
            <a:endParaRPr lang="en-US" altLang="zh-CN" sz="3600" b="1" dirty="0" smtClean="0"/>
          </a:p>
          <a:p>
            <a:pPr>
              <a:buNone/>
            </a:pPr>
            <a:r>
              <a:rPr lang="en-US" altLang="zh-CN" sz="4000" b="1" dirty="0" smtClean="0"/>
              <a:t>   </a:t>
            </a:r>
            <a:r>
              <a:rPr lang="zh-CN" altLang="zh-CN" sz="4000" b="1" dirty="0" smtClean="0"/>
              <a:t>２．是有功效的：</a:t>
            </a:r>
            <a:r>
              <a:rPr lang="en-US" altLang="zh-CN" sz="4000" b="1" dirty="0" smtClean="0"/>
              <a:t> 【</a:t>
            </a:r>
            <a:r>
              <a:rPr lang="zh-CN" altLang="en-US" sz="4000" b="1" dirty="0" smtClean="0">
                <a:latin typeface="+mn-ea"/>
              </a:rPr>
              <a:t>弗</a:t>
            </a:r>
            <a:r>
              <a:rPr lang="en-US" altLang="zh-CN" sz="4000" b="1" dirty="0" smtClean="0">
                <a:latin typeface="+mn-ea"/>
              </a:rPr>
              <a:t>6:17</a:t>
            </a:r>
            <a:r>
              <a:rPr lang="en-US" altLang="zh-CN" sz="4000" b="1" dirty="0" smtClean="0"/>
              <a:t> 】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并戴上救恩的头盔，拿着圣灵的宝剑，就是　神的道。</a:t>
            </a:r>
            <a:endParaRPr lang="zh-CN" altLang="en-US" sz="4000" dirty="0" smtClean="0">
              <a:solidFill>
                <a:srgbClr val="0070C0"/>
              </a:solidFill>
            </a:endParaRPr>
          </a:p>
          <a:p>
            <a:pPr>
              <a:buNone/>
            </a:pPr>
            <a:endParaRPr lang="en-US" altLang="zh-CN" sz="4000" b="1" dirty="0" smtClean="0">
              <a:solidFill>
                <a:srgbClr val="0070C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611560" y="692696"/>
            <a:ext cx="8229600" cy="5832648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3600" b="1" dirty="0" smtClean="0"/>
              <a:t>３．能辨明心思意念：</a:t>
            </a:r>
            <a:endParaRPr lang="en-US" altLang="zh-CN" sz="3600" b="1" dirty="0" smtClean="0"/>
          </a:p>
          <a:p>
            <a:pPr>
              <a:buNone/>
            </a:pPr>
            <a:r>
              <a:rPr lang="en-US" altLang="zh-CN" sz="3600" b="1" dirty="0" smtClean="0"/>
              <a:t>    </a:t>
            </a:r>
            <a:r>
              <a:rPr lang="zh-CN" altLang="zh-CN" sz="3600" b="1" dirty="0" smtClean="0"/>
              <a:t>能认识自己、看清鬼计、明白神旨、除去不信的心。</a:t>
            </a:r>
            <a:endParaRPr lang="en-US" altLang="zh-CN" sz="3600" b="1" dirty="0" smtClean="0"/>
          </a:p>
          <a:p>
            <a:pPr>
              <a:buNone/>
            </a:pPr>
            <a:r>
              <a:rPr lang="zh-CN" altLang="zh-CN" sz="3600" b="1" dirty="0" smtClean="0"/>
              <a:t>４．在神前敞开一切；神有公义的审判，人当为自己的行为向神交帐</a:t>
            </a:r>
            <a:r>
              <a:rPr lang="en-US" altLang="zh-CN" sz="3600" b="1" dirty="0" smtClean="0"/>
              <a:t>【</a:t>
            </a:r>
            <a:r>
              <a:rPr lang="zh-CN" altLang="zh-CN" sz="3600" b="1" dirty="0" smtClean="0"/>
              <a:t>来</a:t>
            </a:r>
            <a:r>
              <a:rPr lang="en-US" altLang="zh-CN" sz="3600" b="1" dirty="0" smtClean="0">
                <a:latin typeface="+mn-ea"/>
              </a:rPr>
              <a:t>13:17</a:t>
            </a:r>
            <a:r>
              <a:rPr lang="en-US" altLang="zh-CN" sz="3600" b="1" dirty="0" smtClean="0"/>
              <a:t>】</a:t>
            </a:r>
            <a:r>
              <a:rPr lang="zh-CN" altLang="en-US" sz="3600" b="1" dirty="0" smtClean="0">
                <a:solidFill>
                  <a:srgbClr val="0070C0"/>
                </a:solidFill>
              </a:rPr>
              <a:t>你们要依从那些引导你们的，且要顺服，因他们为你们的灵魂时刻警醒，好像那将来交账的人。你们要使他们交的时候有快乐，不至忧愁，若忧愁就与你们无益了。</a:t>
            </a:r>
            <a:endParaRPr lang="zh-CN" altLang="en-US" sz="3600" dirty="0" smtClean="0"/>
          </a:p>
          <a:p>
            <a:endParaRPr lang="zh-CN" altLang="en-US" sz="36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【林后5:10】因为我们众人，必要在基督台前显露出来，叫各人按着本身所行的，或善或恶受报。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40060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zh-CN" altLang="zh-CN" sz="4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三、倚靠慈悲的大祭司（</a:t>
            </a:r>
            <a:r>
              <a:rPr lang="en-US" altLang="zh-CN" sz="4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14</a:t>
            </a:r>
            <a:r>
              <a:rPr lang="zh-CN" altLang="zh-CN" sz="4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～</a:t>
            </a:r>
            <a:r>
              <a:rPr lang="en-US" altLang="zh-CN" sz="4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16</a:t>
            </a:r>
            <a:r>
              <a:rPr lang="zh-CN" altLang="zh-CN" sz="4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zh-CN" altLang="zh-CN" sz="44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 marL="0" indent="0">
              <a:buNone/>
            </a:pPr>
            <a:r>
              <a:rPr lang="zh-CN" altLang="zh-CN" sz="4000" b="1" dirty="0" smtClean="0">
                <a:sym typeface="+mn-ea"/>
              </a:rPr>
              <a:t>１．主是尊荣的大祭司（１４）</a:t>
            </a:r>
            <a:endParaRPr lang="zh-CN" altLang="zh-CN" sz="4000" b="1" dirty="0" smtClean="0"/>
          </a:p>
          <a:p>
            <a:pPr marL="0" indent="0">
              <a:buNone/>
            </a:pPr>
            <a:r>
              <a:rPr lang="zh-CN" altLang="zh-CN" sz="4000" b="1" dirty="0" smtClean="0">
                <a:solidFill>
                  <a:srgbClr val="0070C0"/>
                </a:solidFill>
                <a:sym typeface="+mn-ea"/>
              </a:rPr>
              <a:t>『神的兒子』重在指祂的神性；</a:t>
            </a:r>
            <a:endParaRPr lang="zh-CN" altLang="zh-CN" sz="4000" b="1" dirty="0" smtClean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zh-CN" altLang="zh-CN" sz="4000" b="1" dirty="0" smtClean="0">
                <a:solidFill>
                  <a:srgbClr val="C00000"/>
                </a:solidFill>
                <a:sym typeface="+mn-ea"/>
              </a:rPr>
              <a:t>『耶穌』重在指祂的人性；全句給我們看見祂具神、人二性，适合担任大祭司的职份，作神人之间的中保。</a:t>
            </a:r>
            <a:endParaRPr lang="zh-CN" altLang="zh-CN" sz="4000" b="1" dirty="0" smtClean="0">
              <a:solidFill>
                <a:srgbClr val="C00000"/>
              </a:solidFill>
              <a:sym typeface="+mn-ea"/>
            </a:endParaRPr>
          </a:p>
          <a:p>
            <a:pPr>
              <a:buNone/>
            </a:pPr>
            <a:endParaRPr lang="en-US" altLang="zh-CN" sz="4000" b="1" dirty="0" smtClean="0"/>
          </a:p>
          <a:p>
            <a:endParaRPr lang="zh-CN" altLang="en-US" sz="4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1268760"/>
            <a:ext cx="8229600" cy="511256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zh-CN" altLang="zh-CN" sz="3600" b="1" dirty="0" smtClean="0">
                <a:sym typeface="+mn-ea"/>
              </a:rPr>
              <a:t>２．主是体恤人的大祭司（１５～１６）</a:t>
            </a:r>
            <a:endParaRPr lang="en-US" altLang="zh-CN" sz="3600" b="1" dirty="0" smtClean="0"/>
          </a:p>
          <a:p>
            <a:pPr marL="0" indent="0">
              <a:buNone/>
            </a:pPr>
            <a:endParaRPr lang="zh-CN" altLang="en-US" sz="3600" b="1" dirty="0" smtClean="0"/>
          </a:p>
          <a:p>
            <a:r>
              <a:rPr lang="zh-CN" altLang="zh-CN" sz="3600" b="1" dirty="0" smtClean="0"/>
              <a:t>所谓「祭司」所做的工作是什么？</a:t>
            </a:r>
            <a:endParaRPr lang="en-US" altLang="zh-CN" sz="3600" b="1" dirty="0" smtClean="0"/>
          </a:p>
          <a:p>
            <a:pPr>
              <a:buNone/>
            </a:pPr>
            <a:r>
              <a:rPr lang="en-US" altLang="zh-CN" sz="3600" b="1" dirty="0" smtClean="0"/>
              <a:t>    </a:t>
            </a:r>
            <a:endParaRPr lang="en-US" altLang="zh-CN" sz="3600" b="1" dirty="0" smtClean="0"/>
          </a:p>
          <a:p>
            <a:pPr>
              <a:buNone/>
            </a:pPr>
            <a:r>
              <a:rPr lang="zh-CN" altLang="zh-CN" sz="3600" b="1" dirty="0" smtClean="0">
                <a:solidFill>
                  <a:srgbClr val="C00000"/>
                </a:solidFill>
              </a:rPr>
              <a:t>祭司的职分有双重责任双重的代表性，祭司在神面前他代表人，在人面前他代表神。</a:t>
            </a:r>
            <a:endParaRPr lang="zh-CN" altLang="zh-CN" sz="3600" b="1" dirty="0" smtClean="0">
              <a:solidFill>
                <a:srgbClr val="C00000"/>
              </a:solidFill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7544" y="692696"/>
            <a:ext cx="8352928" cy="5976664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zh-CN" altLang="zh-CN" sz="4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一、当紧抓安息的应许（</a:t>
            </a:r>
            <a:r>
              <a:rPr lang="en-US" altLang="zh-CN" sz="4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</a:t>
            </a:r>
            <a:r>
              <a:rPr lang="zh-CN" altLang="zh-CN" sz="4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～</a:t>
            </a:r>
            <a:r>
              <a:rPr lang="en-US" altLang="zh-CN" sz="4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11</a:t>
            </a:r>
            <a:r>
              <a:rPr lang="zh-CN" altLang="zh-CN" sz="4400" b="1" dirty="0" smtClean="0">
                <a:latin typeface="黑体" panose="02010609060101010101" pitchFamily="49" charset="-122"/>
                <a:ea typeface="黑体" panose="02010609060101010101" pitchFamily="49" charset="-122"/>
              </a:rPr>
              <a:t>）</a:t>
            </a:r>
            <a:endParaRPr lang="zh-CN" altLang="zh-CN" sz="4400" dirty="0" smtClean="0">
              <a:latin typeface="黑体" panose="02010609060101010101" pitchFamily="49" charset="-122"/>
              <a:ea typeface="黑体" panose="02010609060101010101" pitchFamily="49" charset="-122"/>
            </a:endParaRPr>
          </a:p>
          <a:p>
            <a:pPr>
              <a:buNone/>
            </a:pPr>
            <a:r>
              <a:rPr lang="en-US" altLang="zh-CN" sz="4000" b="1" dirty="0" smtClean="0">
                <a:latin typeface="+mn-ea"/>
              </a:rPr>
              <a:t>1</a:t>
            </a:r>
            <a:r>
              <a:rPr lang="zh-CN" altLang="zh-CN" sz="4000" b="1" dirty="0" smtClean="0"/>
              <a:t>、安息的应许是确实的  1</a:t>
            </a:r>
            <a:endParaRPr lang="zh-CN" altLang="zh-CN" sz="4000" b="1" dirty="0" smtClean="0"/>
          </a:p>
          <a:p>
            <a:pPr>
              <a:buNone/>
            </a:pPr>
            <a:r>
              <a:rPr lang="zh-CN" altLang="en-US" sz="4000" b="1" dirty="0" smtClean="0"/>
              <a:t>  就当畏惧：敬畏上帝</a:t>
            </a:r>
            <a:endParaRPr lang="zh-CN" altLang="en-US" sz="4000" b="1" dirty="0" smtClean="0"/>
          </a:p>
          <a:p>
            <a:pPr>
              <a:buNone/>
            </a:pPr>
            <a:r>
              <a:rPr lang="zh-CN" altLang="en-US" sz="4000" b="1" dirty="0" smtClean="0"/>
              <a:t>  【诗90:11】谁晓得你怒气的权势？谁按着你该受的敬畏晓得你的忿怒呢？</a:t>
            </a:r>
            <a:endParaRPr lang="zh-CN" altLang="en-US" sz="4000" b="1" dirty="0" smtClean="0"/>
          </a:p>
          <a:p>
            <a:endParaRPr lang="zh-CN" altLang="en-US" sz="2400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904656"/>
          </a:xfrm>
        </p:spPr>
        <p:txBody>
          <a:bodyPr>
            <a:normAutofit/>
          </a:bodyPr>
          <a:lstStyle/>
          <a:p>
            <a:endParaRPr lang="zh-CN" altLang="en-US" dirty="0"/>
          </a:p>
          <a:p>
            <a:endParaRPr lang="zh-CN" altLang="en-US" dirty="0"/>
          </a:p>
          <a:p>
            <a:r>
              <a:rPr lang="zh-CN" altLang="en-US" sz="4000" b="1" dirty="0">
                <a:solidFill>
                  <a:schemeClr val="tx1"/>
                </a:solidFill>
                <a:uFillTx/>
              </a:rPr>
              <a:t>「免得你们中间有人赶不上。」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  <a:p>
            <a:r>
              <a:rPr lang="zh-CN" altLang="en-US" sz="4000" b="1" dirty="0">
                <a:solidFill>
                  <a:schemeClr val="tx1"/>
                </a:solidFill>
                <a:uFillTx/>
              </a:rPr>
              <a:t>【太11:12】从施洗约翰的时候到如今，天国是努力进入的，努力的人就得着了。</a:t>
            </a:r>
            <a:endParaRPr lang="zh-CN" altLang="en-US" sz="4000" b="1" dirty="0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Autofit/>
          </a:bodyPr>
          <a:lstStyle/>
          <a:p>
            <a:pPr>
              <a:buNone/>
            </a:pPr>
            <a:endParaRPr lang="en-US" altLang="zh-CN" sz="4000" b="1" dirty="0" smtClean="0">
              <a:latin typeface="+mn-ea"/>
            </a:endParaRPr>
          </a:p>
          <a:p>
            <a:pPr>
              <a:buNone/>
            </a:pPr>
            <a:r>
              <a:rPr lang="en-US" altLang="zh-CN" sz="4000" b="1" dirty="0" smtClean="0">
                <a:latin typeface="+mn-ea"/>
              </a:rPr>
              <a:t>【士8:4】基甸和跟随他的三百人到约旦河过渡，</a:t>
            </a:r>
            <a:r>
              <a:rPr lang="en-US" altLang="zh-CN" sz="4000" b="1" dirty="0" smtClean="0">
                <a:solidFill>
                  <a:srgbClr val="FF0000"/>
                </a:solidFill>
                <a:uFillTx/>
                <a:latin typeface="+中文正文" charset="0"/>
              </a:rPr>
              <a:t>虽然疲乏，还是追赶</a:t>
            </a:r>
            <a:r>
              <a:rPr lang="en-US" altLang="zh-CN" sz="4000" b="1" dirty="0" smtClean="0">
                <a:latin typeface="+mn-ea"/>
              </a:rPr>
              <a:t>。</a:t>
            </a:r>
            <a:endParaRPr lang="en-US" altLang="zh-CN" sz="4000" b="1" dirty="0" smtClean="0">
              <a:latin typeface="+mn-ea"/>
            </a:endParaRPr>
          </a:p>
          <a:p>
            <a:pPr>
              <a:buNone/>
            </a:pPr>
            <a:endParaRPr lang="en-US" altLang="zh-CN" sz="4000" b="1" dirty="0" smtClean="0">
              <a:latin typeface="+mn-ea"/>
            </a:endParaRPr>
          </a:p>
          <a:p>
            <a:pPr>
              <a:buNone/>
            </a:pPr>
            <a:r>
              <a:rPr lang="en-US" altLang="zh-CN" sz="4000" b="1" dirty="0" smtClean="0">
                <a:latin typeface="+mn-ea"/>
              </a:rPr>
              <a:t>2</a:t>
            </a:r>
            <a:r>
              <a:rPr lang="zh-CN" altLang="zh-CN" sz="4000" b="1" dirty="0" smtClean="0"/>
              <a:t>．以信心领受应许   ２～３上</a:t>
            </a:r>
            <a:endParaRPr lang="zh-CN" altLang="zh-CN" sz="4000" dirty="0" smtClean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endParaRPr lang="zh-CN" altLang="en-US"/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“调和”或“联合”“他们并没有凭信与所听见的话相结合”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【罗10:17】可见信道是从听道来的，听道是从基督的话来的。</a:t>
            </a:r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p>
            <a:r>
              <a:rPr lang="zh-CN" altLang="en-US" sz="4000" b="1">
                <a:solidFill>
                  <a:schemeClr val="tx1"/>
                </a:solidFill>
                <a:uFillTx/>
              </a:rPr>
              <a:t>3、几种安息的意义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  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  3下～11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1). 创造的安息  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        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3下－4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zh-CN" altLang="en-US" sz="4000" b="1">
                <a:solidFill>
                  <a:schemeClr val="tx1"/>
                </a:solidFill>
                <a:uFillTx/>
              </a:rPr>
              <a:t>【出31:17】这是我和以色列人永远的证据，因为六日之内耶和华造天地，第七日便安息舒畅。”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endParaRPr lang="zh-CN" altLang="en-US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p>
            <a:r>
              <a:rPr lang="zh-CN" altLang="en-US" sz="4000" b="1">
                <a:uFillTx/>
                <a:sym typeface="+mn-ea"/>
              </a:rPr>
              <a:t>2). 进迦南的安息</a:t>
            </a:r>
            <a:r>
              <a:rPr lang="en-US" altLang="zh-CN" sz="4000" b="1">
                <a:uFillTx/>
                <a:sym typeface="+mn-ea"/>
              </a:rPr>
              <a:t>      </a:t>
            </a:r>
            <a:r>
              <a:rPr lang="zh-CN" altLang="en-US" sz="4000" b="1">
                <a:uFillTx/>
                <a:sym typeface="+mn-ea"/>
              </a:rPr>
              <a:t>5－8</a:t>
            </a:r>
            <a:endParaRPr lang="zh-CN" altLang="en-US" sz="4000" b="1">
              <a:uFillTx/>
              <a:sym typeface="+mn-ea"/>
            </a:endParaRPr>
          </a:p>
          <a:p>
            <a:pPr marL="0" indent="0">
              <a:buNone/>
            </a:pPr>
            <a:r>
              <a:rPr lang="zh-CN" altLang="en-US" sz="4000" b="1">
                <a:uFillTx/>
                <a:sym typeface="+mn-ea"/>
              </a:rPr>
              <a:t>今日：机会</a:t>
            </a:r>
            <a:r>
              <a:rPr lang="en-US" altLang="zh-CN" sz="4000" b="1">
                <a:uFillTx/>
                <a:sym typeface="+mn-ea"/>
              </a:rPr>
              <a:t>      </a:t>
            </a:r>
            <a:r>
              <a:rPr lang="zh-CN" altLang="en-US" sz="4000" b="1">
                <a:uFillTx/>
                <a:sym typeface="+mn-ea"/>
              </a:rPr>
              <a:t>本书</a:t>
            </a:r>
            <a:r>
              <a:rPr lang="en-US" altLang="zh-CN" sz="4000" b="1">
                <a:uFillTx/>
                <a:sym typeface="+mn-ea"/>
              </a:rPr>
              <a:t>7</a:t>
            </a:r>
            <a:r>
              <a:rPr lang="zh-CN" altLang="en-US" sz="4000" b="1">
                <a:uFillTx/>
                <a:sym typeface="+mn-ea"/>
              </a:rPr>
              <a:t>次提到【今日】</a:t>
            </a:r>
            <a:endParaRPr lang="zh-CN" altLang="en-US" sz="4000" b="1">
              <a:uFillTx/>
              <a:sym typeface="+mn-ea"/>
            </a:endParaRPr>
          </a:p>
          <a:p>
            <a:r>
              <a:rPr lang="en-US" altLang="zh-CN" sz="4000" b="1"/>
              <a:t>a.</a:t>
            </a:r>
            <a:r>
              <a:rPr lang="zh-CN" altLang="en-US" sz="4000" b="1"/>
              <a:t>【来1:5】所有的天使，神从来对哪一个说：“你是我的儿子，我</a:t>
            </a:r>
            <a:r>
              <a:rPr lang="zh-CN" altLang="en-US" sz="4000" b="1">
                <a:solidFill>
                  <a:srgbClr val="FF0000"/>
                </a:solidFill>
                <a:uFillTx/>
              </a:rPr>
              <a:t>今日</a:t>
            </a:r>
            <a:r>
              <a:rPr lang="zh-CN" altLang="en-US" sz="4000" b="1"/>
              <a:t>生你”？又指着哪一个说：“我要作他的父，他要作我的子”？</a:t>
            </a:r>
            <a:endParaRPr lang="zh-CN" altLang="en-US" sz="4000" b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 altLang="zh-CN" sz="4000" b="1">
                <a:solidFill>
                  <a:schemeClr val="tx1"/>
                </a:solidFill>
                <a:uFillTx/>
              </a:rPr>
              <a:t>b.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【来3:7】圣灵有话说：“你们</a:t>
            </a:r>
            <a:r>
              <a:rPr lang="zh-CN" altLang="en-US" sz="4000" b="1">
                <a:solidFill>
                  <a:srgbClr val="FF0000"/>
                </a:solidFill>
                <a:uFillTx/>
              </a:rPr>
              <a:t>今日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若听他的话，</a:t>
            </a:r>
            <a:endParaRPr lang="zh-CN" altLang="en-US" sz="4000" b="1">
              <a:solidFill>
                <a:schemeClr val="tx1"/>
              </a:solidFill>
              <a:uFillTx/>
            </a:endParaRPr>
          </a:p>
          <a:p>
            <a:r>
              <a:rPr lang="en-US" altLang="zh-CN" sz="4000" b="1">
                <a:solidFill>
                  <a:schemeClr val="tx1"/>
                </a:solidFill>
                <a:uFillTx/>
              </a:rPr>
              <a:t>c.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【来3:13】总要趁着还有</a:t>
            </a:r>
            <a:r>
              <a:rPr lang="zh-CN" altLang="en-US" sz="4000" b="1">
                <a:solidFill>
                  <a:srgbClr val="FF0000"/>
                </a:solidFill>
                <a:uFillTx/>
              </a:rPr>
              <a:t>今日</a:t>
            </a:r>
            <a:r>
              <a:rPr lang="zh-CN" altLang="en-US" sz="4000" b="1">
                <a:solidFill>
                  <a:schemeClr val="tx1"/>
                </a:solidFill>
                <a:uFillTx/>
              </a:rPr>
              <a:t>，天天彼此相劝，免得你们中间有人被罪迷惑，心里就刚硬了。</a:t>
            </a:r>
            <a:r>
              <a:rPr lang="en-US" altLang="zh-CN" sz="4000" b="1">
                <a:solidFill>
                  <a:schemeClr val="tx1"/>
                </a:solidFill>
                <a:uFillTx/>
              </a:rPr>
              <a:t> </a:t>
            </a:r>
            <a:endParaRPr lang="en-US" altLang="zh-CN" sz="4000" b="1">
              <a:solidFill>
                <a:schemeClr val="tx1"/>
              </a:solidFill>
              <a:uFillTx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p>
            <a:r>
              <a:rPr lang="en-US" altLang="zh-CN" sz="4000" b="1"/>
              <a:t>d.</a:t>
            </a:r>
            <a:r>
              <a:rPr lang="zh-CN" altLang="en-US" sz="4000" b="1"/>
              <a:t>【来3:15】经上说：“你们</a:t>
            </a:r>
            <a:r>
              <a:rPr lang="zh-CN" altLang="en-US" sz="4000" b="1">
                <a:solidFill>
                  <a:srgbClr val="FF0000"/>
                </a:solidFill>
                <a:uFillTx/>
              </a:rPr>
              <a:t>今日</a:t>
            </a:r>
            <a:r>
              <a:rPr lang="zh-CN" altLang="en-US" sz="4000" b="1"/>
              <a:t>若听他的话，就不可硬着心，像惹他发怒的日子一样。”</a:t>
            </a:r>
            <a:endParaRPr lang="zh-CN" altLang="en-US" sz="4000" b="1"/>
          </a:p>
          <a:p>
            <a:r>
              <a:rPr lang="en-US" altLang="zh-CN" sz="4000" b="1"/>
              <a:t>e.</a:t>
            </a:r>
            <a:r>
              <a:rPr lang="zh-CN" altLang="en-US" sz="4000" b="1"/>
              <a:t>【来4:7】所以过了多年，就在大卫的书上，又限定一日，如以上所引的说：“你们</a:t>
            </a:r>
            <a:r>
              <a:rPr lang="zh-CN" altLang="en-US" sz="4000" b="1">
                <a:solidFill>
                  <a:srgbClr val="FF0000"/>
                </a:solidFill>
                <a:uFillTx/>
              </a:rPr>
              <a:t>今日</a:t>
            </a:r>
            <a:r>
              <a:rPr lang="zh-CN" altLang="en-US" sz="4000" b="1"/>
              <a:t>若听他的话，就不可硬着心。”</a:t>
            </a:r>
            <a:endParaRPr lang="zh-CN" altLang="en-US" sz="4000" b="1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0C913308-F349-4B6D-A68A-DD1791B4A57B}" type="slidenum">
              <a:rPr lang="zh-CN" altLang="en-US" smtClean="0"/>
            </a:fld>
            <a:endParaRPr lang="zh-CN" altLang="en-US" dirty="0"/>
          </a:p>
        </p:txBody>
      </p:sp>
    </p:spTree>
  </p:cSld>
  <p:clrMapOvr>
    <a:masterClrMapping/>
  </p:clrMapOvr>
</p:sld>
</file>

<file path=ppt/tags/tag1.xml><?xml version="1.0" encoding="utf-8"?>
<p:tagLst xmlns:p="http://schemas.openxmlformats.org/presentationml/2006/main">
  <p:tag name="commondata" val="eyJoZGlkIjoiNGUwZThiZmEzNDQ0NDU0MDRhYTBlMzcyYjM5NzcxN2YifQ=="/>
</p:tagLst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流畅">
  <a:themeElements>
    <a:clrScheme name="流畅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流畅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流畅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0</TotalTime>
  <Words>1238</Words>
  <Application>WPS 演示</Application>
  <PresentationFormat>全屏显示(4:3)</PresentationFormat>
  <Paragraphs>97</Paragraphs>
  <Slides>16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16</vt:i4>
      </vt:variant>
    </vt:vector>
  </HeadingPairs>
  <TitlesOfParts>
    <vt:vector size="30" baseType="lpstr">
      <vt:lpstr>Arial</vt:lpstr>
      <vt:lpstr>宋体</vt:lpstr>
      <vt:lpstr>Wingdings</vt:lpstr>
      <vt:lpstr>Wingdings 2</vt:lpstr>
      <vt:lpstr>Wingdings</vt:lpstr>
      <vt:lpstr>黑体</vt:lpstr>
      <vt:lpstr>+中文正文</vt:lpstr>
      <vt:lpstr>Segoe Print</vt:lpstr>
      <vt:lpstr>Constantia</vt:lpstr>
      <vt:lpstr>Calibri</vt:lpstr>
      <vt:lpstr>隶书</vt:lpstr>
      <vt:lpstr>微软雅黑</vt:lpstr>
      <vt:lpstr>Arial Unicode MS</vt:lpstr>
      <vt:lpstr>流畅</vt:lpstr>
      <vt:lpstr>&lt;&lt;希伯来书&gt;&gt;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第四章       更美的安息 </dc:title>
  <dc:creator>lenovo</dc:creator>
  <cp:lastModifiedBy>王小慧</cp:lastModifiedBy>
  <cp:revision>40</cp:revision>
  <dcterms:created xsi:type="dcterms:W3CDTF">2023-12-11T01:11:00Z</dcterms:created>
  <dcterms:modified xsi:type="dcterms:W3CDTF">2024-05-07T14:33:45Z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5C86AB7F107740E08920DB9ACC76D1AD_12</vt:lpwstr>
  </property>
  <property fmtid="{D5CDD505-2E9C-101B-9397-08002B2CF9AE}" pid="3" name="KSOProductBuildVer">
    <vt:lpwstr>2052-12.1.0.16729</vt:lpwstr>
  </property>
</Properties>
</file>