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25"/>
  </p:notesMasterIdLst>
  <p:sldIdLst>
    <p:sldId id="265" r:id="rId2"/>
    <p:sldId id="256" r:id="rId3"/>
    <p:sldId id="283" r:id="rId4"/>
    <p:sldId id="285" r:id="rId5"/>
    <p:sldId id="301" r:id="rId6"/>
    <p:sldId id="302" r:id="rId7"/>
    <p:sldId id="303" r:id="rId8"/>
    <p:sldId id="304" r:id="rId9"/>
    <p:sldId id="300" r:id="rId10"/>
    <p:sldId id="284" r:id="rId11"/>
    <p:sldId id="257" r:id="rId12"/>
    <p:sldId id="298" r:id="rId13"/>
    <p:sldId id="275" r:id="rId14"/>
    <p:sldId id="297" r:id="rId15"/>
    <p:sldId id="276" r:id="rId16"/>
    <p:sldId id="258" r:id="rId17"/>
    <p:sldId id="286" r:id="rId18"/>
    <p:sldId id="259" r:id="rId19"/>
    <p:sldId id="299" r:id="rId20"/>
    <p:sldId id="271" r:id="rId21"/>
    <p:sldId id="277" r:id="rId22"/>
    <p:sldId id="274" r:id="rId23"/>
    <p:sldId id="263" r:id="rId24"/>
  </p:sldIdLst>
  <p:sldSz cx="9144000" cy="6858000" type="screen4x3"/>
  <p:notesSz cx="6858000" cy="9144000"/>
  <p:custDataLst>
    <p:tags r:id="rId2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52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940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3CE6A-DE2A-4A4F-8506-A1F57E1EFFD8}" type="datetimeFigureOut">
              <a:rPr lang="zh-CN" altLang="en-US" smtClean="0"/>
              <a:pPr/>
              <a:t>2024/6/8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F6AE33-0961-49FD-8369-1BD07D06D6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12875-850C-470C-9261-A49E91547E0B}" type="datetime1">
              <a:rPr lang="zh-CN" altLang="en-US" smtClean="0"/>
              <a:pPr/>
              <a:t>2024/6/8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394C9-AE10-4129-B9FF-5177A113A9CE}" type="datetime1">
              <a:rPr lang="zh-CN" altLang="en-US" smtClean="0"/>
              <a:pPr/>
              <a:t>2024/6/8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9CB16-F1E6-492F-985B-5E81E715DE47}" type="datetime1">
              <a:rPr lang="zh-CN" altLang="en-US" smtClean="0"/>
              <a:pPr/>
              <a:t>2024/6/8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388424" y="6237312"/>
            <a:ext cx="463624" cy="365125"/>
          </a:xfrm>
        </p:spPr>
        <p:txBody>
          <a:bodyPr/>
          <a:lstStyle>
            <a:lvl1pPr algn="ctr">
              <a:defRPr sz="2400">
                <a:latin typeface="+mn-ea"/>
                <a:ea typeface="+mn-ea"/>
              </a:defRPr>
            </a:lvl1pPr>
          </a:lstStyle>
          <a:p>
            <a:pPr algn="r"/>
            <a:fld id="{0C913308-F349-4B6D-A68A-DD1791B4A57B}" type="slidenum">
              <a:rPr lang="zh-CN" altLang="en-US" smtClean="0"/>
              <a:pPr algn="r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086FA-CB19-43CD-93BB-85025024EE44}" type="datetime1">
              <a:rPr lang="zh-CN" altLang="en-US" smtClean="0"/>
              <a:pPr/>
              <a:t>2024/6/8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91492-A6AB-46C1-93C1-07493C87F3E1}" type="datetime1">
              <a:rPr lang="zh-CN" altLang="en-US" smtClean="0"/>
              <a:pPr/>
              <a:t>2024/6/8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F1D7-7029-47AE-8FAB-EC0B8EF09651}" type="datetime1">
              <a:rPr lang="zh-CN" altLang="en-US" smtClean="0"/>
              <a:pPr/>
              <a:t>2024/6/8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A98D-7F42-4C86-8D1B-76BC743B1EC5}" type="datetime1">
              <a:rPr lang="zh-CN" altLang="en-US" smtClean="0"/>
              <a:pPr/>
              <a:t>2024/6/8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A0492-791E-4468-868D-45FCED7F215D}" type="datetime1">
              <a:rPr lang="zh-CN" altLang="en-US" smtClean="0"/>
              <a:pPr/>
              <a:t>2024/6/8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B93D-8C78-40ED-8567-D42820B4FF53}" type="datetime1">
              <a:rPr lang="zh-CN" altLang="en-US" smtClean="0"/>
              <a:pPr/>
              <a:t>2024/6/8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64AA-C1C5-463D-A755-BBFE4EE6AA25}" type="datetime1">
              <a:rPr lang="zh-CN" altLang="en-US" smtClean="0"/>
              <a:pPr/>
              <a:t>2024/6/8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3E9008F-E620-449B-ADF4-6F25EA1C693C}" type="datetime1">
              <a:rPr lang="zh-CN" altLang="en-US" smtClean="0"/>
              <a:pPr/>
              <a:t>2024/6/8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altLang="zh-CN" sz="7200" b="1" dirty="0" smtClean="0">
                <a:solidFill>
                  <a:schemeClr val="bg1"/>
                </a:solidFill>
              </a:rPr>
              <a:t>&lt;&lt;</a:t>
            </a:r>
            <a:r>
              <a:rPr lang="zh-CN" altLang="zh-CN" sz="7200" b="1" dirty="0" smtClean="0">
                <a:solidFill>
                  <a:schemeClr val="bg1"/>
                </a:solidFill>
              </a:rPr>
              <a:t>希伯来书</a:t>
            </a:r>
            <a:r>
              <a:rPr lang="en-US" altLang="zh-CN" sz="7200" b="1" dirty="0" smtClean="0">
                <a:solidFill>
                  <a:schemeClr val="bg1"/>
                </a:solidFill>
              </a:rPr>
              <a:t>&gt;&gt;</a:t>
            </a:r>
            <a:endParaRPr lang="zh-CN" altLang="en-US" sz="7200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11560" y="2564904"/>
            <a:ext cx="8064896" cy="1512168"/>
          </a:xfrm>
        </p:spPr>
        <p:txBody>
          <a:bodyPr>
            <a:noAutofit/>
          </a:bodyPr>
          <a:lstStyle/>
          <a:p>
            <a:pPr algn="ctr"/>
            <a:r>
              <a:rPr lang="zh-CN" altLang="en-US" sz="6600" b="1" dirty="0" smtClean="0">
                <a:solidFill>
                  <a:srgbClr val="C00000"/>
                </a:solidFill>
              </a:rPr>
              <a:t>第</a:t>
            </a:r>
            <a:r>
              <a:rPr lang="zh-CN" altLang="zh-CN" sz="6600" b="1" dirty="0" smtClean="0">
                <a:solidFill>
                  <a:srgbClr val="C00000"/>
                </a:solidFill>
              </a:rPr>
              <a:t>五</a:t>
            </a:r>
            <a:r>
              <a:rPr lang="zh-CN" altLang="en-US" sz="6600" b="1" dirty="0" smtClean="0">
                <a:solidFill>
                  <a:srgbClr val="C00000"/>
                </a:solidFill>
              </a:rPr>
              <a:t>章    </a:t>
            </a:r>
            <a:r>
              <a:rPr lang="zh-CN" altLang="zh-CN" sz="6600" b="1" dirty="0" smtClean="0">
                <a:solidFill>
                  <a:srgbClr val="C00000"/>
                </a:solidFill>
              </a:rPr>
              <a:t>完美的祭司</a:t>
            </a:r>
            <a:endParaRPr lang="zh-CN" altLang="en-US" sz="6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sz="4000" b="1" dirty="0" smtClean="0">
                <a:latin typeface="+mn-ea"/>
                <a:sym typeface="+mn-ea"/>
              </a:rPr>
              <a:t>2</a:t>
            </a:r>
            <a:r>
              <a:rPr lang="zh-CN" altLang="zh-CN" sz="4000" b="1" dirty="0" smtClean="0">
                <a:latin typeface="+mn-ea"/>
                <a:sym typeface="+mn-ea"/>
              </a:rPr>
              <a:t>．</a:t>
            </a:r>
            <a:r>
              <a:rPr lang="zh-CN" altLang="zh-CN" sz="4000" b="1" dirty="0" smtClean="0">
                <a:sym typeface="+mn-ea"/>
              </a:rPr>
              <a:t>大祭司必须蒙神所召</a:t>
            </a:r>
            <a:endParaRPr lang="zh-CN" altLang="zh-CN" sz="4000" b="1" dirty="0" smtClean="0"/>
          </a:p>
          <a:p>
            <a:pPr>
              <a:buNone/>
            </a:pPr>
            <a:endParaRPr lang="zh-CN" altLang="zh-CN" sz="4000" b="1" dirty="0" smtClean="0">
              <a:sym typeface="+mn-ea"/>
            </a:endParaRPr>
          </a:p>
          <a:p>
            <a:pPr>
              <a:buNone/>
            </a:pPr>
            <a:r>
              <a:rPr lang="zh-CN" altLang="zh-CN" sz="4000" b="1" dirty="0" smtClean="0">
                <a:sym typeface="+mn-ea"/>
              </a:rPr>
              <a:t>【</a:t>
            </a:r>
            <a:r>
              <a:rPr lang="zh-CN" altLang="zh-CN" sz="4000" b="1" dirty="0" smtClean="0">
                <a:latin typeface="+mn-ea"/>
                <a:sym typeface="+mn-ea"/>
              </a:rPr>
              <a:t>约17:4</a:t>
            </a:r>
            <a:r>
              <a:rPr lang="zh-CN" altLang="zh-CN" sz="4000" b="1" dirty="0" smtClean="0">
                <a:sym typeface="+mn-ea"/>
              </a:rPr>
              <a:t>】</a:t>
            </a:r>
            <a:r>
              <a:rPr lang="zh-CN" altLang="zh-CN" sz="4000" b="1" dirty="0" smtClean="0">
                <a:solidFill>
                  <a:srgbClr val="FF0000"/>
                </a:solidFill>
                <a:sym typeface="+mn-ea"/>
              </a:rPr>
              <a:t>我在地上已经荣耀你，你所托付我的事，我已成全了。</a:t>
            </a:r>
            <a:endParaRPr lang="zh-CN" altLang="zh-CN" sz="4000" b="1" dirty="0" smtClean="0">
              <a:solidFill>
                <a:srgbClr val="FF0000"/>
              </a:solidFill>
            </a:endParaRPr>
          </a:p>
          <a:p>
            <a:endParaRPr lang="zh-CN" altLang="en-US" sz="4000" b="1" dirty="0"/>
          </a:p>
          <a:p>
            <a:endParaRPr lang="zh-CN" altLang="en-US" sz="4000" b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C913308-F349-4B6D-A68A-DD1791B4A57B}" type="slidenum">
              <a:rPr lang="zh-CN" altLang="en-US" smtClean="0"/>
              <a:pPr algn="r"/>
              <a:t>10</a:t>
            </a:fld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507288" cy="528945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000" b="1" dirty="0" smtClean="0">
                <a:solidFill>
                  <a:schemeClr val="tx1"/>
                </a:solidFill>
                <a:uFillTx/>
              </a:rPr>
              <a:t>二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.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</a:rPr>
              <a:t>基督是更美的大祭司（５～１０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)</a:t>
            </a:r>
          </a:p>
          <a:p>
            <a:pPr>
              <a:buNone/>
            </a:pPr>
            <a:endParaRPr lang="zh-CN" altLang="zh-CN" sz="4000" b="1" dirty="0" smtClean="0">
              <a:solidFill>
                <a:schemeClr val="tx1"/>
              </a:solidFill>
              <a:uFillTx/>
            </a:endParaRPr>
          </a:p>
          <a:p>
            <a:pPr>
              <a:buNone/>
            </a:pPr>
            <a:r>
              <a:rPr lang="zh-CN" altLang="zh-CN" sz="4000" b="1" dirty="0" smtClean="0">
                <a:solidFill>
                  <a:schemeClr val="tx1"/>
                </a:solidFill>
                <a:uFillTx/>
              </a:rPr>
              <a:t>１．论出身：道成肉身为大祭司</a:t>
            </a:r>
          </a:p>
          <a:p>
            <a:pPr>
              <a:buNone/>
            </a:pPr>
            <a:r>
              <a:rPr lang="zh-CN" altLang="zh-CN" sz="4000" b="1" dirty="0" smtClean="0">
                <a:solidFill>
                  <a:schemeClr val="tx1"/>
                </a:solidFill>
                <a:uFillTx/>
              </a:rPr>
              <a:t>提到「麦基洗德」名称的只有三本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书</a:t>
            </a: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 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 smtClean="0">
                <a:sym typeface="+mn-ea"/>
              </a:rPr>
              <a:t> </a:t>
            </a:r>
            <a:r>
              <a:rPr lang="en-US" altLang="zh-CN" sz="4000" b="1" dirty="0" smtClean="0">
                <a:sym typeface="+mn-ea"/>
              </a:rPr>
              <a:t> </a:t>
            </a:r>
            <a:r>
              <a:rPr lang="zh-CN" altLang="zh-CN" sz="4000" b="1" dirty="0" smtClean="0">
                <a:solidFill>
                  <a:srgbClr val="FF0000"/>
                </a:solidFill>
                <a:uFillTx/>
                <a:sym typeface="+mn-ea"/>
              </a:rPr>
              <a:t>第一</a:t>
            </a:r>
            <a:r>
              <a:rPr lang="en-US" altLang="zh-CN" sz="4000" b="1" dirty="0" smtClean="0">
                <a:solidFill>
                  <a:srgbClr val="002060"/>
                </a:solidFill>
                <a:sym typeface="+mn-ea"/>
              </a:rPr>
              <a:t>【</a:t>
            </a:r>
            <a:r>
              <a:rPr lang="zh-CN" altLang="zh-CN" sz="4000" b="1" dirty="0" smtClean="0">
                <a:solidFill>
                  <a:srgbClr val="002060"/>
                </a:solidFill>
                <a:latin typeface="+mn-ea"/>
                <a:sym typeface="+mn-ea"/>
              </a:rPr>
              <a:t>创14：17-18</a:t>
            </a:r>
            <a:r>
              <a:rPr lang="en-US" altLang="zh-CN" sz="4000" b="1" dirty="0" smtClean="0">
                <a:solidFill>
                  <a:srgbClr val="002060"/>
                </a:solidFill>
                <a:sym typeface="+mn-ea"/>
              </a:rPr>
              <a:t>】 </a:t>
            </a:r>
            <a:r>
              <a:rPr lang="zh-CN" altLang="en-US" sz="4000" b="1" dirty="0" smtClean="0">
                <a:solidFill>
                  <a:srgbClr val="FF0000"/>
                </a:solidFill>
                <a:sym typeface="+mn-ea"/>
              </a:rPr>
              <a:t>亚伯兰杀败基大老玛和与他同盟的王回来的时候，所多玛王出来，在沙微谷迎接他；沙微谷就是王谷。又有撒冷王麦基洗德带着饼和酒出来迎接，他是至高　神的祭司。</a:t>
            </a:r>
            <a:endParaRPr lang="zh-CN" altLang="zh-CN" sz="4000" b="1" dirty="0" smtClean="0">
              <a:solidFill>
                <a:srgbClr val="FF0000"/>
              </a:solidFill>
              <a:uFillTx/>
            </a:endParaRPr>
          </a:p>
          <a:p>
            <a:endParaRPr lang="zh-CN" altLang="zh-CN" sz="4000" b="1" dirty="0" smtClean="0">
              <a:solidFill>
                <a:srgbClr val="FF0000"/>
              </a:solidFill>
              <a:uFillTx/>
            </a:endParaRPr>
          </a:p>
          <a:p>
            <a:endParaRPr lang="zh-CN" altLang="en-US" sz="4000" b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C913308-F349-4B6D-A68A-DD1791B4A57B}" type="slidenum">
              <a:rPr lang="zh-CN" altLang="en-US" smtClean="0"/>
              <a:pPr algn="r"/>
              <a:t>12</a:t>
            </a:fld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147248" cy="5415880"/>
          </a:xfrm>
        </p:spPr>
        <p:txBody>
          <a:bodyPr>
            <a:no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zh-CN" altLang="zh-CN" sz="4000" b="1" dirty="0" smtClean="0">
                <a:solidFill>
                  <a:srgbClr val="FF0000"/>
                </a:solidFill>
              </a:rPr>
              <a:t>第二</a:t>
            </a:r>
            <a:r>
              <a:rPr lang="en-US" altLang="zh-CN" sz="40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4000" b="1" dirty="0" smtClean="0">
                <a:solidFill>
                  <a:srgbClr val="002060"/>
                </a:solidFill>
                <a:latin typeface="+mn-ea"/>
              </a:rPr>
              <a:t>【</a:t>
            </a:r>
            <a:r>
              <a:rPr lang="zh-CN" altLang="zh-CN" sz="4000" b="1" dirty="0" smtClean="0">
                <a:solidFill>
                  <a:srgbClr val="002060"/>
                </a:solidFill>
                <a:latin typeface="+mn-ea"/>
              </a:rPr>
              <a:t>诗110:4</a:t>
            </a:r>
            <a:r>
              <a:rPr lang="en-US" altLang="zh-CN" sz="4000" b="1" dirty="0" smtClean="0">
                <a:solidFill>
                  <a:srgbClr val="002060"/>
                </a:solidFill>
                <a:latin typeface="+mn-ea"/>
              </a:rPr>
              <a:t>】</a:t>
            </a:r>
            <a:r>
              <a:rPr lang="zh-CN" altLang="en-US" sz="4000" b="1" dirty="0" smtClean="0">
                <a:solidFill>
                  <a:srgbClr val="FF0000"/>
                </a:solidFill>
              </a:rPr>
              <a:t>耶和华起了誓，决不后悔，说：“你是照着麦基洗德的等次永远为祭司。”</a:t>
            </a:r>
          </a:p>
          <a:p>
            <a:endParaRPr lang="zh-CN" altLang="zh-CN" sz="4000" b="1" dirty="0" smtClean="0">
              <a:solidFill>
                <a:srgbClr val="FF0000"/>
              </a:solidFill>
            </a:endParaRPr>
          </a:p>
          <a:p>
            <a:r>
              <a:rPr lang="en-US" altLang="zh-CN" sz="4000" b="1" dirty="0" smtClean="0">
                <a:solidFill>
                  <a:srgbClr val="FF0000"/>
                </a:solidFill>
              </a:rPr>
              <a:t> </a:t>
            </a:r>
            <a:r>
              <a:rPr lang="zh-CN" altLang="zh-CN" sz="4000" b="1" dirty="0" smtClean="0">
                <a:solidFill>
                  <a:srgbClr val="FF0000"/>
                </a:solidFill>
              </a:rPr>
              <a:t>第三</a:t>
            </a:r>
            <a:r>
              <a:rPr lang="en-US" altLang="zh-CN" sz="40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4000" b="1" dirty="0" smtClean="0">
                <a:solidFill>
                  <a:srgbClr val="002060"/>
                </a:solidFill>
                <a:latin typeface="+mn-ea"/>
              </a:rPr>
              <a:t>【</a:t>
            </a:r>
            <a:r>
              <a:rPr lang="zh-CN" altLang="zh-CN" sz="4000" b="1" dirty="0" smtClean="0">
                <a:solidFill>
                  <a:srgbClr val="002060"/>
                </a:solidFill>
                <a:latin typeface="+mn-ea"/>
              </a:rPr>
              <a:t>来5：6</a:t>
            </a:r>
            <a:r>
              <a:rPr lang="en-US" altLang="zh-CN" sz="4000" b="1" dirty="0" smtClean="0">
                <a:solidFill>
                  <a:srgbClr val="002060"/>
                </a:solidFill>
                <a:latin typeface="+mn-ea"/>
              </a:rPr>
              <a:t>】</a:t>
            </a:r>
            <a:r>
              <a:rPr lang="zh-CN" altLang="en-US" sz="4000" b="1" dirty="0" smtClean="0">
                <a:solidFill>
                  <a:srgbClr val="FF0000"/>
                </a:solidFill>
                <a:latin typeface="+mn-ea"/>
              </a:rPr>
              <a:t>就如经上又有一处说：“你是照着麦基洗德的等次永远为祭司。”</a:t>
            </a:r>
            <a:r>
              <a:rPr lang="zh-CN" altLang="zh-CN" sz="4000" dirty="0" smtClean="0">
                <a:solidFill>
                  <a:srgbClr val="FF0000"/>
                </a:solidFill>
                <a:latin typeface="+mn-ea"/>
              </a:rPr>
              <a:t> </a:t>
            </a:r>
            <a:r>
              <a:rPr lang="zh-CN" altLang="zh-CN" sz="4000" dirty="0" smtClean="0">
                <a:solidFill>
                  <a:srgbClr val="002060"/>
                </a:solidFill>
                <a:latin typeface="+mn-ea"/>
              </a:rPr>
              <a:t> </a:t>
            </a:r>
            <a:endParaRPr lang="en-US" altLang="zh-CN" sz="4000" dirty="0" smtClean="0">
              <a:solidFill>
                <a:srgbClr val="002060"/>
              </a:solidFill>
              <a:latin typeface="+mn-ea"/>
            </a:endParaRPr>
          </a:p>
          <a:p>
            <a:pPr>
              <a:buNone/>
            </a:pPr>
            <a:r>
              <a:rPr lang="en-US" altLang="zh-CN" sz="4000" dirty="0" smtClean="0">
                <a:solidFill>
                  <a:srgbClr val="002060"/>
                </a:solidFill>
                <a:latin typeface="+mn-ea"/>
              </a:rPr>
              <a:t>      </a:t>
            </a:r>
            <a:endParaRPr lang="zh-CN" altLang="en-US" sz="4000" b="1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sz="4000" b="1" dirty="0" smtClean="0">
              <a:solidFill>
                <a:srgbClr val="002060"/>
              </a:solidFill>
              <a:latin typeface="+mn-ea"/>
              <a:sym typeface="+mn-ea"/>
            </a:endParaRPr>
          </a:p>
          <a:p>
            <a:r>
              <a:rPr lang="en-US" altLang="zh-CN" sz="4000" b="1" dirty="0" smtClean="0">
                <a:solidFill>
                  <a:srgbClr val="002060"/>
                </a:solidFill>
                <a:latin typeface="+mn-ea"/>
                <a:sym typeface="+mn-ea"/>
              </a:rPr>
              <a:t>【</a:t>
            </a:r>
            <a:r>
              <a:rPr lang="zh-CN" altLang="en-US" sz="4000" b="1" dirty="0" smtClean="0">
                <a:solidFill>
                  <a:srgbClr val="002060"/>
                </a:solidFill>
                <a:latin typeface="+mn-ea"/>
                <a:sym typeface="+mn-ea"/>
              </a:rPr>
              <a:t>来</a:t>
            </a:r>
            <a:r>
              <a:rPr lang="zh-CN" altLang="zh-CN" sz="4000" b="1" dirty="0" smtClean="0">
                <a:solidFill>
                  <a:srgbClr val="002060"/>
                </a:solidFill>
                <a:latin typeface="+mn-ea"/>
                <a:sym typeface="+mn-ea"/>
              </a:rPr>
              <a:t> 7：1-4</a:t>
            </a:r>
            <a:r>
              <a:rPr lang="en-US" altLang="zh-CN" sz="4000" b="1" dirty="0" smtClean="0">
                <a:solidFill>
                  <a:srgbClr val="002060"/>
                </a:solidFill>
                <a:latin typeface="+mn-ea"/>
                <a:sym typeface="+mn-ea"/>
              </a:rPr>
              <a:t>】</a:t>
            </a:r>
            <a:r>
              <a:rPr lang="zh-CN" altLang="en-US" sz="4000" b="1" dirty="0" smtClean="0">
                <a:solidFill>
                  <a:srgbClr val="FF0000"/>
                </a:solidFill>
                <a:latin typeface="+mn-ea"/>
                <a:sym typeface="+mn-ea"/>
              </a:rPr>
              <a:t>这麦基洗德就是撒冷王，又是至高　神的祭司，本是长远为祭司的。他当亚伯拉罕杀败</a:t>
            </a:r>
            <a:endParaRPr lang="zh-CN" altLang="en-US" sz="4000" b="1" dirty="0">
              <a:solidFill>
                <a:srgbClr val="FF0000"/>
              </a:solidFill>
            </a:endParaRPr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C913308-F349-4B6D-A68A-DD1791B4A57B}" type="slidenum">
              <a:rPr lang="zh-CN" altLang="en-US" smtClean="0"/>
              <a:pPr algn="r"/>
              <a:t>14</a:t>
            </a:fld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r>
              <a:rPr lang="zh-CN" altLang="en-US" sz="3600" b="1" dirty="0" smtClean="0">
                <a:solidFill>
                  <a:srgbClr val="FF0000"/>
                </a:solidFill>
                <a:latin typeface="+mn-ea"/>
              </a:rPr>
              <a:t>诸王回来的时候，就迎接他，给他祝福。亚伯拉罕也将自己所得来的，取十分之一给他。他头一个名翻出来就是仁义王，他又名撒冷王，就是平安王的意思。他无父、无母、无族谱、无生之始、无命之终，乃是与　神的儿子相似。你们想一想，先祖亚伯拉罕将自己所掳来上等之物取十分之一给他，这人是何等尊贵呢！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7606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000" b="1" dirty="0" smtClean="0"/>
              <a:t>２．论工作</a:t>
            </a:r>
          </a:p>
          <a:p>
            <a:pPr>
              <a:buNone/>
            </a:pPr>
            <a:endParaRPr lang="en-US" altLang="zh-CN" sz="4000" b="1" dirty="0" smtClean="0"/>
          </a:p>
          <a:p>
            <a:pPr>
              <a:buNone/>
            </a:pPr>
            <a:r>
              <a:rPr lang="zh-CN" altLang="zh-CN" sz="4000" b="1" dirty="0" smtClean="0"/>
              <a:t>３．论经历</a:t>
            </a:r>
          </a:p>
          <a:p>
            <a:pPr>
              <a:buNone/>
            </a:pPr>
            <a:r>
              <a:rPr lang="en-US" altLang="zh-CN" sz="4000" b="1" dirty="0" smtClean="0"/>
              <a:t>   </a:t>
            </a:r>
            <a:r>
              <a:rPr lang="zh-CN" altLang="zh-CN" sz="4000" b="1" dirty="0" smtClean="0">
                <a:solidFill>
                  <a:srgbClr val="0070C0"/>
                </a:solidFill>
              </a:rPr>
              <a:t>马丁路德：我们不但宣扬一位荣耀的基督，我们也宣扬一位受苦的基督。</a:t>
            </a:r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CN" altLang="zh-CN" sz="4000" b="1" dirty="0" smtClean="0">
                <a:sym typeface="+mn-ea"/>
              </a:rPr>
              <a:t>４．论尊荣</a:t>
            </a:r>
            <a:r>
              <a:rPr lang="en-US" altLang="zh-CN" sz="4000" b="1" dirty="0" smtClean="0">
                <a:sym typeface="+mn-ea"/>
              </a:rPr>
              <a:t>       </a:t>
            </a: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>
                <a:sym typeface="+mn-ea"/>
              </a:rPr>
              <a:t> 【</a:t>
            </a:r>
            <a:r>
              <a:rPr lang="zh-CN" altLang="zh-CN" sz="4000" b="1" dirty="0" smtClean="0">
                <a:sym typeface="+mn-ea"/>
              </a:rPr>
              <a:t>约</a:t>
            </a:r>
            <a:r>
              <a:rPr lang="en-US" altLang="zh-CN" sz="4000" b="1" dirty="0" smtClean="0">
                <a:latin typeface="+mn-ea"/>
                <a:sym typeface="+mn-ea"/>
              </a:rPr>
              <a:t>8:54 </a:t>
            </a:r>
            <a:r>
              <a:rPr lang="en-US" altLang="zh-CN" sz="4000" b="1" dirty="0" smtClean="0">
                <a:sym typeface="+mn-ea"/>
              </a:rPr>
              <a:t>】</a:t>
            </a:r>
            <a:r>
              <a:rPr lang="zh-CN" altLang="en-US" sz="4000" b="1" dirty="0" smtClean="0">
                <a:solidFill>
                  <a:srgbClr val="C00000"/>
                </a:solidFill>
                <a:sym typeface="+mn-ea"/>
              </a:rPr>
              <a:t>耶稣回答说：“我若荣耀自己，我的荣耀就算不得什么；荣耀我的乃是我的父，就是你们所说是你们的　神。</a:t>
            </a:r>
            <a:endParaRPr lang="zh-CN" altLang="zh-CN" sz="4000" b="1" dirty="0" smtClean="0">
              <a:solidFill>
                <a:srgbClr val="C00000"/>
              </a:solidFill>
            </a:endParaRPr>
          </a:p>
          <a:p>
            <a:endParaRPr lang="zh-CN" altLang="en-US" sz="4000" b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C913308-F349-4B6D-A68A-DD1791B4A57B}" type="slidenum">
              <a:rPr lang="zh-CN" altLang="en-US" smtClean="0"/>
              <a:pPr algn="r"/>
              <a:t>17</a:t>
            </a:fld>
            <a:endParaRPr lang="zh-CN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000" b="1" dirty="0" smtClean="0"/>
              <a:t>三、责备信徒的不长进（</a:t>
            </a:r>
            <a:r>
              <a:rPr lang="en-US" altLang="zh-CN" sz="4000" b="1" dirty="0" smtClean="0">
                <a:latin typeface="+mn-ea"/>
              </a:rPr>
              <a:t>11</a:t>
            </a:r>
            <a:r>
              <a:rPr lang="zh-CN" altLang="zh-CN" sz="4000" b="1" dirty="0" smtClean="0">
                <a:latin typeface="+mn-ea"/>
              </a:rPr>
              <a:t>～</a:t>
            </a:r>
            <a:r>
              <a:rPr lang="en-US" altLang="zh-CN" sz="4000" b="1" dirty="0" smtClean="0">
                <a:latin typeface="+mn-ea"/>
              </a:rPr>
              <a:t>14</a:t>
            </a:r>
            <a:r>
              <a:rPr lang="zh-CN" altLang="zh-CN" sz="4000" b="1" dirty="0" smtClean="0"/>
              <a:t>）</a:t>
            </a:r>
            <a:endParaRPr lang="en-US" altLang="zh-CN" sz="4000" dirty="0" smtClean="0"/>
          </a:p>
          <a:p>
            <a:pPr>
              <a:buNone/>
            </a:pPr>
            <a:r>
              <a:rPr lang="zh-CN" altLang="zh-CN" sz="4000" b="1" dirty="0" smtClean="0"/>
              <a:t>１．对属灵的事听不进去</a:t>
            </a:r>
            <a:r>
              <a:rPr lang="en-US" altLang="zh-CN" sz="4000" b="1" dirty="0" smtClean="0"/>
              <a:t>   </a:t>
            </a:r>
            <a:r>
              <a:rPr lang="en-US" altLang="zh-CN" sz="4000" b="1" dirty="0" smtClean="0">
                <a:latin typeface="+mn-ea"/>
              </a:rPr>
              <a:t> 11</a:t>
            </a:r>
            <a:endParaRPr lang="en-US" altLang="zh-CN" sz="4000" b="1" dirty="0" smtClean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None/>
            </a:pPr>
            <a:r>
              <a:rPr lang="en-US" altLang="zh-CN" sz="4000" b="1" dirty="0" err="1" smtClean="0"/>
              <a:t>ａ忽略救恩随波逐流</a:t>
            </a:r>
          </a:p>
          <a:p>
            <a:pPr>
              <a:buNone/>
            </a:pPr>
            <a:r>
              <a:rPr lang="en-US" altLang="zh-CN" sz="4000" b="1" dirty="0" smtClean="0">
                <a:solidFill>
                  <a:srgbClr val="002060"/>
                </a:solidFill>
              </a:rPr>
              <a:t>【</a:t>
            </a:r>
            <a:r>
              <a:rPr lang="en-US" altLang="zh-CN" sz="4000" b="1" dirty="0" smtClean="0">
                <a:solidFill>
                  <a:srgbClr val="002060"/>
                </a:solidFill>
                <a:latin typeface="+mn-ea"/>
              </a:rPr>
              <a:t>来2</a:t>
            </a:r>
            <a:r>
              <a:rPr lang="zh-CN" altLang="en-US" sz="4000" b="1" dirty="0" smtClean="0">
                <a:solidFill>
                  <a:srgbClr val="002060"/>
                </a:solidFill>
                <a:latin typeface="+mn-ea"/>
              </a:rPr>
              <a:t>：</a:t>
            </a:r>
            <a:r>
              <a:rPr lang="en-US" altLang="zh-CN" sz="4000" b="1" dirty="0" smtClean="0">
                <a:solidFill>
                  <a:srgbClr val="002060"/>
                </a:solidFill>
                <a:latin typeface="+mn-ea"/>
              </a:rPr>
              <a:t>１-３</a:t>
            </a:r>
            <a:r>
              <a:rPr lang="en-US" altLang="zh-CN" sz="4000" b="1" dirty="0" smtClean="0">
                <a:solidFill>
                  <a:srgbClr val="002060"/>
                </a:solidFill>
              </a:rPr>
              <a:t>】</a:t>
            </a:r>
            <a:r>
              <a:rPr lang="zh-CN" altLang="en-US" sz="4000" b="1" dirty="0" smtClean="0">
                <a:solidFill>
                  <a:srgbClr val="002060"/>
                </a:solidFill>
              </a:rPr>
              <a:t>所以，我们当越发郑重所听见的道理，恐怕我们随流失去。那藉着天使所传的话既是确定的，凡干犯悖逆的，都受了该受的报应。</a:t>
            </a:r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zh-CN" altLang="en-US" sz="4000" b="1" dirty="0" smtClean="0">
              <a:solidFill>
                <a:srgbClr val="002060"/>
              </a:solidFill>
              <a:sym typeface="+mn-ea"/>
            </a:endParaRPr>
          </a:p>
          <a:p>
            <a:pPr>
              <a:buNone/>
            </a:pPr>
            <a:r>
              <a:rPr lang="zh-CN" altLang="en-US" sz="4000" b="1" dirty="0" smtClean="0">
                <a:solidFill>
                  <a:srgbClr val="002060"/>
                </a:solidFill>
                <a:sym typeface="+mn-ea"/>
              </a:rPr>
              <a:t>我们若忽略这么大的救恩，怎能逃罪呢？这救恩起先是主亲自讲的，后来是听见的人给我们证实了。</a:t>
            </a:r>
            <a:r>
              <a:rPr lang="en-US" altLang="zh-CN" sz="4000" b="1" dirty="0" smtClean="0">
                <a:solidFill>
                  <a:srgbClr val="002060"/>
                </a:solidFill>
                <a:sym typeface="+mn-ea"/>
              </a:rPr>
              <a:t> </a:t>
            </a:r>
            <a:endParaRPr lang="en-US" altLang="zh-CN" sz="4000" b="1" dirty="0" smtClean="0">
              <a:solidFill>
                <a:srgbClr val="002060"/>
              </a:solidFill>
            </a:endParaRPr>
          </a:p>
          <a:p>
            <a:endParaRPr lang="zh-CN" altLang="en-US" sz="4000" dirty="0"/>
          </a:p>
          <a:p>
            <a:endParaRPr lang="zh-CN" altLang="en-US" sz="400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C913308-F349-4B6D-A68A-DD1791B4A57B}" type="slidenum">
              <a:rPr lang="zh-CN" altLang="en-US" smtClean="0"/>
              <a:pPr algn="r"/>
              <a:t>19</a:t>
            </a:fld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000" b="1" dirty="0" smtClean="0"/>
              <a:t>一</a:t>
            </a:r>
            <a:r>
              <a:rPr lang="en-US" altLang="zh-CN" sz="4000" b="1" dirty="0" smtClean="0"/>
              <a:t>.</a:t>
            </a:r>
            <a:r>
              <a:rPr lang="zh-CN" altLang="zh-CN" sz="4000" b="1" dirty="0" smtClean="0"/>
              <a:t>大祭司的条件（１～４）</a:t>
            </a:r>
            <a:endParaRPr lang="zh-CN" altLang="zh-CN" sz="4000" dirty="0" smtClean="0"/>
          </a:p>
          <a:p>
            <a:pPr>
              <a:buNone/>
            </a:pPr>
            <a:endParaRPr lang="zh-CN" altLang="zh-CN" sz="4000" b="1" dirty="0" smtClean="0"/>
          </a:p>
          <a:p>
            <a:pPr>
              <a:buNone/>
            </a:pPr>
            <a:r>
              <a:rPr lang="zh-CN" altLang="zh-CN" sz="4000" b="1" dirty="0" smtClean="0"/>
              <a:t>１．大祭司必须体谅人</a:t>
            </a:r>
          </a:p>
          <a:p>
            <a:pPr>
              <a:buNone/>
            </a:pPr>
            <a:r>
              <a:rPr lang="en-US" altLang="zh-CN" sz="4000" b="1" dirty="0" smtClean="0">
                <a:solidFill>
                  <a:srgbClr val="FF0000"/>
                </a:solidFill>
              </a:rPr>
              <a:t>      </a:t>
            </a:r>
            <a:r>
              <a:rPr lang="zh-CN" altLang="zh-CN" sz="4000" b="1" dirty="0" smtClean="0">
                <a:solidFill>
                  <a:srgbClr val="FF0000"/>
                </a:solidFill>
              </a:rPr>
              <a:t>「蒙昧」就是「无知」，</a:t>
            </a:r>
            <a:endParaRPr lang="en-US" altLang="zh-CN" sz="4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zh-CN" sz="4000" b="1" dirty="0" smtClean="0">
                <a:solidFill>
                  <a:srgbClr val="FF0000"/>
                </a:solidFill>
              </a:rPr>
              <a:t>      </a:t>
            </a:r>
            <a:r>
              <a:rPr lang="zh-CN" altLang="zh-CN" sz="4000" b="1" dirty="0" smtClean="0">
                <a:solidFill>
                  <a:srgbClr val="FF0000"/>
                </a:solidFill>
              </a:rPr>
              <a:t>「失迷」就是没有方向。</a:t>
            </a:r>
            <a:endParaRPr lang="en-US" altLang="zh-CN" sz="4000" b="1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endParaRPr lang="zh-CN" altLang="en-US" sz="4000" dirty="0"/>
          </a:p>
          <a:p>
            <a:endParaRPr lang="zh-CN" altLang="en-US" sz="4000" dirty="0"/>
          </a:p>
        </p:txBody>
      </p:sp>
      <p:sp>
        <p:nvSpPr>
          <p:cNvPr id="4" name="矩形 3"/>
          <p:cNvSpPr/>
          <p:nvPr/>
        </p:nvSpPr>
        <p:spPr>
          <a:xfrm>
            <a:off x="611560" y="980728"/>
            <a:ext cx="8136904" cy="5631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zh-CN" sz="4000" b="1" dirty="0" err="1" smtClean="0"/>
              <a:t>ｂ存着硬心不信应许</a:t>
            </a:r>
          </a:p>
          <a:p>
            <a:pPr>
              <a:buNone/>
            </a:pPr>
            <a:r>
              <a:rPr lang="en-US" altLang="zh-CN" sz="4000" b="1" dirty="0" smtClean="0">
                <a:solidFill>
                  <a:srgbClr val="002060"/>
                </a:solidFill>
              </a:rPr>
              <a:t>【</a:t>
            </a:r>
            <a:r>
              <a:rPr lang="en-US" altLang="zh-CN" sz="4000" b="1" dirty="0" smtClean="0">
                <a:solidFill>
                  <a:srgbClr val="002060"/>
                </a:solidFill>
                <a:latin typeface="+mn-ea"/>
              </a:rPr>
              <a:t>来3</a:t>
            </a:r>
            <a:r>
              <a:rPr lang="zh-CN" altLang="en-US" sz="4000" b="1" dirty="0" smtClean="0">
                <a:solidFill>
                  <a:srgbClr val="002060"/>
                </a:solidFill>
                <a:latin typeface="+mn-ea"/>
              </a:rPr>
              <a:t>：</a:t>
            </a:r>
            <a:r>
              <a:rPr lang="en-US" altLang="zh-CN" sz="4000" b="1" dirty="0" smtClean="0">
                <a:solidFill>
                  <a:srgbClr val="002060"/>
                </a:solidFill>
                <a:latin typeface="+mn-ea"/>
              </a:rPr>
              <a:t>７-10</a:t>
            </a:r>
            <a:r>
              <a:rPr lang="en-US" altLang="zh-CN" sz="4000" b="1" dirty="0" smtClean="0">
                <a:solidFill>
                  <a:srgbClr val="002060"/>
                </a:solidFill>
              </a:rPr>
              <a:t>】</a:t>
            </a:r>
            <a:r>
              <a:rPr lang="zh-CN" altLang="en-US" sz="4000" b="1" dirty="0" smtClean="0">
                <a:solidFill>
                  <a:srgbClr val="002060"/>
                </a:solidFill>
              </a:rPr>
              <a:t>圣灵有话说：“你们今日若听他的话，就不可硬着心，像在旷野惹他发怒、试探他的时候一样。在那里，你们的祖宗试我探我，并且观看我的作为有四十年之久。所以我厌烦那世代的人，说：‘他们心里常常迷糊，竟不晓得我的作为！’</a:t>
            </a:r>
            <a:endParaRPr lang="en-US" altLang="zh-CN" sz="4000" b="1" dirty="0" smtClean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altLang="zh-CN" sz="3600" b="1" dirty="0" err="1" smtClean="0"/>
              <a:t>ｃ渐离真道</a:t>
            </a:r>
            <a:endParaRPr lang="en-US" altLang="zh-CN" sz="36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altLang="zh-CN" sz="3600" b="1" dirty="0" smtClean="0">
                <a:solidFill>
                  <a:srgbClr val="002060"/>
                </a:solidFill>
              </a:rPr>
              <a:t>【</a:t>
            </a:r>
            <a:r>
              <a:rPr lang="en-US" altLang="zh-CN" sz="3600" b="1" dirty="0" smtClean="0">
                <a:solidFill>
                  <a:srgbClr val="002060"/>
                </a:solidFill>
                <a:latin typeface="+mn-ea"/>
              </a:rPr>
              <a:t>来6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：</a:t>
            </a:r>
            <a:r>
              <a:rPr lang="en-US" altLang="zh-CN" sz="3600" b="1" dirty="0" smtClean="0">
                <a:solidFill>
                  <a:srgbClr val="002060"/>
                </a:solidFill>
                <a:latin typeface="+mn-ea"/>
              </a:rPr>
              <a:t>6</a:t>
            </a:r>
            <a:r>
              <a:rPr lang="en-US" altLang="zh-CN" sz="3600" b="1" dirty="0" smtClean="0">
                <a:solidFill>
                  <a:srgbClr val="002060"/>
                </a:solidFill>
              </a:rPr>
              <a:t>】</a:t>
            </a:r>
            <a:r>
              <a:rPr lang="zh-CN" altLang="en-US" sz="3600" b="1" dirty="0" smtClean="0">
                <a:solidFill>
                  <a:srgbClr val="002060"/>
                </a:solidFill>
              </a:rPr>
              <a:t>若是离弃道理，就不能叫他们从新懊悔了，因为他们把　神的儿子重钉十字架，明明的羞辱他。</a:t>
            </a:r>
            <a:endParaRPr lang="en-US" altLang="zh-CN" sz="36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altLang="zh-CN" sz="3600" b="1" dirty="0" err="1" smtClean="0"/>
              <a:t>ｄ因受逼迫</a:t>
            </a:r>
          </a:p>
          <a:p>
            <a:pPr>
              <a:buNone/>
            </a:pPr>
            <a:r>
              <a:rPr lang="en-US" altLang="zh-CN" sz="3600" b="1" dirty="0" smtClean="0">
                <a:solidFill>
                  <a:srgbClr val="002060"/>
                </a:solidFill>
              </a:rPr>
              <a:t>【</a:t>
            </a:r>
            <a:r>
              <a:rPr lang="en-US" altLang="zh-CN" sz="3600" b="1" dirty="0" smtClean="0">
                <a:solidFill>
                  <a:srgbClr val="002060"/>
                </a:solidFill>
                <a:latin typeface="+mn-ea"/>
              </a:rPr>
              <a:t>来10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：</a:t>
            </a:r>
            <a:r>
              <a:rPr lang="en-US" altLang="zh-CN" sz="3600" b="1" dirty="0" smtClean="0">
                <a:solidFill>
                  <a:srgbClr val="002060"/>
                </a:solidFill>
                <a:latin typeface="+mn-ea"/>
              </a:rPr>
              <a:t>３２-３３</a:t>
            </a:r>
            <a:r>
              <a:rPr lang="en-US" altLang="zh-CN" sz="3600" b="1" dirty="0" smtClean="0">
                <a:solidFill>
                  <a:srgbClr val="002060"/>
                </a:solidFill>
              </a:rPr>
              <a:t>】</a:t>
            </a:r>
            <a:r>
              <a:rPr lang="zh-CN" altLang="en-US" sz="3600" b="1" dirty="0" smtClean="0">
                <a:solidFill>
                  <a:srgbClr val="002060"/>
                </a:solidFill>
              </a:rPr>
              <a:t>你们要追念往日，蒙了光照以后所忍受大争战的各样苦难。一面被毁谤，遭患难，成了戏景，叫众人观看；一面陪伴那些受这样苦难的人。</a:t>
            </a:r>
            <a:endParaRPr lang="en-US" altLang="zh-CN" sz="3600" b="1" dirty="0" smtClean="0">
              <a:solidFill>
                <a:srgbClr val="002060"/>
              </a:solidFill>
            </a:endParaRPr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zh-CN" sz="4000" b="1" dirty="0" smtClean="0">
                <a:sym typeface="+mn-ea"/>
              </a:rPr>
              <a:t>２．在真道上不长进（１２上）</a:t>
            </a:r>
            <a:endParaRPr lang="zh-CN" altLang="zh-CN" sz="4000" dirty="0" smtClean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4000" b="1" dirty="0" smtClean="0">
                <a:sym typeface="+mn-ea"/>
              </a:rPr>
              <a:t> </a:t>
            </a:r>
            <a:r>
              <a:rPr lang="zh-CN" altLang="zh-CN" sz="4000" b="1" dirty="0" smtClean="0">
                <a:solidFill>
                  <a:srgbClr val="0070C0"/>
                </a:solidFill>
                <a:sym typeface="+mn-ea"/>
              </a:rPr>
              <a:t>有的人学习很久学不进去三十岁是犹太人可以出来做老师了。</a:t>
            </a:r>
          </a:p>
          <a:p>
            <a:endParaRPr lang="en-US" altLang="zh-CN" sz="40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zh-CN" altLang="zh-CN" sz="4000" b="1" dirty="0" smtClean="0">
                <a:sym typeface="+mn-ea"/>
              </a:rPr>
              <a:t>３</a:t>
            </a:r>
            <a:r>
              <a:rPr lang="en-US" altLang="zh-CN" sz="4000" b="1" dirty="0" smtClean="0">
                <a:sym typeface="+mn-ea"/>
              </a:rPr>
              <a:t>.    </a:t>
            </a:r>
            <a:r>
              <a:rPr lang="zh-CN" altLang="zh-CN" sz="4000" b="1" dirty="0" smtClean="0">
                <a:sym typeface="+mn-ea"/>
              </a:rPr>
              <a:t>在灵命上不长进（１２下</a:t>
            </a:r>
            <a:r>
              <a:rPr lang="en-US" altLang="zh-CN" sz="4000" b="1" dirty="0" smtClean="0">
                <a:sym typeface="+mn-ea"/>
              </a:rPr>
              <a:t>-</a:t>
            </a:r>
            <a:r>
              <a:rPr lang="zh-CN" altLang="zh-CN" sz="4000" b="1" dirty="0" smtClean="0">
                <a:sym typeface="+mn-ea"/>
              </a:rPr>
              <a:t>１４）</a:t>
            </a:r>
            <a:r>
              <a:rPr lang="zh-CN" altLang="en-US" sz="4000" b="1" dirty="0" smtClean="0">
                <a:solidFill>
                  <a:srgbClr val="002060"/>
                </a:solidFill>
                <a:sym typeface="+mn-ea"/>
              </a:rPr>
              <a:t>  </a:t>
            </a:r>
            <a:endParaRPr lang="zh-CN" altLang="zh-CN" sz="4000" dirty="0" smtClean="0"/>
          </a:p>
          <a:p>
            <a:r>
              <a:rPr lang="zh-CN" altLang="zh-CN" sz="4000" b="1" dirty="0" smtClean="0">
                <a:solidFill>
                  <a:srgbClr val="0070C0"/>
                </a:solidFill>
                <a:sym typeface="+mn-ea"/>
              </a:rPr>
              <a:t>吃奶：指在真道上不成熟的表现</a:t>
            </a:r>
            <a:endParaRPr lang="en-US" altLang="zh-CN" sz="4000" b="1" dirty="0" smtClean="0">
              <a:solidFill>
                <a:srgbClr val="0070C0"/>
              </a:solidFill>
            </a:endParaRPr>
          </a:p>
          <a:p>
            <a:endParaRPr lang="zh-CN" altLang="zh-CN" sz="4000" dirty="0" smtClean="0"/>
          </a:p>
          <a:p>
            <a:endParaRPr lang="zh-CN" altLang="zh-CN" sz="4000" dirty="0" smtClean="0"/>
          </a:p>
          <a:p>
            <a:endParaRPr lang="zh-CN" altLang="en-US" sz="4000" dirty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 smtClean="0"/>
              <a:t>【</a:t>
            </a:r>
            <a:r>
              <a:rPr lang="zh-CN" altLang="zh-CN" sz="4000" b="1" dirty="0" smtClean="0"/>
              <a:t>林前</a:t>
            </a:r>
            <a:r>
              <a:rPr lang="en-US" altLang="zh-CN" sz="4000" b="1" dirty="0" smtClean="0">
                <a:latin typeface="+mn-ea"/>
              </a:rPr>
              <a:t>3:2-3</a:t>
            </a:r>
            <a:r>
              <a:rPr lang="en-US" altLang="zh-CN" sz="4000" b="1" dirty="0" smtClean="0"/>
              <a:t>】</a:t>
            </a:r>
            <a:r>
              <a:rPr lang="zh-CN" altLang="en-US" sz="4000" b="1" dirty="0" smtClean="0">
                <a:solidFill>
                  <a:srgbClr val="00206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我是用奶喂你们，没有用饭喂你们。那时你们不能吃，就是如今还是不能。你们仍是属肉体的，因为在你们中间有嫉妒、纷争，这岂不是属乎肉体、照着世人的样子行吗？</a:t>
            </a:r>
            <a:endParaRPr lang="en-US" altLang="zh-CN" sz="4000" b="1" dirty="0" smtClean="0">
              <a:solidFill>
                <a:srgbClr val="00206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4000" b="1" dirty="0" smtClean="0"/>
              <a:t>不能吃干粮：信徒在真道上不求长进，无法接受深奥的道理（来</a:t>
            </a:r>
            <a:r>
              <a:rPr lang="en-US" altLang="zh-CN" sz="4000" b="1" dirty="0" smtClean="0">
                <a:latin typeface="+mn-ea"/>
              </a:rPr>
              <a:t>5</a:t>
            </a:r>
            <a:r>
              <a:rPr lang="en-US" altLang="zh-CN" sz="4000" b="1" dirty="0" smtClean="0"/>
              <a:t>:</a:t>
            </a:r>
            <a:r>
              <a:rPr lang="zh-CN" altLang="zh-CN" sz="4000" b="1" dirty="0" smtClean="0"/>
              <a:t>１）不熟练仁义的道理</a:t>
            </a:r>
            <a:endParaRPr lang="en-US" altLang="zh-CN" sz="4000" b="1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23</a:t>
            </a:fld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祭司的工作是在神与人之间的工作；在绝对者与「相对者」之间的工作；在圣者与罪人中间的工作，在属天的神属地的人之间的工作。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C913308-F349-4B6D-A68A-DD1791B4A57B}" type="slidenum">
              <a:rPr lang="zh-CN" altLang="en-US" smtClean="0"/>
              <a:pPr algn="r"/>
              <a:t>3</a:t>
            </a:fld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764704"/>
            <a:ext cx="8640960" cy="5559896"/>
          </a:xfrm>
        </p:spPr>
        <p:txBody>
          <a:bodyPr>
            <a:noAutofit/>
          </a:bodyPr>
          <a:lstStyle/>
          <a:p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被</a:t>
            </a:r>
            <a:r>
              <a:rPr lang="zh-CN" altLang="en-US" sz="4000" b="1" dirty="0">
                <a:solidFill>
                  <a:schemeClr val="tx1"/>
                </a:solidFill>
                <a:uFillTx/>
              </a:rPr>
              <a:t>软弱所困为“被软弱所包围”</a:t>
            </a:r>
          </a:p>
          <a:p>
            <a:r>
              <a:rPr lang="zh-CN" altLang="en-US" sz="4000" b="1" dirty="0">
                <a:solidFill>
                  <a:schemeClr val="tx1"/>
                </a:solidFill>
                <a:uFillTx/>
              </a:rPr>
              <a:t>曾为软弱所困而犯罪。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uFillTx/>
              </a:rPr>
              <a:t>亚伦</a:t>
            </a:r>
            <a:r>
              <a:rPr lang="en-US" altLang="zh-CN" sz="4000" b="1" dirty="0">
                <a:solidFill>
                  <a:schemeClr val="tx1"/>
                </a:solidFill>
                <a:uFillTx/>
              </a:rPr>
              <a:t>  </a:t>
            </a:r>
            <a:r>
              <a:rPr lang="en-US" altLang="zh-CN" sz="4000" b="1" dirty="0" smtClean="0">
                <a:solidFill>
                  <a:srgbClr val="C00000"/>
                </a:solidFill>
              </a:rPr>
              <a:t>【</a:t>
            </a:r>
            <a:r>
              <a:rPr lang="zh-CN" altLang="en-US" sz="4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民</a:t>
            </a:r>
            <a:r>
              <a:rPr lang="en-US" altLang="zh-CN" sz="4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12</a:t>
            </a:r>
            <a:r>
              <a:rPr lang="zh-CN" altLang="en-US" sz="4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：</a:t>
            </a:r>
            <a:r>
              <a:rPr lang="en-US" altLang="zh-CN" sz="4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1-12</a:t>
            </a:r>
            <a:r>
              <a:rPr lang="en-US" altLang="zh-CN" sz="4000" b="1" dirty="0" smtClean="0">
                <a:solidFill>
                  <a:srgbClr val="C00000"/>
                </a:solidFill>
              </a:rPr>
              <a:t>】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摩西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娶了古实女子为妻。米利暗和亚伦因他所娶的古实女子，就毁谤他，说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：</a:t>
            </a:r>
            <a:r>
              <a:rPr lang="en-US" altLang="zh-CN" sz="4000" b="1" dirty="0" smtClean="0">
                <a:solidFill>
                  <a:srgbClr val="C00000"/>
                </a:solidFill>
              </a:rPr>
              <a:t>“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难道耶和华单与摩西说话，不也与我们说话吗？”这话耶和华听见了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。摩西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为人极其谦和，胜过世上的众人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。耶和华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忽然对摩西、亚伦、米利暗说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：</a:t>
            </a:r>
            <a:endParaRPr lang="zh-CN" altLang="en-US" sz="4000" b="1" dirty="0">
              <a:solidFill>
                <a:srgbClr val="C00000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C913308-F349-4B6D-A68A-DD1791B4A57B}" type="slidenum">
              <a:rPr lang="zh-CN" altLang="en-US" smtClean="0"/>
              <a:pPr algn="r"/>
              <a:t>4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836712"/>
            <a:ext cx="8964488" cy="5487888"/>
          </a:xfrm>
        </p:spPr>
        <p:txBody>
          <a:bodyPr>
            <a:noAutofit/>
          </a:bodyPr>
          <a:lstStyle/>
          <a:p>
            <a:r>
              <a:rPr lang="zh-CN" altLang="en-US" sz="4000" b="1" dirty="0" smtClean="0">
                <a:solidFill>
                  <a:srgbClr val="C00000"/>
                </a:solidFill>
              </a:rPr>
              <a:t>“你们三个人都出来到会幕这里。”他们三个人就出来了。耶和华在云柱中降临，站在会幕门口，召亚伦和米利暗，二人就出来了。耶和华说：“你们且听我的话：你们中间若有先知，我耶和华必在异象中向他显现，在梦中与他说话。我的仆人摩西不是这样，他是在我全家尽忠的。我要与他面对面说话，乃是明说，不用谜语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，</a:t>
            </a:r>
            <a:endParaRPr lang="zh-CN" altLang="en-US" sz="3600" dirty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C913308-F349-4B6D-A68A-DD1791B4A57B}" type="slidenum">
              <a:rPr lang="zh-CN" altLang="en-US" smtClean="0"/>
              <a:pPr algn="r"/>
              <a:t>5</a:t>
            </a:fld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5631904"/>
          </a:xfrm>
        </p:spPr>
        <p:txBody>
          <a:bodyPr>
            <a:noAutofit/>
          </a:bodyPr>
          <a:lstStyle/>
          <a:p>
            <a:r>
              <a:rPr lang="zh-CN" altLang="en-US" sz="4000" b="1" dirty="0" smtClean="0">
                <a:solidFill>
                  <a:srgbClr val="C00000"/>
                </a:solidFill>
              </a:rPr>
              <a:t>并且他必见我的形像。你们毁谤我的仆人摩西，为何不惧怕呢？”耶和华就向他们二人发怒而去。云彩从会幕上挪开了。不料，米利暗长了大麻风，有雪那样白。亚伦一看米利暗长了大麻风，就对摩西说：“我主啊，求你不要因我们愚昧犯罪，便将这罪加在我们身上。求你不要使她像那出母腹、肉已半烂的死胎。”</a:t>
            </a:r>
            <a:endParaRPr lang="zh-CN" altLang="en-US" sz="4000" dirty="0" smtClean="0">
              <a:solidFill>
                <a:srgbClr val="C00000"/>
              </a:solidFill>
            </a:endParaRPr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C913308-F349-4B6D-A68A-DD1791B4A57B}" type="slidenum">
              <a:rPr lang="zh-CN" altLang="en-US" smtClean="0"/>
              <a:pPr algn="r"/>
              <a:t>6</a:t>
            </a:fld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692696"/>
            <a:ext cx="8892480" cy="5631904"/>
          </a:xfrm>
        </p:spPr>
        <p:txBody>
          <a:bodyPr>
            <a:noAutofit/>
          </a:bodyPr>
          <a:lstStyle/>
          <a:p>
            <a:r>
              <a:rPr lang="en-US" altLang="zh-CN" sz="3800" b="1" dirty="0" smtClean="0">
                <a:solidFill>
                  <a:srgbClr val="002060"/>
                </a:solidFill>
                <a:latin typeface="黑体" pitchFamily="49" charset="-122"/>
                <a:ea typeface="黑体" pitchFamily="49" charset="-122"/>
              </a:rPr>
              <a:t>【</a:t>
            </a:r>
            <a:r>
              <a:rPr lang="zh-CN" altLang="en-US" sz="3800" b="1" dirty="0" smtClean="0">
                <a:solidFill>
                  <a:srgbClr val="002060"/>
                </a:solidFill>
                <a:latin typeface="黑体" pitchFamily="49" charset="-122"/>
                <a:ea typeface="黑体" pitchFamily="49" charset="-122"/>
              </a:rPr>
              <a:t>出</a:t>
            </a:r>
            <a:r>
              <a:rPr lang="en-US" altLang="zh-CN" sz="3800" b="1" dirty="0" smtClean="0">
                <a:solidFill>
                  <a:srgbClr val="002060"/>
                </a:solidFill>
                <a:latin typeface="黑体" pitchFamily="49" charset="-122"/>
                <a:ea typeface="黑体" pitchFamily="49" charset="-122"/>
              </a:rPr>
              <a:t>32:2-6】</a:t>
            </a:r>
            <a:r>
              <a:rPr lang="zh-CN" altLang="en-US" sz="3800" b="1" dirty="0" smtClean="0">
                <a:solidFill>
                  <a:srgbClr val="002060"/>
                </a:solidFill>
                <a:latin typeface="黑体" pitchFamily="49" charset="-122"/>
                <a:ea typeface="黑体" pitchFamily="49" charset="-122"/>
              </a:rPr>
              <a:t>亚伦</a:t>
            </a:r>
            <a:r>
              <a:rPr lang="zh-CN" altLang="en-US" sz="3800" b="1" dirty="0" smtClean="0">
                <a:solidFill>
                  <a:srgbClr val="002060"/>
                </a:solidFill>
                <a:latin typeface="黑体" pitchFamily="49" charset="-122"/>
                <a:ea typeface="黑体" pitchFamily="49" charset="-122"/>
              </a:rPr>
              <a:t>对他们说：“你们去摘下你们妻子、儿女耳上的金环，拿来给我。</a:t>
            </a:r>
            <a:r>
              <a:rPr lang="zh-CN" altLang="en-US" sz="3800" b="1" dirty="0" smtClean="0">
                <a:solidFill>
                  <a:srgbClr val="002060"/>
                </a:solidFill>
                <a:latin typeface="黑体" pitchFamily="49" charset="-122"/>
                <a:ea typeface="黑体" pitchFamily="49" charset="-122"/>
              </a:rPr>
              <a:t>”百姓</a:t>
            </a:r>
            <a:r>
              <a:rPr lang="zh-CN" altLang="en-US" sz="3800" b="1" dirty="0" smtClean="0">
                <a:solidFill>
                  <a:srgbClr val="002060"/>
                </a:solidFill>
                <a:latin typeface="黑体" pitchFamily="49" charset="-122"/>
                <a:ea typeface="黑体" pitchFamily="49" charset="-122"/>
              </a:rPr>
              <a:t>就都摘下他们耳上的金环，拿来给亚伦</a:t>
            </a:r>
            <a:r>
              <a:rPr lang="zh-CN" altLang="en-US" sz="3800" b="1" dirty="0" smtClean="0">
                <a:solidFill>
                  <a:srgbClr val="002060"/>
                </a:solidFill>
                <a:latin typeface="黑体" pitchFamily="49" charset="-122"/>
                <a:ea typeface="黑体" pitchFamily="49" charset="-122"/>
              </a:rPr>
              <a:t>。亚伦</a:t>
            </a:r>
            <a:r>
              <a:rPr lang="zh-CN" altLang="en-US" sz="3800" b="1" dirty="0" smtClean="0">
                <a:solidFill>
                  <a:srgbClr val="002060"/>
                </a:solidFill>
                <a:latin typeface="黑体" pitchFamily="49" charset="-122"/>
                <a:ea typeface="黑体" pitchFamily="49" charset="-122"/>
              </a:rPr>
              <a:t>从他们手里接过来，铸了一只牛犊，用雕刻的器具作成。他们就说：“以色列啊，这是领你出埃及地的神。</a:t>
            </a:r>
            <a:r>
              <a:rPr lang="zh-CN" altLang="en-US" sz="3800" b="1" dirty="0" smtClean="0">
                <a:solidFill>
                  <a:srgbClr val="002060"/>
                </a:solidFill>
                <a:latin typeface="黑体" pitchFamily="49" charset="-122"/>
                <a:ea typeface="黑体" pitchFamily="49" charset="-122"/>
              </a:rPr>
              <a:t>”亚伦</a:t>
            </a:r>
            <a:r>
              <a:rPr lang="zh-CN" altLang="en-US" sz="3800" b="1" dirty="0" smtClean="0">
                <a:solidFill>
                  <a:srgbClr val="002060"/>
                </a:solidFill>
                <a:latin typeface="黑体" pitchFamily="49" charset="-122"/>
                <a:ea typeface="黑体" pitchFamily="49" charset="-122"/>
              </a:rPr>
              <a:t>看见，就在牛犊面前筑坛，且宣告说：“明日要向耶和华守节。</a:t>
            </a:r>
            <a:r>
              <a:rPr lang="zh-CN" altLang="en-US" sz="3800" b="1" dirty="0" smtClean="0">
                <a:solidFill>
                  <a:srgbClr val="002060"/>
                </a:solidFill>
                <a:latin typeface="黑体" pitchFamily="49" charset="-122"/>
                <a:ea typeface="黑体" pitchFamily="49" charset="-122"/>
              </a:rPr>
              <a:t>”次日</a:t>
            </a:r>
            <a:r>
              <a:rPr lang="zh-CN" altLang="en-US" sz="3800" b="1" dirty="0" smtClean="0">
                <a:solidFill>
                  <a:srgbClr val="002060"/>
                </a:solidFill>
                <a:latin typeface="黑体" pitchFamily="49" charset="-122"/>
                <a:ea typeface="黑体" pitchFamily="49" charset="-122"/>
              </a:rPr>
              <a:t>清早，百姓起来献燔祭和平安祭，就坐下吃喝，起来玩耍。</a:t>
            </a:r>
            <a:endParaRPr lang="zh-CN" altLang="en-US" sz="3800" b="1" dirty="0">
              <a:solidFill>
                <a:srgbClr val="00206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C913308-F349-4B6D-A68A-DD1791B4A57B}" type="slidenum">
              <a:rPr lang="zh-CN" altLang="en-US" smtClean="0"/>
              <a:pPr algn="r"/>
              <a:t>7</a:t>
            </a:fld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620688"/>
            <a:ext cx="8820472" cy="5703912"/>
          </a:xfrm>
        </p:spPr>
        <p:txBody>
          <a:bodyPr>
            <a:noAutofit/>
          </a:bodyPr>
          <a:lstStyle/>
          <a:p>
            <a:r>
              <a:rPr lang="en-US" altLang="zh-CN" sz="3800" b="1" dirty="0" smtClean="0">
                <a:solidFill>
                  <a:schemeClr val="tx2">
                    <a:lumMod val="50000"/>
                  </a:schemeClr>
                </a:solidFill>
                <a:latin typeface="黑体" pitchFamily="49" charset="-122"/>
                <a:ea typeface="黑体" pitchFamily="49" charset="-122"/>
              </a:rPr>
              <a:t>【</a:t>
            </a:r>
            <a:r>
              <a:rPr lang="zh-CN" altLang="en-US" sz="3800" b="1" dirty="0" smtClean="0">
                <a:solidFill>
                  <a:schemeClr val="tx2">
                    <a:lumMod val="50000"/>
                  </a:schemeClr>
                </a:solidFill>
                <a:latin typeface="黑体" pitchFamily="49" charset="-122"/>
                <a:ea typeface="黑体" pitchFamily="49" charset="-122"/>
              </a:rPr>
              <a:t>出</a:t>
            </a:r>
            <a:r>
              <a:rPr lang="en-US" altLang="zh-CN" sz="3800" b="1" dirty="0" smtClean="0">
                <a:solidFill>
                  <a:schemeClr val="tx2">
                    <a:lumMod val="50000"/>
                  </a:schemeClr>
                </a:solidFill>
                <a:latin typeface="黑体" pitchFamily="49" charset="-122"/>
                <a:ea typeface="黑体" pitchFamily="49" charset="-122"/>
              </a:rPr>
              <a:t>32:21-24】</a:t>
            </a:r>
            <a:r>
              <a:rPr lang="zh-CN" altLang="en-US" sz="3800" b="1" dirty="0" smtClean="0">
                <a:solidFill>
                  <a:schemeClr val="tx2">
                    <a:lumMod val="50000"/>
                  </a:schemeClr>
                </a:solidFill>
                <a:latin typeface="黑体" pitchFamily="49" charset="-122"/>
                <a:ea typeface="黑体" pitchFamily="49" charset="-122"/>
              </a:rPr>
              <a:t>摩西</a:t>
            </a:r>
            <a:r>
              <a:rPr lang="zh-CN" altLang="en-US" sz="3800" b="1" dirty="0" smtClean="0">
                <a:solidFill>
                  <a:schemeClr val="tx2">
                    <a:lumMod val="50000"/>
                  </a:schemeClr>
                </a:solidFill>
                <a:latin typeface="黑体" pitchFamily="49" charset="-122"/>
                <a:ea typeface="黑体" pitchFamily="49" charset="-122"/>
              </a:rPr>
              <a:t>对亚伦说：“这百姓向你作了什么？你竟使他们陷在大罪里！</a:t>
            </a:r>
            <a:r>
              <a:rPr lang="zh-CN" altLang="en-US" sz="3800" b="1" dirty="0" smtClean="0">
                <a:solidFill>
                  <a:schemeClr val="tx2">
                    <a:lumMod val="50000"/>
                  </a:schemeClr>
                </a:solidFill>
                <a:latin typeface="黑体" pitchFamily="49" charset="-122"/>
                <a:ea typeface="黑体" pitchFamily="49" charset="-122"/>
              </a:rPr>
              <a:t>”亚伦</a:t>
            </a:r>
            <a:r>
              <a:rPr lang="zh-CN" altLang="en-US" sz="3800" b="1" dirty="0" smtClean="0">
                <a:solidFill>
                  <a:schemeClr val="tx2">
                    <a:lumMod val="50000"/>
                  </a:schemeClr>
                </a:solidFill>
                <a:latin typeface="黑体" pitchFamily="49" charset="-122"/>
                <a:ea typeface="黑体" pitchFamily="49" charset="-122"/>
              </a:rPr>
              <a:t>说：“求我主不要发烈怒。这百姓专于作恶，是你知道的</a:t>
            </a:r>
            <a:r>
              <a:rPr lang="zh-CN" altLang="en-US" sz="3800" b="1" dirty="0" smtClean="0">
                <a:solidFill>
                  <a:schemeClr val="tx2">
                    <a:lumMod val="50000"/>
                  </a:schemeClr>
                </a:solidFill>
                <a:latin typeface="黑体" pitchFamily="49" charset="-122"/>
                <a:ea typeface="黑体" pitchFamily="49" charset="-122"/>
              </a:rPr>
              <a:t>。他们</a:t>
            </a:r>
            <a:r>
              <a:rPr lang="zh-CN" altLang="en-US" sz="3800" b="1" dirty="0" smtClean="0">
                <a:solidFill>
                  <a:schemeClr val="tx2">
                    <a:lumMod val="50000"/>
                  </a:schemeClr>
                </a:solidFill>
                <a:latin typeface="黑体" pitchFamily="49" charset="-122"/>
                <a:ea typeface="黑体" pitchFamily="49" charset="-122"/>
              </a:rPr>
              <a:t>对我说：</a:t>
            </a:r>
            <a:r>
              <a:rPr lang="zh-CN" altLang="en-US" sz="3800" b="1" dirty="0" smtClean="0">
                <a:solidFill>
                  <a:schemeClr val="tx2">
                    <a:lumMod val="50000"/>
                  </a:schemeClr>
                </a:solidFill>
                <a:latin typeface="黑体" pitchFamily="49" charset="-122"/>
                <a:ea typeface="黑体" pitchFamily="49" charset="-122"/>
              </a:rPr>
              <a:t>‘你为我们作神像，可以在我们前面引路，因为领我们出埃及地的那个摩西，我们不知道他遭了什么事。’我</a:t>
            </a:r>
            <a:r>
              <a:rPr lang="zh-CN" altLang="en-US" sz="3800" b="1" dirty="0" smtClean="0">
                <a:solidFill>
                  <a:schemeClr val="tx2">
                    <a:lumMod val="50000"/>
                  </a:schemeClr>
                </a:solidFill>
                <a:latin typeface="黑体" pitchFamily="49" charset="-122"/>
                <a:ea typeface="黑体" pitchFamily="49" charset="-122"/>
              </a:rPr>
              <a:t>对他们说：‘凡有金环的可以摘下来’，他们就给了我。我把金环扔在火中，这牛犊便出来了。”</a:t>
            </a:r>
            <a:endParaRPr lang="zh-CN" altLang="en-US" sz="3800" b="1" dirty="0">
              <a:solidFill>
                <a:schemeClr val="tx2">
                  <a:lumMod val="50000"/>
                </a:schemeClr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C913308-F349-4B6D-A68A-DD1791B4A57B}" type="slidenum">
              <a:rPr lang="zh-CN" altLang="en-US" smtClean="0"/>
              <a:pPr algn="r"/>
              <a:t>8</a:t>
            </a:fld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 smtClean="0">
                <a:solidFill>
                  <a:srgbClr val="C00000"/>
                </a:solidFill>
              </a:rPr>
              <a:t>【</a:t>
            </a:r>
            <a:r>
              <a:rPr lang="zh-CN" altLang="en-US" sz="4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民</a:t>
            </a:r>
            <a:r>
              <a:rPr lang="en-US" altLang="zh-CN" sz="4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20</a:t>
            </a:r>
            <a:r>
              <a:rPr lang="zh-CN" altLang="en-US" sz="4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：</a:t>
            </a:r>
            <a:r>
              <a:rPr lang="en-US" altLang="zh-CN" sz="4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12</a:t>
            </a:r>
            <a:r>
              <a:rPr lang="en-US" altLang="zh-CN" sz="4000" b="1" dirty="0" smtClean="0">
                <a:solidFill>
                  <a:srgbClr val="C00000"/>
                </a:solidFill>
              </a:rPr>
              <a:t>】</a:t>
            </a:r>
            <a:r>
              <a:rPr lang="zh-CN" altLang="en-US" sz="4000" b="1" dirty="0" smtClean="0"/>
              <a:t>耶和华对摩西、亚伦说：“因为你们不信我，不在以色列人眼前尊我为圣，所以你们必不得领这会众进我所赐给他们的地去。”</a:t>
            </a:r>
            <a:endParaRPr lang="en-US" altLang="zh-CN" sz="4000" b="1" dirty="0" smtClean="0"/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C913308-F349-4B6D-A68A-DD1791B4A57B}" type="slidenum">
              <a:rPr lang="zh-CN" altLang="en-US" smtClean="0"/>
              <a:pPr algn="r"/>
              <a:t>9</a:t>
            </a:fld>
            <a:endParaRPr lang="zh-CN" alt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56</TotalTime>
  <Words>1357</Words>
  <Application>Microsoft Office PowerPoint</Application>
  <PresentationFormat>全屏显示(4:3)</PresentationFormat>
  <Paragraphs>83</Paragraphs>
  <Slides>23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24" baseType="lpstr">
      <vt:lpstr>流畅</vt:lpstr>
      <vt:lpstr>&lt;&lt;希伯来书&gt;&gt;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第五章          完美的祭司 </dc:title>
  <dc:creator>lenovo</dc:creator>
  <cp:lastModifiedBy>lenovo</cp:lastModifiedBy>
  <cp:revision>47</cp:revision>
  <dcterms:created xsi:type="dcterms:W3CDTF">2023-12-11T01:11:00Z</dcterms:created>
  <dcterms:modified xsi:type="dcterms:W3CDTF">2024-06-08T02:36:52Z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2C86BB2D5989460BB802F522C086D719_12</vt:lpwstr>
  </property>
  <property fmtid="{D5CDD505-2E9C-101B-9397-08002B2CF9AE}" pid="3" name="KSOProductBuildVer">
    <vt:lpwstr>2052-12.1.0.16929</vt:lpwstr>
  </property>
</Properties>
</file>