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2"/>
  </p:notesMasterIdLst>
  <p:sldIdLst>
    <p:sldId id="273" r:id="rId3"/>
    <p:sldId id="256" r:id="rId4"/>
    <p:sldId id="257" r:id="rId5"/>
    <p:sldId id="293" r:id="rId6"/>
    <p:sldId id="267" r:id="rId7"/>
    <p:sldId id="303" r:id="rId8"/>
    <p:sldId id="268" r:id="rId9"/>
    <p:sldId id="259" r:id="rId10"/>
    <p:sldId id="292" r:id="rId11"/>
    <p:sldId id="260" r:id="rId12"/>
    <p:sldId id="321" r:id="rId13"/>
    <p:sldId id="322" r:id="rId14"/>
    <p:sldId id="261" r:id="rId15"/>
    <p:sldId id="324" r:id="rId16"/>
    <p:sldId id="275" r:id="rId17"/>
    <p:sldId id="263" r:id="rId18"/>
    <p:sldId id="264" r:id="rId19"/>
    <p:sldId id="325" r:id="rId20"/>
    <p:sldId id="294" r:id="rId21"/>
    <p:sldId id="339" r:id="rId22"/>
    <p:sldId id="295" r:id="rId23"/>
    <p:sldId id="299" r:id="rId24"/>
    <p:sldId id="298" r:id="rId25"/>
    <p:sldId id="297" r:id="rId26"/>
    <p:sldId id="300" r:id="rId27"/>
    <p:sldId id="301" r:id="rId28"/>
    <p:sldId id="302" r:id="rId29"/>
    <p:sldId id="276" r:id="rId30"/>
    <p:sldId id="338" r:id="rId31"/>
  </p:sldIdLst>
  <p:sldSz cx="9144000" cy="6858000" type="screen4x3"/>
  <p:notesSz cx="6858000" cy="9144000"/>
  <p:custDataLst>
    <p:tags r:id="rId3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50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6" Type="http://schemas.openxmlformats.org/officeDocument/2006/relationships/tags" Target="tags/tag1.xml"/><Relationship Id="rId35" Type="http://schemas.openxmlformats.org/officeDocument/2006/relationships/tableStyles" Target="tableStyles.xml"/><Relationship Id="rId34" Type="http://schemas.openxmlformats.org/officeDocument/2006/relationships/viewProps" Target="viewProps.xml"/><Relationship Id="rId33" Type="http://schemas.openxmlformats.org/officeDocument/2006/relationships/presProps" Target="presProps.xml"/><Relationship Id="rId32" Type="http://schemas.openxmlformats.org/officeDocument/2006/relationships/notesMaster" Target="notesMasters/notesMaster1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E0253-67CA-49A2-ABE4-6478E2E646E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756B3B-23BB-4DF5-BA0B-81845F84972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F4B28-24FD-4A22-A155-6994CBCDF569}" type="datetime1">
              <a:rPr lang="zh-CN" altLang="en-US" smtClean="0"/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2F978-2DBB-46BC-8084-9375E0750081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0391-5398-436C-A279-078ED16B1BC0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9054-9EE7-4ABD-AA30-5337C2F02589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FCA8-9AE7-4ACE-9E9E-506E122D10C7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2887-7979-4B1A-8A68-703038D6E4C2}" type="datetime1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BC670-0504-4767-8C67-CA4CE55F4F8A}" type="datetime1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AEFB-5AF9-4813-9660-51F2BC96B602}" type="datetime1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BF2-1D39-4526-9106-7A17125E4732}" type="datetime1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C04F-0B27-464D-B430-74BAEB6D07DC}" type="datetime1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EF03-CFF7-4C67-958C-95ECC0F7BF98}" type="datetime1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1B6C4BA-0388-462A-AEFD-83DD35E516AF}" type="datetime1">
              <a:rPr lang="zh-CN" altLang="en-US" smtClean="0"/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altLang="zh-CN" sz="7200" b="1" dirty="0" smtClean="0">
                <a:solidFill>
                  <a:schemeClr val="bg1"/>
                </a:solidFill>
              </a:rPr>
              <a:t>&lt;&lt;</a:t>
            </a:r>
            <a:r>
              <a:rPr lang="zh-CN" altLang="zh-CN" sz="7200" b="1" dirty="0" smtClean="0">
                <a:solidFill>
                  <a:schemeClr val="bg1"/>
                </a:solidFill>
              </a:rPr>
              <a:t>希伯来书</a:t>
            </a:r>
            <a:r>
              <a:rPr lang="en-US" altLang="zh-CN" sz="7200" b="1" dirty="0" smtClean="0">
                <a:solidFill>
                  <a:schemeClr val="bg1"/>
                </a:solidFill>
              </a:rPr>
              <a:t>&gt;&gt;</a:t>
            </a:r>
            <a:endParaRPr lang="zh-CN" altLang="en-US" sz="7200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11560" y="2564904"/>
            <a:ext cx="8064896" cy="1512168"/>
          </a:xfrm>
        </p:spPr>
        <p:txBody>
          <a:bodyPr>
            <a:noAutofit/>
          </a:bodyPr>
          <a:lstStyle/>
          <a:p>
            <a:pPr algn="ctr"/>
            <a:r>
              <a:rPr lang="zh-CN" altLang="en-US" sz="6600" b="1" dirty="0" smtClean="0">
                <a:solidFill>
                  <a:srgbClr val="C00000"/>
                </a:solidFill>
              </a:rPr>
              <a:t>第</a:t>
            </a:r>
            <a:r>
              <a:rPr lang="zh-CN" altLang="zh-CN" sz="6600" b="1" dirty="0" smtClean="0">
                <a:solidFill>
                  <a:srgbClr val="C00000"/>
                </a:solidFill>
              </a:rPr>
              <a:t>六</a:t>
            </a:r>
            <a:r>
              <a:rPr lang="zh-CN" altLang="en-US" sz="6600" b="1" dirty="0" smtClean="0">
                <a:solidFill>
                  <a:srgbClr val="C00000"/>
                </a:solidFill>
              </a:rPr>
              <a:t>章</a:t>
            </a:r>
            <a:r>
              <a:rPr lang="en-US" altLang="zh-CN" sz="6600" b="1" dirty="0" smtClean="0">
                <a:solidFill>
                  <a:srgbClr val="C00000"/>
                </a:solidFill>
              </a:rPr>
              <a:t>      </a:t>
            </a:r>
            <a:r>
              <a:rPr lang="zh-CN" altLang="zh-CN" sz="6600" b="1" dirty="0" smtClean="0">
                <a:solidFill>
                  <a:srgbClr val="C00000"/>
                </a:solidFill>
              </a:rPr>
              <a:t>竭力求长进</a:t>
            </a:r>
            <a:endParaRPr lang="zh-CN" altLang="en-US" sz="6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 smtClean="0">
                <a:latin typeface="+mn-ea"/>
              </a:rPr>
              <a:t>2</a:t>
            </a:r>
            <a:r>
              <a:rPr lang="zh-CN" altLang="zh-CN" sz="4000" b="1" dirty="0" smtClean="0">
                <a:latin typeface="+mn-ea"/>
              </a:rPr>
              <a:t>、</a:t>
            </a:r>
            <a:r>
              <a:rPr lang="zh-CN" altLang="zh-CN" sz="4000" b="1" dirty="0" smtClean="0"/>
              <a:t>警告离道之人的危险</a:t>
            </a:r>
            <a:r>
              <a:rPr lang="en-US" altLang="zh-CN" sz="4000" b="1" dirty="0" smtClean="0"/>
              <a:t>   </a:t>
            </a:r>
            <a:r>
              <a:rPr lang="en-US" altLang="zh-CN" sz="4000" b="1" dirty="0" smtClean="0">
                <a:latin typeface="+mn-ea"/>
              </a:rPr>
              <a:t>4-8</a:t>
            </a:r>
            <a:endParaRPr lang="en-US" altLang="zh-CN" sz="4000" b="1" dirty="0" smtClean="0">
              <a:latin typeface="+mn-ea"/>
            </a:endParaRPr>
          </a:p>
          <a:p>
            <a:endParaRPr lang="zh-CN" altLang="zh-CN" sz="4000" b="1" dirty="0" smtClean="0">
              <a:solidFill>
                <a:srgbClr val="C00000"/>
              </a:solidFill>
            </a:endParaRPr>
          </a:p>
          <a:p>
            <a:r>
              <a:rPr lang="zh-CN" altLang="zh-CN" sz="4000" b="1" dirty="0" smtClean="0">
                <a:solidFill>
                  <a:srgbClr val="C00000"/>
                </a:solidFill>
              </a:rPr>
              <a:t>「光照」光照不是赐下新的真理，是把已经启示下来的真理发出亮光照耀人，再用圣灵的光使人看清那个启示的到底是什么，这个叫作「光照」。</a:t>
            </a:r>
            <a:endParaRPr lang="zh-CN" altLang="en-US" sz="4000" dirty="0" smtClean="0">
              <a:solidFill>
                <a:srgbClr val="C00000"/>
              </a:solidFill>
            </a:endParaRPr>
          </a:p>
          <a:p>
            <a:endParaRPr lang="en-US" altLang="zh-CN" sz="4000" b="1" dirty="0" smtClean="0">
              <a:solidFill>
                <a:srgbClr val="C00000"/>
              </a:solidFill>
              <a:latin typeface="+mn-ea"/>
            </a:endParaRPr>
          </a:p>
          <a:p>
            <a:pPr>
              <a:buNone/>
            </a:pPr>
            <a:endParaRPr lang="zh-CN" altLang="zh-CN" sz="4000" dirty="0" smtClean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天恩的滋味：属天的恩典 经历恩典，享受恩典，把恩典分享出来，这恩典的滋味使人都知道。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>
                <a:solidFill>
                  <a:schemeClr val="tx1"/>
                </a:solidFill>
                <a:uFillTx/>
              </a:rPr>
              <a:t>善道的滋味：体验神的话（应许），实在而且美好。善与美的观念有关。它包括外在的吸引力，以及道德的美善。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离弃道理：指变节，完全背弃永生的神。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692696"/>
            <a:ext cx="8496944" cy="531459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000" b="1" dirty="0" smtClean="0">
                <a:solidFill>
                  <a:schemeClr val="tx1"/>
                </a:solidFill>
                <a:uFillTx/>
              </a:rPr>
              <a:t>二、凭信心和忍耐承受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  <a:latin typeface="+mn-ea"/>
              </a:rPr>
              <a:t>应许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latin typeface="+mn-ea"/>
              </a:rPr>
              <a:t> 9-12</a:t>
            </a:r>
            <a:br>
              <a:rPr lang="zh-CN" altLang="zh-CN" sz="4000" b="1" dirty="0" smtClean="0">
                <a:solidFill>
                  <a:schemeClr val="tx1"/>
                </a:solidFill>
                <a:uFillTx/>
              </a:rPr>
            </a:br>
            <a:r>
              <a:rPr lang="zh-CN" altLang="zh-CN" sz="4000" b="1" dirty="0" smtClean="0">
                <a:solidFill>
                  <a:schemeClr val="tx1"/>
                </a:solidFill>
                <a:uFillTx/>
                <a:latin typeface="+mn-ea"/>
              </a:rPr>
              <a:t>1、亲切的称呼   9</a:t>
            </a:r>
            <a:endParaRPr lang="zh-CN" altLang="zh-CN" sz="4000" b="1" dirty="0" smtClean="0">
              <a:solidFill>
                <a:schemeClr val="tx1"/>
              </a:solidFill>
              <a:uFillTx/>
              <a:latin typeface="+mn-ea"/>
            </a:endParaRPr>
          </a:p>
          <a:p>
            <a:pPr>
              <a:buNone/>
            </a:pPr>
            <a:endParaRPr lang="zh-CN" altLang="zh-CN" sz="4000" b="1" dirty="0" smtClean="0">
              <a:solidFill>
                <a:schemeClr val="tx1"/>
              </a:solidFill>
              <a:uFillTx/>
              <a:latin typeface="+mn-ea"/>
            </a:endParaRPr>
          </a:p>
          <a:p>
            <a:pPr>
              <a:buNone/>
            </a:pPr>
            <a:r>
              <a:rPr lang="zh-CN" altLang="zh-CN" sz="4000" b="1" dirty="0" smtClean="0">
                <a:solidFill>
                  <a:schemeClr val="tx1"/>
                </a:solidFill>
                <a:uFillTx/>
                <a:latin typeface="+mn-ea"/>
              </a:rPr>
              <a:t>与前面的警告成为对比，加强其力量</a:t>
            </a:r>
            <a:endParaRPr lang="zh-CN" altLang="zh-CN" sz="4000" b="1" dirty="0" smtClean="0">
              <a:solidFill>
                <a:schemeClr val="tx1"/>
              </a:solidFill>
              <a:uFillTx/>
              <a:latin typeface="+mn-ea"/>
            </a:endParaRPr>
          </a:p>
          <a:p>
            <a:pPr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   </a:t>
            </a:r>
            <a:r>
              <a:rPr lang="en-US" altLang="zh-CN" sz="4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、</a:t>
            </a:r>
            <a:r>
              <a:rPr lang="en-US" altLang="zh-CN" sz="4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对他们的信任    9</a:t>
            </a:r>
            <a:endParaRPr lang="en-US" altLang="zh-CN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altLang="zh-CN" sz="4000" b="1" dirty="0" smtClean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None/>
            </a:pPr>
            <a:r>
              <a:rPr lang="zh-CN" altLang="zh-CN" sz="4000" b="1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圣经里面</a:t>
            </a:r>
            <a:r>
              <a:rPr lang="en-US" altLang="zh-CN" sz="4000" b="1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[</a:t>
            </a:r>
            <a:r>
              <a:rPr lang="zh-CN" altLang="zh-CN" sz="4000" b="1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得救」的意思</a:t>
            </a:r>
            <a:endParaRPr lang="zh-CN" altLang="zh-CN" sz="4000" b="1" dirty="0" smtClean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>
              <a:buNone/>
            </a:pPr>
            <a:endParaRPr lang="zh-CN" altLang="zh-CN" sz="4000" b="1" dirty="0" smtClean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4000" b="1" dirty="0" smtClean="0">
                <a:sym typeface="+mn-ea"/>
              </a:rPr>
              <a:t>第一</a:t>
            </a:r>
            <a:r>
              <a:rPr lang="zh-CN" altLang="en-US" sz="4000" b="1" dirty="0" smtClean="0">
                <a:sym typeface="+mn-ea"/>
              </a:rPr>
              <a:t>、</a:t>
            </a:r>
            <a:r>
              <a:rPr lang="zh-CN" altLang="zh-CN" sz="4000" b="1" dirty="0" smtClean="0">
                <a:sym typeface="+mn-ea"/>
              </a:rPr>
              <a:t>【提前</a:t>
            </a:r>
            <a:r>
              <a:rPr lang="zh-CN" altLang="zh-CN" sz="4000" b="1" dirty="0" smtClean="0">
                <a:latin typeface="+mn-ea"/>
                <a:sym typeface="+mn-ea"/>
              </a:rPr>
              <a:t>2:15</a:t>
            </a:r>
            <a:r>
              <a:rPr lang="zh-CN" altLang="zh-CN" sz="4000" b="1" dirty="0" smtClean="0">
                <a:sym typeface="+mn-ea"/>
              </a:rPr>
              <a:t>】</a:t>
            </a:r>
            <a:r>
              <a:rPr lang="zh-CN" altLang="zh-CN" sz="4000" b="1" dirty="0" smtClean="0">
                <a:solidFill>
                  <a:srgbClr val="C00000"/>
                </a:solidFill>
                <a:sym typeface="+mn-ea"/>
              </a:rPr>
              <a:t>然而，女人若常存信心、爱心，又圣洁自守，就必在生产上得救。</a:t>
            </a:r>
            <a:r>
              <a:rPr lang="en-US" altLang="zh-CN" sz="4000" b="1" dirty="0" smtClean="0">
                <a:solidFill>
                  <a:srgbClr val="C00000"/>
                </a:solidFill>
                <a:sym typeface="+mn-ea"/>
              </a:rPr>
              <a:t> </a:t>
            </a:r>
            <a:endParaRPr lang="zh-CN" altLang="en-US" sz="4000" b="1" dirty="0" smtClean="0">
              <a:solidFill>
                <a:srgbClr val="C00000"/>
              </a:solidFill>
            </a:endParaRPr>
          </a:p>
          <a:p>
            <a:endParaRPr lang="zh-CN" altLang="zh-CN" sz="4000" b="1" dirty="0" smtClean="0"/>
          </a:p>
          <a:p>
            <a:endParaRPr lang="zh-CN" altLang="en-US" sz="4000" b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r>
              <a:rPr lang="en-US" altLang="zh-CN" sz="4000" b="1" dirty="0" smtClean="0"/>
              <a:t> </a:t>
            </a:r>
            <a:r>
              <a:rPr lang="zh-CN" altLang="zh-CN" sz="4000" b="1" dirty="0" smtClean="0"/>
              <a:t>第二</a:t>
            </a:r>
            <a:r>
              <a:rPr lang="zh-CN" altLang="en-US" sz="4000" b="1" dirty="0" smtClean="0"/>
              <a:t>、</a:t>
            </a:r>
            <a:r>
              <a:rPr lang="zh-CN" altLang="zh-CN" sz="4000" b="1" dirty="0" smtClean="0">
                <a:solidFill>
                  <a:srgbClr val="0070C0"/>
                </a:solidFill>
              </a:rPr>
              <a:t>「脱离肉身的死亡」也有时用「得救」</a:t>
            </a:r>
            <a:endParaRPr lang="zh-CN" altLang="zh-CN" sz="40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altLang="zh-CN" sz="3600" b="1" dirty="0" smtClean="0">
                <a:sym typeface="+mn-ea"/>
              </a:rPr>
              <a:t>【</a:t>
            </a:r>
            <a:r>
              <a:rPr lang="zh-CN" altLang="zh-CN" sz="3600" b="1" dirty="0" smtClean="0">
                <a:latin typeface="+mn-ea"/>
                <a:sym typeface="+mn-ea"/>
              </a:rPr>
              <a:t>徒</a:t>
            </a:r>
            <a:r>
              <a:rPr lang="en-US" altLang="zh-CN" sz="3600" b="1" dirty="0" smtClean="0">
                <a:latin typeface="+mn-ea"/>
                <a:sym typeface="+mn-ea"/>
              </a:rPr>
              <a:t>28 :1 </a:t>
            </a:r>
            <a:r>
              <a:rPr lang="en-US" altLang="zh-CN" sz="3600" b="1" dirty="0" smtClean="0">
                <a:sym typeface="+mn-ea"/>
              </a:rPr>
              <a:t>】</a:t>
            </a:r>
            <a:r>
              <a:rPr lang="zh-CN" altLang="en-US" sz="3600" b="1" dirty="0" smtClean="0">
                <a:solidFill>
                  <a:srgbClr val="C00000"/>
                </a:solidFill>
                <a:sym typeface="+mn-ea"/>
              </a:rPr>
              <a:t>我们既已得救，才知道那岛名叫马耳他</a:t>
            </a:r>
            <a:r>
              <a:rPr lang="zh-CN" altLang="en-US" sz="3600" b="1" dirty="0" smtClean="0">
                <a:solidFill>
                  <a:srgbClr val="C00000"/>
                </a:solidFill>
                <a:sym typeface="+mn-ea"/>
              </a:rPr>
              <a:t>。</a:t>
            </a:r>
            <a:endParaRPr lang="en-US" altLang="zh-CN" sz="3600" b="1" dirty="0" smtClean="0">
              <a:solidFill>
                <a:srgbClr val="C00000"/>
              </a:solidFill>
              <a:sym typeface="+mn-ea"/>
            </a:endParaRPr>
          </a:p>
          <a:p>
            <a:pPr>
              <a:buNone/>
            </a:pPr>
            <a:endParaRPr lang="en-US" altLang="zh-CN" sz="3200" b="1" dirty="0" smtClean="0">
              <a:solidFill>
                <a:srgbClr val="C00000"/>
              </a:solidFill>
              <a:sym typeface="+mn-ea"/>
            </a:endParaRPr>
          </a:p>
          <a:p>
            <a:r>
              <a:rPr lang="zh-CN" altLang="zh-CN" sz="4000" b="1" dirty="0" smtClean="0"/>
              <a:t>第三</a:t>
            </a:r>
            <a:r>
              <a:rPr lang="zh-CN" altLang="en-US" sz="4000" b="1" dirty="0" smtClean="0"/>
              <a:t>、</a:t>
            </a:r>
            <a:r>
              <a:rPr lang="zh-CN" altLang="zh-CN" sz="4000" b="1" dirty="0" smtClean="0">
                <a:solidFill>
                  <a:srgbClr val="002060"/>
                </a:solidFill>
              </a:rPr>
              <a:t>圣经里提到了当一些人他们在大患难中间过了之后，就不被定罪，这也叫作「得救」。</a:t>
            </a:r>
            <a:r>
              <a:rPr lang="en-US" altLang="zh-CN" sz="3600" b="1" dirty="0" smtClean="0">
                <a:solidFill>
                  <a:srgbClr val="002060"/>
                </a:solidFill>
              </a:rPr>
              <a:t>  </a:t>
            </a:r>
            <a:endParaRPr lang="en-US" altLang="zh-CN" sz="3600" b="1" dirty="0" smtClean="0">
              <a:solidFill>
                <a:srgbClr val="002060"/>
              </a:solidFill>
            </a:endParaRPr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026563"/>
          </a:xfrm>
        </p:spPr>
        <p:txBody>
          <a:bodyPr>
            <a:normAutofit/>
          </a:bodyPr>
          <a:lstStyle/>
          <a:p>
            <a:endParaRPr lang="zh-CN" altLang="zh-CN" sz="4400" b="1" dirty="0" smtClean="0"/>
          </a:p>
          <a:p>
            <a:r>
              <a:rPr lang="zh-CN" altLang="zh-CN" sz="4400" b="1" dirty="0" smtClean="0"/>
              <a:t>第四</a:t>
            </a:r>
            <a:r>
              <a:rPr lang="zh-CN" altLang="en-US" sz="4400" b="1" dirty="0" smtClean="0"/>
              <a:t>、</a:t>
            </a:r>
            <a:r>
              <a:rPr lang="zh-CN" altLang="zh-CN" sz="4400" b="1" dirty="0" smtClean="0">
                <a:solidFill>
                  <a:srgbClr val="00B050"/>
                </a:solidFill>
              </a:rPr>
              <a:t>圣经提的「得救」是「新生命从神赐下来，我们得着拯救。」</a:t>
            </a:r>
            <a:r>
              <a:rPr lang="en-US" altLang="zh-CN" sz="4000" b="1" dirty="0" smtClean="0"/>
              <a:t>【</a:t>
            </a:r>
            <a:r>
              <a:rPr lang="zh-CN" altLang="zh-CN" sz="4000" b="1" dirty="0" smtClean="0"/>
              <a:t>徒</a:t>
            </a:r>
            <a:r>
              <a:rPr lang="en-US" altLang="zh-CN" sz="4000" b="1" dirty="0" smtClean="0">
                <a:latin typeface="+mn-ea"/>
              </a:rPr>
              <a:t>16:31</a:t>
            </a:r>
            <a:r>
              <a:rPr lang="en-US" altLang="zh-CN" sz="4000" b="1" dirty="0" smtClean="0"/>
              <a:t>】 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他们说：“当信主耶稣，你和你一家都必得救。”</a:t>
            </a:r>
            <a:endParaRPr lang="zh-CN" altLang="en-US" sz="4000" dirty="0" smtClean="0">
              <a:solidFill>
                <a:srgbClr val="C00000"/>
              </a:solidFill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548680"/>
            <a:ext cx="8496944" cy="5904656"/>
          </a:xfrm>
        </p:spPr>
        <p:txBody>
          <a:bodyPr>
            <a:noAutofit/>
          </a:bodyPr>
          <a:lstStyle/>
          <a:p>
            <a:pPr>
              <a:buNone/>
            </a:pPr>
            <a:endParaRPr lang="en-US" altLang="zh-CN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zh-CN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3、作者的期望  10-12</a:t>
            </a:r>
            <a:endParaRPr lang="en-US" altLang="zh-CN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zh-CN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CN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40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a.在属灵的德行上殷勤不懈</a:t>
            </a:r>
            <a:endParaRPr lang="en-US" altLang="zh-CN" sz="40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zh-CN" sz="4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b.效法那些凭信心和忍耐承受应许</a:t>
            </a:r>
            <a:endParaRPr lang="en-US" altLang="zh-CN" sz="4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zh-CN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zh-CN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的人</a:t>
            </a:r>
            <a:endParaRPr lang="en-US" altLang="zh-CN" sz="4000" b="1" dirty="0" smtClean="0">
              <a:solidFill>
                <a:srgbClr val="C00000"/>
              </a:solidFill>
              <a:latin typeface="+mn-ea"/>
            </a:endParaRPr>
          </a:p>
          <a:p>
            <a:endParaRPr lang="zh-CN" altLang="en-US" sz="4400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>
                <a:solidFill>
                  <a:schemeClr val="tx1"/>
                </a:solidFill>
                <a:uFillTx/>
              </a:rPr>
              <a:t>忍耐指的是“长期忍受”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【加5:22-23】圣灵所结的果子，就是仁爱、喜乐、和平、忍耐、恩慈、良善、信实、温柔、节制。这样的事，没有律法禁止。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4400" b="1" dirty="0">
                <a:solidFill>
                  <a:schemeClr val="tx1"/>
                </a:solidFill>
                <a:uFillTx/>
              </a:rPr>
              <a:t>三、确实的指望</a:t>
            </a:r>
            <a:r>
              <a:rPr lang="zh-CN" altLang="en-US" sz="4400" b="1" dirty="0" smtClean="0">
                <a:solidFill>
                  <a:schemeClr val="tx1"/>
                </a:solidFill>
                <a:uFillTx/>
              </a:rPr>
              <a:t>（</a:t>
            </a:r>
            <a:r>
              <a:rPr lang="zh-CN" altLang="en-US" sz="4400" b="1" dirty="0" smtClean="0">
                <a:solidFill>
                  <a:schemeClr val="tx1"/>
                </a:solidFill>
                <a:uFillTx/>
                <a:latin typeface="+mn-ea"/>
              </a:rPr>
              <a:t>13～</a:t>
            </a:r>
            <a:r>
              <a:rPr lang="en-US" altLang="zh-CN" sz="4400" b="1" dirty="0" smtClean="0">
                <a:solidFill>
                  <a:schemeClr val="tx1"/>
                </a:solidFill>
                <a:uFillTx/>
                <a:latin typeface="+mn-ea"/>
              </a:rPr>
              <a:t>2</a:t>
            </a:r>
            <a:r>
              <a:rPr lang="zh-CN" altLang="en-US" sz="4400" b="1" dirty="0" smtClean="0">
                <a:solidFill>
                  <a:schemeClr val="tx1"/>
                </a:solidFill>
                <a:uFillTx/>
                <a:latin typeface="+mn-ea"/>
              </a:rPr>
              <a:t>0</a:t>
            </a:r>
            <a:r>
              <a:rPr lang="zh-CN" altLang="en-US" sz="4400" b="1" dirty="0">
                <a:solidFill>
                  <a:schemeClr val="tx1"/>
                </a:solidFill>
                <a:uFillTx/>
              </a:rPr>
              <a:t>）</a:t>
            </a:r>
            <a:endParaRPr lang="zh-CN" altLang="en-US" sz="4400" b="1" dirty="0">
              <a:solidFill>
                <a:schemeClr val="tx1"/>
              </a:solidFill>
              <a:uFillTx/>
            </a:endParaRPr>
          </a:p>
          <a:p>
            <a:pPr>
              <a:buNone/>
            </a:pPr>
            <a:endParaRPr lang="zh-CN" altLang="en-US" sz="4400" b="1" dirty="0">
              <a:solidFill>
                <a:schemeClr val="tx1"/>
              </a:solidFill>
              <a:uFillTx/>
            </a:endParaRPr>
          </a:p>
          <a:p>
            <a:r>
              <a:rPr lang="zh-CN" altLang="en-US" sz="4400" b="1" dirty="0" smtClean="0">
                <a:solidFill>
                  <a:schemeClr val="tx1"/>
                </a:solidFill>
                <a:uFillTx/>
                <a:latin typeface="+mn-ea"/>
              </a:rPr>
              <a:t>1</a:t>
            </a:r>
            <a:r>
              <a:rPr lang="zh-CN" altLang="en-US" sz="4400" b="1" dirty="0">
                <a:solidFill>
                  <a:schemeClr val="tx1"/>
                </a:solidFill>
                <a:uFillTx/>
                <a:latin typeface="+mn-ea"/>
              </a:rPr>
              <a:t>、</a:t>
            </a:r>
            <a:r>
              <a:rPr lang="zh-CN" altLang="en-US" sz="4400" b="1" dirty="0" smtClean="0">
                <a:solidFill>
                  <a:schemeClr val="tx1"/>
                </a:solidFill>
                <a:uFillTx/>
                <a:latin typeface="+mn-ea"/>
              </a:rPr>
              <a:t>以</a:t>
            </a:r>
            <a:r>
              <a:rPr lang="zh-CN" altLang="en-US" sz="4400" b="1" dirty="0">
                <a:solidFill>
                  <a:schemeClr val="tx1"/>
                </a:solidFill>
                <a:uFillTx/>
                <a:latin typeface="+mn-ea"/>
              </a:rPr>
              <a:t>亚伯拉罕为例</a:t>
            </a:r>
            <a:r>
              <a:rPr lang="zh-CN" altLang="en-US" sz="4400" b="1" dirty="0" smtClean="0">
                <a:solidFill>
                  <a:schemeClr val="tx1"/>
                </a:solidFill>
                <a:uFillTx/>
                <a:latin typeface="+mn-ea"/>
              </a:rPr>
              <a:t>（13</a:t>
            </a:r>
            <a:r>
              <a:rPr lang="en-US" altLang="zh-CN" sz="4400" b="1" dirty="0" smtClean="0">
                <a:solidFill>
                  <a:schemeClr val="tx1"/>
                </a:solidFill>
                <a:uFillTx/>
                <a:latin typeface="+mn-ea"/>
              </a:rPr>
              <a:t>-</a:t>
            </a:r>
            <a:r>
              <a:rPr lang="zh-CN" altLang="en-US" sz="4400" b="1" dirty="0" smtClean="0">
                <a:solidFill>
                  <a:schemeClr val="tx1"/>
                </a:solidFill>
                <a:uFillTx/>
                <a:latin typeface="+mn-ea"/>
              </a:rPr>
              <a:t>15</a:t>
            </a:r>
            <a:r>
              <a:rPr lang="zh-CN" altLang="en-US" sz="4400" b="1" dirty="0">
                <a:solidFill>
                  <a:schemeClr val="tx1"/>
                </a:solidFill>
                <a:uFillTx/>
                <a:latin typeface="+mn-ea"/>
              </a:rPr>
              <a:t>）</a:t>
            </a:r>
            <a:endParaRPr lang="zh-CN" altLang="en-US" sz="4400" b="1" dirty="0">
              <a:solidFill>
                <a:schemeClr val="tx1"/>
              </a:solidFill>
              <a:uFillTx/>
              <a:latin typeface="+mn-ea"/>
            </a:endParaRPr>
          </a:p>
          <a:p>
            <a:pPr marL="0" indent="0">
              <a:buNone/>
            </a:pPr>
            <a:r>
              <a:rPr lang="zh-CN" altLang="en-US" sz="4400" b="1" dirty="0">
                <a:solidFill>
                  <a:schemeClr val="tx1"/>
                </a:solidFill>
                <a:uFillTx/>
                <a:latin typeface="+mn-ea"/>
              </a:rPr>
              <a:t>（1） 神应许的庄严</a:t>
            </a:r>
            <a:endParaRPr lang="zh-CN" altLang="en-US" sz="4400" b="1" dirty="0">
              <a:solidFill>
                <a:schemeClr val="tx1"/>
              </a:solidFill>
              <a:uFillTx/>
              <a:latin typeface="+mn-ea"/>
            </a:endParaRPr>
          </a:p>
          <a:p>
            <a:pPr marL="0" indent="0">
              <a:buNone/>
            </a:pPr>
            <a:r>
              <a:rPr lang="zh-CN" altLang="en-US" sz="4400" b="1" dirty="0">
                <a:solidFill>
                  <a:schemeClr val="tx1"/>
                </a:solidFill>
                <a:uFillTx/>
                <a:latin typeface="+mn-ea"/>
              </a:rPr>
              <a:t>（2） 祂永不改变的属性 </a:t>
            </a:r>
            <a:endParaRPr lang="zh-CN" altLang="en-US" sz="4400" b="1" dirty="0">
              <a:solidFill>
                <a:schemeClr val="tx1"/>
              </a:solidFill>
              <a:uFillTx/>
              <a:latin typeface="+mn-ea"/>
            </a:endParaRPr>
          </a:p>
          <a:p>
            <a:pPr marL="0" indent="0">
              <a:buNone/>
            </a:pPr>
            <a:r>
              <a:rPr lang="zh-CN" altLang="en-US" sz="4400" b="1" dirty="0">
                <a:solidFill>
                  <a:schemeClr val="tx1"/>
                </a:solidFill>
                <a:uFillTx/>
                <a:latin typeface="+mn-ea"/>
              </a:rPr>
              <a:t>（3） 祂话语的绝对坚定</a:t>
            </a:r>
            <a:endParaRPr lang="zh-CN" altLang="en-US" sz="4400" b="1" dirty="0">
              <a:solidFill>
                <a:schemeClr val="tx1"/>
              </a:solidFill>
              <a:uFillTx/>
              <a:latin typeface="+mn-ea"/>
            </a:endParaRPr>
          </a:p>
          <a:p>
            <a:pPr marL="0" indent="0"/>
            <a:endParaRPr lang="zh-CN" altLang="en-US" sz="4400" b="1" dirty="0">
              <a:solidFill>
                <a:schemeClr val="tx1"/>
              </a:solidFill>
              <a:uFillTx/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72608"/>
          </a:xfrm>
          <a:ln>
            <a:solidFill>
              <a:schemeClr val="accent5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zh-CN" altLang="zh-CN" sz="47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一、在真道上力求长进</a:t>
            </a:r>
            <a:r>
              <a:rPr lang="en-US" altLang="zh-CN" sz="47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zh-CN" sz="47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１～</a:t>
            </a:r>
            <a:r>
              <a:rPr lang="en-US" altLang="zh-CN" sz="47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8</a:t>
            </a:r>
            <a:endParaRPr lang="zh-CN" altLang="zh-CN" sz="4700" b="1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None/>
            </a:pPr>
            <a:r>
              <a:rPr lang="en-US" altLang="zh-CN" sz="4700" b="1" dirty="0" smtClean="0">
                <a:latin typeface="+mn-ea"/>
              </a:rPr>
              <a:t>1.</a:t>
            </a:r>
            <a:r>
              <a:rPr lang="zh-CN" altLang="en-US" sz="4300" b="1" dirty="0" smtClean="0"/>
              <a:t>离开端</a:t>
            </a:r>
            <a:r>
              <a:rPr lang="en-US" altLang="zh-CN" sz="4300" b="1" dirty="0" err="1" smtClean="0"/>
              <a:t>竭力进到完全地</a:t>
            </a:r>
            <a:r>
              <a:rPr lang="zh-CN" altLang="en-US" sz="4300" b="1" dirty="0" smtClean="0"/>
              <a:t>步  </a:t>
            </a:r>
            <a:r>
              <a:rPr lang="en-US" altLang="zh-CN" sz="4300" b="1" dirty="0" smtClean="0">
                <a:latin typeface="+mn-ea"/>
              </a:rPr>
              <a:t>1-3</a:t>
            </a:r>
            <a:endParaRPr lang="en-US" altLang="zh-CN" sz="4300" b="1" dirty="0" smtClean="0">
              <a:latin typeface="+mn-ea"/>
            </a:endParaRPr>
          </a:p>
          <a:p>
            <a:pPr>
              <a:buNone/>
            </a:pPr>
            <a:r>
              <a:rPr lang="en-US" altLang="zh-CN" sz="4300" b="1" dirty="0" smtClean="0">
                <a:solidFill>
                  <a:srgbClr val="FF0000"/>
                </a:solidFill>
                <a:latin typeface="+mn-ea"/>
                <a:sym typeface="+mn-ea"/>
              </a:rPr>
              <a:t>“进到完全的地步”，指在生命上完全长大成人的意思。  </a:t>
            </a:r>
            <a:endParaRPr lang="zh-CN" altLang="zh-CN" sz="4300" b="1" dirty="0" smtClean="0">
              <a:solidFill>
                <a:srgbClr val="FF0000"/>
              </a:solidFill>
              <a:latin typeface="+mn-ea"/>
            </a:endParaRPr>
          </a:p>
          <a:p>
            <a:pPr marL="742950" indent="-742950">
              <a:buClr>
                <a:schemeClr val="tx2"/>
              </a:buClr>
              <a:buFont typeface="+mj-ea"/>
              <a:buAutoNum type="circleNumDbPlain"/>
            </a:pPr>
            <a:r>
              <a:rPr lang="en-US" altLang="zh-CN" sz="4300" b="1" dirty="0" smtClean="0">
                <a:solidFill>
                  <a:srgbClr val="002060"/>
                </a:solidFill>
                <a:latin typeface="+mn-ea"/>
              </a:rPr>
              <a:t>懊悔死行</a:t>
            </a:r>
            <a:endParaRPr lang="en-US" altLang="zh-CN" sz="4300" b="1" dirty="0" smtClean="0">
              <a:solidFill>
                <a:srgbClr val="002060"/>
              </a:solidFill>
              <a:latin typeface="+mn-ea"/>
            </a:endParaRPr>
          </a:p>
          <a:p>
            <a:pPr marL="742950" indent="-742950">
              <a:buClr>
                <a:schemeClr val="tx2"/>
              </a:buClr>
              <a:buFont typeface="+mj-ea"/>
              <a:buAutoNum type="circleNumDbPlain"/>
            </a:pPr>
            <a:r>
              <a:rPr lang="en-US" altLang="zh-CN" sz="4300" b="1" dirty="0" smtClean="0">
                <a:solidFill>
                  <a:srgbClr val="00B050"/>
                </a:solidFill>
                <a:latin typeface="+mn-ea"/>
              </a:rPr>
              <a:t>信靠神</a:t>
            </a:r>
            <a:endParaRPr lang="en-US" altLang="zh-CN" sz="4300" b="1" dirty="0" smtClean="0">
              <a:solidFill>
                <a:srgbClr val="00B050"/>
              </a:solidFill>
              <a:latin typeface="+mn-ea"/>
            </a:endParaRPr>
          </a:p>
          <a:p>
            <a:pPr marL="742950" indent="-742950">
              <a:buClr>
                <a:schemeClr val="tx2"/>
              </a:buClr>
              <a:buFont typeface="+mj-ea"/>
              <a:buAutoNum type="circleNumDbPlain"/>
            </a:pPr>
            <a:r>
              <a:rPr lang="zh-CN" altLang="en-US" sz="4300" b="1" dirty="0">
                <a:solidFill>
                  <a:srgbClr val="FF0000"/>
                </a:solidFill>
                <a:latin typeface="+mn-ea"/>
              </a:rPr>
              <a:t>各样洗礼</a:t>
            </a:r>
            <a:endParaRPr lang="zh-CN" altLang="en-US" sz="4300" b="1" dirty="0">
              <a:solidFill>
                <a:srgbClr val="FF0000"/>
              </a:solidFill>
              <a:latin typeface="+mn-ea"/>
            </a:endParaRPr>
          </a:p>
          <a:p>
            <a:pPr marL="742950" indent="-742950">
              <a:buClr>
                <a:schemeClr val="tx2"/>
              </a:buClr>
              <a:buFont typeface="+mj-ea"/>
              <a:buAutoNum type="circleNumDbPlain"/>
            </a:pPr>
            <a:r>
              <a:rPr lang="zh-CN" altLang="en-US" sz="4300" b="1" dirty="0">
                <a:latin typeface="+mn-ea"/>
              </a:rPr>
              <a:t>按手之礼</a:t>
            </a:r>
            <a:endParaRPr lang="zh-CN" altLang="en-US" sz="4300" b="1" dirty="0">
              <a:latin typeface="+mn-ea"/>
            </a:endParaRPr>
          </a:p>
          <a:p>
            <a:endParaRPr lang="zh-CN" altLang="en-US" sz="4400" dirty="0"/>
          </a:p>
          <a:p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zh-CN" sz="4400" b="1" dirty="0" smtClean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2</a:t>
            </a:r>
            <a:r>
              <a:rPr lang="zh-CN" altLang="en-US" sz="4400" b="1" dirty="0" smtClean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、以</a:t>
            </a:r>
            <a:r>
              <a:rPr lang="zh-CN" altLang="en-US" sz="44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神的起誓为证（</a:t>
            </a:r>
            <a:r>
              <a:rPr lang="zh-CN" altLang="en-US" sz="4400" b="1" dirty="0" smtClean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１</a:t>
            </a:r>
            <a:r>
              <a:rPr lang="en-US" altLang="zh-CN" sz="4400" b="1" dirty="0" smtClean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6-</a:t>
            </a:r>
            <a:r>
              <a:rPr lang="zh-CN" altLang="en-US" sz="4400" b="1" dirty="0" smtClean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１</a:t>
            </a:r>
            <a:r>
              <a:rPr lang="en-US" altLang="zh-CN" sz="4400" b="1" dirty="0" smtClean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7</a:t>
            </a:r>
            <a:r>
              <a:rPr lang="zh-CN" altLang="en-US" sz="4400" b="1" dirty="0" smtClean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）</a:t>
            </a:r>
            <a:r>
              <a:rPr lang="en-US" altLang="zh-CN" sz="4400" b="1" dirty="0" smtClean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17</a:t>
            </a:r>
            <a:r>
              <a:rPr lang="zh-CN" altLang="en-US" sz="4400" b="1" dirty="0" smtClean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：神藉起誓为证时，格外显明祂旨意不更改</a:t>
            </a:r>
            <a:endParaRPr lang="zh-CN" altLang="en-US" sz="4400" b="1" dirty="0" smtClean="0">
              <a:solidFill>
                <a:schemeClr val="tx1"/>
              </a:solidFill>
              <a:uFillTx/>
              <a:latin typeface="+中文正文" charset="0"/>
              <a:sym typeface="+mn-ea"/>
            </a:endParaRPr>
          </a:p>
          <a:p>
            <a:pPr marL="0" indent="0">
              <a:buNone/>
            </a:pPr>
            <a:endParaRPr lang="zh-CN" altLang="en-US" sz="4400" b="1" dirty="0" smtClean="0">
              <a:solidFill>
                <a:schemeClr val="tx1"/>
              </a:solidFill>
              <a:uFillTx/>
              <a:latin typeface="+中文正文" charset="0"/>
            </a:endParaRPr>
          </a:p>
          <a:p>
            <a:pPr marL="0" indent="0">
              <a:buNone/>
            </a:pPr>
            <a:r>
              <a:rPr lang="en-US" altLang="zh-CN" sz="4400" b="1" dirty="0" smtClean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3</a:t>
            </a:r>
            <a:r>
              <a:rPr lang="zh-CN" altLang="en-US" sz="4400" b="1" dirty="0" smtClean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、持</a:t>
            </a:r>
            <a:r>
              <a:rPr lang="zh-CN" altLang="en-US" sz="44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定活泼的盼望（</a:t>
            </a:r>
            <a:r>
              <a:rPr lang="zh-CN" altLang="en-US" sz="4400" b="1" dirty="0" smtClean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１</a:t>
            </a:r>
            <a:r>
              <a:rPr lang="en-US" altLang="zh-CN" sz="4400" b="1" dirty="0" smtClean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8-</a:t>
            </a:r>
            <a:r>
              <a:rPr lang="zh-CN" altLang="en-US" sz="4400" b="1" dirty="0" smtClean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２</a:t>
            </a:r>
            <a:r>
              <a:rPr lang="en-US" altLang="zh-CN" sz="4400" b="1" dirty="0" smtClean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0</a:t>
            </a:r>
            <a:r>
              <a:rPr lang="zh-CN" altLang="en-US" sz="4400" b="1" dirty="0" smtClean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）</a:t>
            </a:r>
            <a:endParaRPr lang="zh-CN" altLang="en-US" sz="4400" b="1" dirty="0" smtClean="0">
              <a:solidFill>
                <a:schemeClr val="tx1"/>
              </a:solidFill>
              <a:uFillTx/>
              <a:latin typeface="+中文正文" charset="0"/>
            </a:endParaRPr>
          </a:p>
          <a:p>
            <a:pPr marL="0" indent="0"/>
            <a:endParaRPr lang="zh-CN" altLang="en-US" sz="4400" b="1" dirty="0" smtClean="0">
              <a:solidFill>
                <a:schemeClr val="tx1"/>
              </a:solidFill>
              <a:uFillTx/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415880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solidFill>
                  <a:schemeClr val="tx1"/>
                </a:solidFill>
                <a:uFillTx/>
              </a:rPr>
              <a:t>我们有可逃的</a:t>
            </a:r>
            <a:r>
              <a:rPr lang="zh-CN" altLang="en-US" sz="3600" b="1" dirty="0" smtClean="0">
                <a:solidFill>
                  <a:schemeClr val="tx1"/>
                </a:solidFill>
                <a:uFillTx/>
              </a:rPr>
              <a:t>避难所</a:t>
            </a:r>
            <a:endParaRPr lang="en-US" altLang="zh-CN" sz="3600" b="1" dirty="0">
              <a:solidFill>
                <a:schemeClr val="tx1"/>
              </a:solidFill>
              <a:uFillTx/>
            </a:endParaRPr>
          </a:p>
          <a:p>
            <a:r>
              <a:rPr lang="en-US" altLang="zh-CN" sz="3200" b="1" dirty="0" smtClean="0"/>
              <a:t>【</a:t>
            </a:r>
            <a:r>
              <a:rPr lang="zh-CN" altLang="en-US" sz="3200" b="1" dirty="0" smtClean="0">
                <a:latin typeface="+mn-ea"/>
              </a:rPr>
              <a:t>民35：6－34</a:t>
            </a:r>
            <a:r>
              <a:rPr lang="en-US" altLang="zh-CN" sz="3200" b="1" dirty="0" smtClean="0"/>
              <a:t>】</a:t>
            </a:r>
            <a:r>
              <a:rPr lang="zh-CN" altLang="en-US" sz="3200" b="1" dirty="0" smtClean="0">
                <a:solidFill>
                  <a:srgbClr val="C00000"/>
                </a:solidFill>
              </a:rPr>
              <a:t>你们</a:t>
            </a:r>
            <a:r>
              <a:rPr lang="zh-CN" altLang="en-US" sz="3200" b="1" dirty="0" smtClean="0">
                <a:solidFill>
                  <a:srgbClr val="C00000"/>
                </a:solidFill>
              </a:rPr>
              <a:t>给利未人的城邑，其中当有六座逃城，使误杀人的可以逃到那里。此外还要给他们四十二座城。你们要给利未人的城共有四十八座，连城带郊野都要给他们。以色列人所得的地业，从中要把些城邑给利未人。人多的就多给；人少的就少给。各支派要按所承受为业之地把城邑给利未人。”耶和华晓谕摩西说：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“</a:t>
            </a:r>
            <a:r>
              <a:rPr lang="zh-CN" altLang="en-US" sz="3200" b="1" dirty="0" smtClean="0">
                <a:solidFill>
                  <a:srgbClr val="C00000"/>
                </a:solidFill>
              </a:rPr>
              <a:t>你吩咐以色列人说：你们过约旦河，进了迦南地，就要分出几座城，为你们作逃城，使误杀人的</a:t>
            </a:r>
            <a:r>
              <a:rPr lang="zh-CN" altLang="en-US" sz="3200" b="1" dirty="0" smtClean="0">
                <a:solidFill>
                  <a:srgbClr val="C00000"/>
                </a:solidFill>
              </a:rPr>
              <a:t>可以</a:t>
            </a:r>
            <a:endParaRPr lang="zh-CN" altLang="en-US" sz="3200" b="1" dirty="0" smtClean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836712"/>
            <a:ext cx="8496944" cy="5832648"/>
          </a:xfrm>
        </p:spPr>
        <p:txBody>
          <a:bodyPr>
            <a:normAutofit lnSpcReduction="10000"/>
          </a:bodyPr>
          <a:lstStyle/>
          <a:p>
            <a:r>
              <a:rPr lang="zh-CN" altLang="en-US" sz="3200" b="1" dirty="0" smtClean="0">
                <a:solidFill>
                  <a:srgbClr val="C00000"/>
                </a:solidFill>
              </a:rPr>
              <a:t>逃到那里。这些</a:t>
            </a:r>
            <a:r>
              <a:rPr lang="zh-CN" altLang="en-US" sz="3200" b="1" dirty="0" smtClean="0">
                <a:solidFill>
                  <a:srgbClr val="C00000"/>
                </a:solidFill>
              </a:rPr>
              <a:t>城可以作逃避报仇人的城，使误杀人的不至于死，等他站在会众面前听审判。你们所分出来的城，要作六座逃城。在约旦河东要分出三座城；在迦南地也要分出三座城，都作逃城。这六座城要给以色列人和他们中间的外人，并寄居的，作为逃城，使误杀人的都可以逃到那里。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 “</a:t>
            </a:r>
            <a:r>
              <a:rPr lang="zh-CN" altLang="en-US" sz="3200" b="1" dirty="0" smtClean="0">
                <a:solidFill>
                  <a:srgbClr val="C00000"/>
                </a:solidFill>
              </a:rPr>
              <a:t>倘若人用铁器打人，以致打死，他就是故杀人的，故杀人的必被治死；若用可以打死人的石头打死了人，他就是故杀人的，故杀人的必被治死；若用可以打死人的木器打死了人，他就是故杀人的，故杀人的必被治死；报血仇的必亲自杀那故杀人的，一遇见就杀他。</a:t>
            </a:r>
            <a:endParaRPr lang="zh-CN" altLang="en-US" sz="3200" b="1" dirty="0" smtClean="0">
              <a:solidFill>
                <a:srgbClr val="C00000"/>
              </a:solidFill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554461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zh-CN" altLang="en-US" sz="12800" b="1" dirty="0" smtClean="0">
                <a:solidFill>
                  <a:srgbClr val="C00000"/>
                </a:solidFill>
              </a:rPr>
              <a:t>人若因怨恨把人推倒，或是埋伏往人身上扔物，以致于死；或是因仇恨用手打人，以致于死，那打人的必被治死。他是故杀人的，报血仇的一遇见就杀他。</a:t>
            </a:r>
            <a:r>
              <a:rPr lang="en-US" altLang="zh-CN" sz="12800" b="1" dirty="0" smtClean="0">
                <a:solidFill>
                  <a:srgbClr val="C00000"/>
                </a:solidFill>
              </a:rPr>
              <a:t> “</a:t>
            </a:r>
            <a:r>
              <a:rPr lang="zh-CN" altLang="en-US" sz="12800" b="1" dirty="0" smtClean="0">
                <a:solidFill>
                  <a:srgbClr val="C00000"/>
                </a:solidFill>
              </a:rPr>
              <a:t>倘若人没有仇恨，忽然将人推倒；或是没有埋伏，把物扔在人身上；或是没有看见的时候，用可以打死人的石头，扔在人身上，以致于死，本来与他无仇，也无意害他。会众就要照典章，在打死人的和报血仇的中间审判。会众要救这误杀人的脱离报血仇人的手，也要使他归入逃城。他要住在其中，直等到受圣膏的大祭司死了。</a:t>
            </a:r>
            <a:endParaRPr lang="zh-CN" altLang="en-US" sz="12800" b="1" dirty="0" smtClean="0">
              <a:solidFill>
                <a:srgbClr val="C00000"/>
              </a:solidFill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692696"/>
            <a:ext cx="8640960" cy="590465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zh-CN" altLang="en-US" sz="3500" b="1" dirty="0" smtClean="0">
                <a:solidFill>
                  <a:srgbClr val="C00000"/>
                </a:solidFill>
              </a:rPr>
              <a:t>但误杀人的，无论什么时候，若出了逃城的境外，报血仇的在逃城境外遇见他，将他杀了，报血仇的就没有流血之罪。因为误杀人的该住在逃城里，等到大祭司死了。大祭司死了以后，误杀人的才可以回到他所得为业之地。这在你们一切的住处，要作你们世世代代的律例、典章。 </a:t>
            </a:r>
            <a:r>
              <a:rPr lang="en-US" altLang="zh-CN" sz="3500" b="1" dirty="0" smtClean="0">
                <a:solidFill>
                  <a:srgbClr val="C00000"/>
                </a:solidFill>
              </a:rPr>
              <a:t>“</a:t>
            </a:r>
            <a:r>
              <a:rPr lang="zh-CN" altLang="en-US" sz="3500" b="1" dirty="0" smtClean="0">
                <a:solidFill>
                  <a:srgbClr val="C00000"/>
                </a:solidFill>
              </a:rPr>
              <a:t>无论谁故杀人，要凭几个见证人的口，把那故杀人的杀了，只是不可凭一个见证的口叫人死。故杀人犯死罪的，你们不可收赎价代替他的命，他必被治死。</a:t>
            </a:r>
            <a:endParaRPr lang="zh-CN" altLang="en-US" sz="3500" b="1" dirty="0" smtClean="0">
              <a:solidFill>
                <a:srgbClr val="C00000"/>
              </a:solidFill>
            </a:endParaRPr>
          </a:p>
          <a:p>
            <a:endParaRPr lang="zh-CN" altLang="en-US" sz="2800" b="1" dirty="0" smtClean="0">
              <a:solidFill>
                <a:srgbClr val="C00000"/>
              </a:solidFill>
            </a:endParaRPr>
          </a:p>
          <a:p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548680"/>
            <a:ext cx="8435280" cy="5775920"/>
          </a:xfrm>
        </p:spPr>
        <p:txBody>
          <a:bodyPr>
            <a:noAutofit/>
          </a:bodyPr>
          <a:lstStyle/>
          <a:p>
            <a:r>
              <a:rPr lang="zh-CN" altLang="en-US" sz="3200" b="1" dirty="0" smtClean="0">
                <a:solidFill>
                  <a:srgbClr val="C00000"/>
                </a:solidFill>
              </a:rPr>
              <a:t>那逃到逃城的人，你们不可为他收赎价，使他在大祭司未死以先，再来住在本地。这样，你们就不污秽所住之地，因为血是污秽地的。若有在地上流人血的，非流那杀人者的血，那地就不得洁净（“洁净”原文作“赎”）。你们不可玷污所住之地，就是我住在其中之地，因为我耶和华住在以色列人中间。”</a:t>
            </a:r>
            <a:endParaRPr lang="en-US" altLang="zh-CN" sz="3200" b="1" dirty="0" smtClean="0">
              <a:solidFill>
                <a:srgbClr val="C00000"/>
              </a:solidFill>
            </a:endParaRPr>
          </a:p>
          <a:p>
            <a:r>
              <a:rPr lang="en-US" altLang="zh-CN" sz="3200" b="1" dirty="0" smtClean="0">
                <a:latin typeface="+mn-ea"/>
              </a:rPr>
              <a:t>【</a:t>
            </a:r>
            <a:r>
              <a:rPr lang="zh-CN" altLang="en-US" sz="3200" b="1" dirty="0" smtClean="0">
                <a:latin typeface="+mn-ea"/>
              </a:rPr>
              <a:t>书20：1－9</a:t>
            </a:r>
            <a:r>
              <a:rPr lang="en-US" altLang="zh-CN" sz="3200" b="1" dirty="0" smtClean="0">
                <a:latin typeface="+mn-ea"/>
              </a:rPr>
              <a:t>】</a:t>
            </a:r>
            <a:r>
              <a:rPr lang="zh-CN" altLang="en-US" sz="3200" b="1" dirty="0" smtClean="0">
                <a:solidFill>
                  <a:srgbClr val="002060"/>
                </a:solidFill>
                <a:latin typeface="+mn-ea"/>
              </a:rPr>
              <a:t>耶和华晓谕约书亚说：</a:t>
            </a:r>
            <a:r>
              <a:rPr lang="en-US" altLang="zh-CN" sz="3200" b="1" dirty="0" smtClean="0">
                <a:solidFill>
                  <a:srgbClr val="002060"/>
                </a:solidFill>
                <a:latin typeface="+mn-ea"/>
              </a:rPr>
              <a:t>“</a:t>
            </a:r>
            <a:r>
              <a:rPr lang="zh-CN" altLang="en-US" sz="3200" b="1" dirty="0" smtClean="0">
                <a:solidFill>
                  <a:srgbClr val="002060"/>
                </a:solidFill>
                <a:latin typeface="+mn-ea"/>
              </a:rPr>
              <a:t>你吩咐以色列人说：你们要照着我藉摩西所晓谕你们的，为自己设立逃城。使那无心而误杀人的，可以逃到那里。</a:t>
            </a:r>
            <a:endParaRPr lang="en-US" altLang="zh-CN" sz="3200" b="1" dirty="0" smtClean="0">
              <a:solidFill>
                <a:srgbClr val="C00000"/>
              </a:solidFill>
            </a:endParaRPr>
          </a:p>
          <a:p>
            <a:endParaRPr lang="en-US" altLang="zh-CN" sz="3600" b="1" dirty="0" smtClean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0465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zh-CN" altLang="en-US" sz="12800" b="1" dirty="0" smtClean="0">
                <a:solidFill>
                  <a:srgbClr val="002060"/>
                </a:solidFill>
                <a:latin typeface="+mn-ea"/>
              </a:rPr>
              <a:t>这些城可以作你们逃避报血仇人的地方。那杀人的要逃到这些城中的一座城，站在城门口，将他的事情说给城内的长老们听。他们就把他收进城里，给他地方，使他住在他们中间。若是报血仇的追了他来，长老不可将他交在报血仇的手里，因为他是素无仇恨、无心杀了人的。他要住在那城里，站在会众面前听审判，等到那时的大祭司死了，杀人的才可以回到本城本家，就是他所逃出来的那城。”</a:t>
            </a:r>
            <a:endParaRPr lang="zh-CN" altLang="en-US" sz="12800" b="1" dirty="0" smtClean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/>
          </a:bodyPr>
          <a:lstStyle/>
          <a:p>
            <a:r>
              <a:rPr lang="zh-CN" altLang="en-US" sz="3200" b="1" dirty="0" smtClean="0">
                <a:solidFill>
                  <a:srgbClr val="002060"/>
                </a:solidFill>
                <a:latin typeface="+mn-ea"/>
              </a:rPr>
              <a:t>于是，以色列人在拿弗他利山地，分定加利利的基低斯；在以法莲山地，分定示剑；在犹大山地，分定基列亚巴（基列亚巴就是希伯仑）。又在约旦河外耶利哥东，从流便支派中，在旷野的平原，设立比悉；从迦得支派中，设立基列的拉末；从玛拿西支派中，设立巴珊的哥兰。这都是为以色列众人和在他们中间寄居的外人所分定的城邑，使误杀人的都可以逃到那里，不死在报血仇人的手中，等他站在会众面前听审判。</a:t>
            </a:r>
            <a:endParaRPr lang="zh-CN" altLang="en-US" sz="3200" b="1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fontScale="92500"/>
          </a:bodyPr>
          <a:lstStyle/>
          <a:p>
            <a:r>
              <a:rPr lang="zh-CN" altLang="zh-CN" sz="4300" b="1" dirty="0" smtClean="0"/>
              <a:t>所有的船锚，都是向下抛在海中，</a:t>
            </a:r>
            <a:r>
              <a:rPr lang="zh-CN" altLang="zh-CN" sz="4300" b="1" dirty="0" smtClean="0">
                <a:solidFill>
                  <a:srgbClr val="FF0000"/>
                </a:solidFill>
              </a:rPr>
              <a:t>惟有我们“灵魂的锚”，是向上抛入天上的至圣所，足能保证我们这灵魂的船。</a:t>
            </a:r>
            <a:endParaRPr lang="zh-CN" altLang="zh-CN" sz="4300" b="1" dirty="0" smtClean="0">
              <a:solidFill>
                <a:srgbClr val="FF0000"/>
              </a:solidFill>
            </a:endParaRPr>
          </a:p>
          <a:p>
            <a:r>
              <a:rPr lang="zh-CN" altLang="zh-CN" sz="4300" b="1" dirty="0" smtClean="0">
                <a:solidFill>
                  <a:srgbClr val="FF0000"/>
                </a:solidFill>
              </a:rPr>
              <a:t>【太27:50-51】耶稣又大声喊叫，气就断了。忽然，殿里的幔子从上到下裂为两半，地也震动，磐石也崩裂，</a:t>
            </a:r>
            <a:endParaRPr lang="zh-CN" altLang="zh-CN" sz="4300" b="1" dirty="0" smtClean="0">
              <a:solidFill>
                <a:srgbClr val="FF0000"/>
              </a:solidFill>
            </a:endParaRPr>
          </a:p>
          <a:p>
            <a:endParaRPr lang="zh-CN" altLang="en-US" sz="4000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 dirty="0" smtClean="0">
                <a:sym typeface="+mn-ea"/>
              </a:rPr>
              <a:t>我们有耶稣为先锋</a:t>
            </a:r>
            <a:endParaRPr lang="zh-CN" altLang="en-US" sz="4000" b="1" dirty="0" smtClean="0"/>
          </a:p>
          <a:p>
            <a:pPr>
              <a:lnSpc>
                <a:spcPct val="110000"/>
              </a:lnSpc>
              <a:buNone/>
            </a:pPr>
            <a:r>
              <a:rPr lang="zh-CN" altLang="en-US" sz="4000" b="1" dirty="0" smtClean="0">
                <a:solidFill>
                  <a:srgbClr val="C00000"/>
                </a:solidFill>
                <a:sym typeface="+mn-ea"/>
              </a:rPr>
              <a:t>【来</a:t>
            </a:r>
            <a:r>
              <a:rPr lang="zh-CN" altLang="en-US" sz="4000" b="1" dirty="0" smtClean="0">
                <a:solidFill>
                  <a:srgbClr val="C00000"/>
                </a:solidFill>
                <a:latin typeface="+mn-ea"/>
                <a:sym typeface="+mn-ea"/>
              </a:rPr>
              <a:t>10:19-20</a:t>
            </a:r>
            <a:r>
              <a:rPr lang="zh-CN" altLang="en-US" sz="4000" b="1" dirty="0" smtClean="0">
                <a:solidFill>
                  <a:srgbClr val="C00000"/>
                </a:solidFill>
                <a:sym typeface="+mn-ea"/>
              </a:rPr>
              <a:t>】弟兄们，我们既因耶稣的血，得以坦然进入至圣所，是藉着他给我们开了一条又新又活的路，从幔子经过，这幔子就是他的身体。</a:t>
            </a:r>
            <a:endParaRPr lang="zh-CN" altLang="en-US" sz="4000" b="1" dirty="0" smtClean="0">
              <a:solidFill>
                <a:srgbClr val="C00000"/>
              </a:solidFill>
            </a:endParaRPr>
          </a:p>
          <a:p>
            <a:endParaRPr lang="zh-CN" altLang="en-US" sz="400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836712"/>
            <a:ext cx="8640960" cy="561662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zh-CN" altLang="zh-CN" sz="4400" b="1" dirty="0" smtClean="0"/>
              <a:t>圣经中“按手”有几方面的用意：</a:t>
            </a:r>
            <a:endParaRPr lang="zh-CN" altLang="zh-CN" sz="4400" dirty="0" smtClean="0"/>
          </a:p>
          <a:p>
            <a:pPr>
              <a:buNone/>
            </a:pPr>
            <a:r>
              <a:rPr lang="en-US" altLang="zh-CN" sz="4000" b="1" dirty="0" smtClean="0"/>
              <a:t>a. </a:t>
            </a:r>
            <a:r>
              <a:rPr lang="zh-CN" altLang="zh-CN" sz="4000" b="1" dirty="0" smtClean="0"/>
              <a:t>归罪</a:t>
            </a:r>
            <a:r>
              <a:rPr lang="en-US" altLang="zh-CN" sz="4000" b="1" dirty="0" smtClean="0"/>
              <a:t> </a:t>
            </a: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/>
              <a:t> </a:t>
            </a:r>
            <a:r>
              <a:rPr lang="en-US" altLang="zh-CN" sz="3600" b="1" dirty="0" smtClean="0"/>
              <a:t>【利</a:t>
            </a:r>
            <a:r>
              <a:rPr lang="en-US" altLang="zh-CN" sz="3600" b="1" dirty="0" smtClean="0">
                <a:latin typeface="+mn-ea"/>
              </a:rPr>
              <a:t>4:4</a:t>
            </a:r>
            <a:r>
              <a:rPr lang="en-US" altLang="zh-CN" sz="3600" b="1" dirty="0" smtClean="0"/>
              <a:t>】</a:t>
            </a:r>
            <a:r>
              <a:rPr lang="en-US" altLang="zh-CN" sz="3600" b="1" dirty="0" smtClean="0">
                <a:solidFill>
                  <a:srgbClr val="C00000"/>
                </a:solidFill>
              </a:rPr>
              <a:t>他要牵公牛到会幕门口，在耶和华面前按手在牛的头上，把牛宰于耶和华面前。</a:t>
            </a:r>
            <a:endParaRPr lang="en-US" altLang="zh-CN" sz="4000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/>
              <a:t>b. </a:t>
            </a:r>
            <a:r>
              <a:rPr lang="zh-CN" altLang="zh-CN" sz="4000" b="1" dirty="0" smtClean="0"/>
              <a:t>祝福</a:t>
            </a: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>
                <a:sym typeface="+mn-ea"/>
              </a:rPr>
              <a:t>【</a:t>
            </a:r>
            <a:r>
              <a:rPr lang="zh-CN" altLang="zh-CN" sz="4000" b="1" dirty="0" smtClean="0">
                <a:sym typeface="+mn-ea"/>
              </a:rPr>
              <a:t>创</a:t>
            </a:r>
            <a:r>
              <a:rPr lang="en-US" altLang="zh-CN" sz="4000" b="1" dirty="0" smtClean="0">
                <a:latin typeface="+mn-ea"/>
                <a:sym typeface="+mn-ea"/>
              </a:rPr>
              <a:t>48</a:t>
            </a:r>
            <a:r>
              <a:rPr lang="zh-CN" altLang="zh-CN" sz="4000" b="1" dirty="0" smtClean="0">
                <a:latin typeface="+mn-ea"/>
                <a:sym typeface="+mn-ea"/>
              </a:rPr>
              <a:t>：</a:t>
            </a:r>
            <a:r>
              <a:rPr lang="en-US" altLang="zh-CN" sz="4000" b="1" dirty="0" smtClean="0">
                <a:latin typeface="+mn-ea"/>
                <a:sym typeface="+mn-ea"/>
              </a:rPr>
              <a:t>14</a:t>
            </a:r>
            <a:r>
              <a:rPr lang="zh-CN" altLang="zh-CN" sz="4000" b="1" dirty="0" smtClean="0">
                <a:latin typeface="+mn-ea"/>
                <a:sym typeface="+mn-ea"/>
              </a:rPr>
              <a:t>－</a:t>
            </a:r>
            <a:r>
              <a:rPr lang="en-US" altLang="zh-CN" sz="4000" b="1" dirty="0" smtClean="0">
                <a:latin typeface="+mn-ea"/>
                <a:sym typeface="+mn-ea"/>
              </a:rPr>
              <a:t>17</a:t>
            </a:r>
            <a:r>
              <a:rPr lang="en-US" altLang="zh-CN" sz="4000" b="1" dirty="0" smtClean="0">
                <a:sym typeface="+mn-ea"/>
              </a:rPr>
              <a:t>】</a:t>
            </a:r>
            <a:r>
              <a:rPr lang="zh-CN" altLang="en-US" sz="3900" b="1" dirty="0" smtClean="0">
                <a:solidFill>
                  <a:srgbClr val="FF0000"/>
                </a:solidFill>
                <a:sym typeface="+mn-ea"/>
              </a:rPr>
              <a:t>以色列伸出右手来，按在以法莲的头上，以法莲乃是次子；又剪搭过左手来按在玛拿西的头上，玛拿西原是长子。他就</a:t>
            </a:r>
            <a:r>
              <a:rPr lang="zh-CN" altLang="en-US" sz="3600" b="1" dirty="0" smtClean="0">
                <a:solidFill>
                  <a:srgbClr val="FF0000"/>
                </a:solidFill>
                <a:sym typeface="+mn-ea"/>
              </a:rPr>
              <a:t>给约瑟祝福说：</a:t>
            </a:r>
            <a:endParaRPr lang="zh-CN" altLang="zh-CN" sz="3900" b="1" dirty="0" smtClean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3600" b="1" dirty="0" smtClean="0">
                <a:solidFill>
                  <a:srgbClr val="FF0000"/>
                </a:solidFill>
                <a:sym typeface="+mn-ea"/>
              </a:rPr>
              <a:t>“愿我祖亚伯拉罕和我父以撒所侍奉的　神，就是一生牧养我直到今日的　神，救赎我脱离一切患难的那使者，赐福与这两个童子。</a:t>
            </a:r>
            <a:r>
              <a:rPr lang="zh-CN" altLang="en-US" sz="3600" b="1" dirty="0" smtClean="0">
                <a:solidFill>
                  <a:srgbClr val="FF0000"/>
                </a:solidFill>
                <a:latin typeface="+mn-ea"/>
              </a:rPr>
              <a:t>愿他们归在我的名下和我祖亚伯拉罕、我父以撒的名下，又愿他们在世界中生养众多。” 约瑟见他父亲把右手按在以法莲的头上，就不喜悦，便提起他父亲的手，要从以法莲头上挪到玛拿西的头上。</a:t>
            </a:r>
            <a:endParaRPr lang="zh-CN" altLang="zh-CN" sz="3600" b="1" dirty="0" smtClean="0">
              <a:solidFill>
                <a:srgbClr val="FF0000"/>
              </a:solidFill>
              <a:latin typeface="+mn-ea"/>
            </a:endParaRPr>
          </a:p>
          <a:p>
            <a:pPr>
              <a:buNone/>
            </a:pPr>
            <a:endParaRPr lang="zh-CN" altLang="en-US" sz="4000" b="1" dirty="0" smtClean="0">
              <a:solidFill>
                <a:srgbClr val="FF0000"/>
              </a:solidFill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b="1" dirty="0" smtClean="0"/>
              <a:t>c</a:t>
            </a:r>
            <a:r>
              <a:rPr lang="en-US" altLang="zh-CN" sz="4000" b="1" dirty="0" smtClean="0"/>
              <a:t>. </a:t>
            </a:r>
            <a:r>
              <a:rPr lang="zh-CN" altLang="zh-CN" sz="4000" b="1" dirty="0" smtClean="0"/>
              <a:t>医病</a:t>
            </a:r>
            <a:r>
              <a:rPr lang="en-US" altLang="zh-CN" sz="4000" b="1" dirty="0" smtClean="0"/>
              <a:t>    </a:t>
            </a:r>
            <a:r>
              <a:rPr lang="zh-CN" altLang="zh-CN" sz="4000" b="1" dirty="0" smtClean="0"/>
              <a:t>主在世时常为人按手医</a:t>
            </a:r>
            <a:r>
              <a:rPr lang="zh-CN" altLang="zh-CN" sz="4000" b="1" dirty="0" smtClean="0"/>
              <a:t>病</a:t>
            </a:r>
            <a:endParaRPr lang="en-US" altLang="zh-CN" sz="4000" b="1" dirty="0" smtClean="0"/>
          </a:p>
          <a:p>
            <a:pPr>
              <a:buNone/>
            </a:pP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/>
              <a:t>【</a:t>
            </a:r>
            <a:r>
              <a:rPr lang="en-US" altLang="zh-CN" sz="4000" b="1" dirty="0" smtClean="0">
                <a:latin typeface="+mn-ea"/>
              </a:rPr>
              <a:t>可6:5</a:t>
            </a:r>
            <a:r>
              <a:rPr lang="en-US" altLang="zh-CN" sz="4000" b="1" dirty="0" smtClean="0"/>
              <a:t>】</a:t>
            </a:r>
            <a:r>
              <a:rPr lang="en-US" altLang="zh-CN" sz="4000" b="1" dirty="0" smtClean="0">
                <a:solidFill>
                  <a:srgbClr val="FF0000"/>
                </a:solidFill>
                <a:uFillTx/>
              </a:rPr>
              <a:t>耶稣就在那里不得行什么异能，不过按手在几个病人身上，治好他们。</a:t>
            </a:r>
            <a:endParaRPr lang="en-US" altLang="zh-CN" sz="4000" b="1" dirty="0" smtClean="0">
              <a:solidFill>
                <a:srgbClr val="FF0000"/>
              </a:solidFill>
              <a:uFillTx/>
            </a:endParaRPr>
          </a:p>
          <a:p>
            <a:pPr>
              <a:buNone/>
            </a:pPr>
            <a:endParaRPr lang="en-US" altLang="zh-CN" sz="3600" b="1" dirty="0" smtClean="0"/>
          </a:p>
          <a:p>
            <a:endParaRPr lang="zh-CN" altLang="en-US" sz="3600" dirty="0" smtClean="0"/>
          </a:p>
          <a:p>
            <a:pPr>
              <a:buNone/>
            </a:pPr>
            <a:endParaRPr lang="en-US" altLang="zh-CN" sz="3600" b="1" dirty="0" smtClean="0">
              <a:solidFill>
                <a:srgbClr val="FF0000"/>
              </a:solidFill>
              <a:uFillTx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3600" b="1" dirty="0" smtClean="0"/>
              <a:t>d. </a:t>
            </a:r>
            <a:r>
              <a:rPr lang="zh-CN" altLang="en-US" sz="3600" b="1" dirty="0" smtClean="0"/>
              <a:t>按</a:t>
            </a:r>
            <a:r>
              <a:rPr lang="zh-CN" altLang="zh-CN" sz="3600" b="1" dirty="0" smtClean="0"/>
              <a:t>立圣职</a:t>
            </a:r>
            <a:r>
              <a:rPr lang="en-US" altLang="zh-CN" sz="3600" b="1" dirty="0" smtClean="0"/>
              <a:t>    </a:t>
            </a:r>
            <a:r>
              <a:rPr lang="zh-CN" altLang="zh-CN" sz="3600" b="1" dirty="0" smtClean="0"/>
              <a:t>教会的第一任执事就职时，使徒为他们按手，表示他们已经被神所设立</a:t>
            </a:r>
            <a:r>
              <a:rPr lang="zh-CN" altLang="en-US" sz="3600" b="1" dirty="0" smtClean="0"/>
              <a:t>。</a:t>
            </a:r>
            <a:endParaRPr lang="en-US" altLang="zh-CN" sz="3600" b="1" dirty="0" smtClean="0"/>
          </a:p>
          <a:p>
            <a:pPr>
              <a:buNone/>
            </a:pPr>
            <a:r>
              <a:rPr lang="en-US" altLang="zh-CN" sz="3600" b="1" dirty="0" smtClean="0"/>
              <a:t>【</a:t>
            </a:r>
            <a:r>
              <a:rPr lang="zh-CN" altLang="zh-CN" sz="3600" b="1" dirty="0" smtClean="0"/>
              <a:t>徒</a:t>
            </a:r>
            <a:r>
              <a:rPr lang="en-US" altLang="zh-CN" sz="3600" b="1" dirty="0" smtClean="0">
                <a:latin typeface="+mn-ea"/>
              </a:rPr>
              <a:t>6</a:t>
            </a:r>
            <a:r>
              <a:rPr lang="zh-CN" altLang="zh-CN" sz="3600" b="1" dirty="0" smtClean="0">
                <a:latin typeface="+mn-ea"/>
              </a:rPr>
              <a:t>：</a:t>
            </a:r>
            <a:r>
              <a:rPr lang="en-US" altLang="zh-CN" sz="3600" b="1" dirty="0" smtClean="0">
                <a:latin typeface="+mn-ea"/>
              </a:rPr>
              <a:t>6</a:t>
            </a:r>
            <a:r>
              <a:rPr lang="en-US" altLang="zh-CN" sz="3600" b="1" dirty="0" smtClean="0"/>
              <a:t>】</a:t>
            </a:r>
            <a:r>
              <a:rPr lang="zh-CN" altLang="en-US" sz="3600" b="1" dirty="0" smtClean="0">
                <a:solidFill>
                  <a:srgbClr val="C00000"/>
                </a:solidFill>
              </a:rPr>
              <a:t>叫他们站在使徒面前。使徒祷告了，就按手在他们头上。</a:t>
            </a:r>
            <a:r>
              <a:rPr lang="zh-CN" altLang="en-US" sz="3600" b="1" dirty="0" smtClean="0"/>
              <a:t> </a:t>
            </a:r>
            <a:endParaRPr lang="en-US" altLang="zh-CN" sz="3600" dirty="0" smtClean="0"/>
          </a:p>
          <a:p>
            <a:pPr>
              <a:buNone/>
            </a:pPr>
            <a:r>
              <a:rPr lang="en-US" altLang="zh-CN" sz="3600" b="1" dirty="0" smtClean="0"/>
              <a:t>【</a:t>
            </a:r>
            <a:r>
              <a:rPr lang="zh-CN" altLang="en-US" sz="3600" b="1" dirty="0" smtClean="0">
                <a:latin typeface="+mn-ea"/>
              </a:rPr>
              <a:t>提前</a:t>
            </a:r>
            <a:r>
              <a:rPr lang="en-US" altLang="zh-CN" sz="3600" b="1" dirty="0" smtClean="0">
                <a:latin typeface="+mn-ea"/>
              </a:rPr>
              <a:t>5</a:t>
            </a:r>
            <a:r>
              <a:rPr lang="zh-CN" altLang="en-US" sz="3600" b="1" dirty="0" smtClean="0">
                <a:latin typeface="+mn-ea"/>
              </a:rPr>
              <a:t>：</a:t>
            </a:r>
            <a:r>
              <a:rPr lang="en-US" altLang="zh-CN" sz="3600" b="1" dirty="0" smtClean="0">
                <a:latin typeface="+mn-ea"/>
              </a:rPr>
              <a:t>22</a:t>
            </a:r>
            <a:r>
              <a:rPr lang="en-US" altLang="zh-CN" sz="3600" b="1" dirty="0" smtClean="0"/>
              <a:t>】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给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人行按手的礼，不可急促；不要在别人的罪上有份，要保守自己清洁。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0" y="764704"/>
            <a:ext cx="8964488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e. 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差遣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保罗和巴拉巴受圣灵差遣时，由安提阿的几位先知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和教师为他们按手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endParaRPr lang="en-US" altLang="zh-CN" sz="3600" b="1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None/>
            </a:pPr>
            <a:r>
              <a:rPr lang="en-US" altLang="zh-CN" sz="4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徒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13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－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3】</a:t>
            </a:r>
            <a:r>
              <a:rPr lang="zh-CN" altLang="en-US" sz="36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在安提阿的教会中有几位先知和教师，就是巴拿巴和称呼尼结的西面、古利奈人路求与分封之王希律同养的马念并扫罗。他们侍奉主、禁食的时候，圣灵说：“要为我分派巴拿巴和扫罗，去作我召他们所作的工。”于是禁食祷告，按手在他们头上，就打发他们去了。</a:t>
            </a:r>
            <a:endParaRPr lang="zh-CN" altLang="en-US" sz="3600" dirty="0" smtClean="0"/>
          </a:p>
          <a:p>
            <a:pPr>
              <a:buNone/>
            </a:pPr>
            <a:endParaRPr lang="zh-CN" altLang="zh-CN" sz="4000" b="1" dirty="0" smtClean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altLang="zh-CN" sz="4400" b="1" dirty="0" smtClean="0"/>
          </a:p>
          <a:p>
            <a:pPr>
              <a:buNone/>
            </a:pPr>
            <a:r>
              <a:rPr lang="en-US" altLang="zh-CN" sz="4800" b="1" dirty="0" smtClean="0"/>
              <a:t>f. </a:t>
            </a:r>
            <a:r>
              <a:rPr lang="zh-CN" altLang="zh-CN" sz="4800" b="1" dirty="0" smtClean="0"/>
              <a:t>分予属灵</a:t>
            </a:r>
            <a:r>
              <a:rPr lang="zh-CN" altLang="zh-CN" sz="4800" b="1" dirty="0" smtClean="0"/>
              <a:t>恩赐</a:t>
            </a:r>
            <a:endParaRPr lang="en-US" altLang="zh-CN" sz="4800" dirty="0" smtClean="0"/>
          </a:p>
          <a:p>
            <a:pPr>
              <a:buNone/>
            </a:pPr>
            <a:endParaRPr lang="en-US" altLang="zh-CN" sz="1800" b="1" dirty="0" smtClean="0"/>
          </a:p>
          <a:p>
            <a:pPr>
              <a:lnSpc>
                <a:spcPct val="110000"/>
              </a:lnSpc>
            </a:pPr>
            <a:r>
              <a:rPr lang="en-US" altLang="zh-CN" sz="4000" b="1" dirty="0" smtClean="0"/>
              <a:t>【</a:t>
            </a:r>
            <a:r>
              <a:rPr lang="zh-CN" altLang="zh-CN" sz="4000" b="1" dirty="0" smtClean="0"/>
              <a:t>徒</a:t>
            </a:r>
            <a:r>
              <a:rPr lang="en-US" altLang="zh-CN" sz="4000" b="1" dirty="0" smtClean="0">
                <a:latin typeface="+mn-ea"/>
              </a:rPr>
              <a:t>8</a:t>
            </a:r>
            <a:r>
              <a:rPr lang="zh-CN" altLang="zh-CN" sz="4000" b="1" dirty="0" smtClean="0">
                <a:latin typeface="+mn-ea"/>
              </a:rPr>
              <a:t>：</a:t>
            </a:r>
            <a:r>
              <a:rPr lang="en-US" altLang="zh-CN" sz="4000" b="1" dirty="0" smtClean="0">
                <a:latin typeface="+mn-ea"/>
              </a:rPr>
              <a:t>17</a:t>
            </a:r>
            <a:r>
              <a:rPr lang="en-US" altLang="zh-CN" sz="4000" b="1" dirty="0" smtClean="0"/>
              <a:t> 】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于是使徒按手在他们头上，他们就受了圣灵。</a:t>
            </a:r>
            <a:endParaRPr lang="en-US" altLang="zh-CN" sz="4000" b="1" dirty="0" smtClean="0">
              <a:solidFill>
                <a:srgbClr val="C00000"/>
              </a:solidFill>
            </a:endParaRPr>
          </a:p>
          <a:p>
            <a:pPr>
              <a:lnSpc>
                <a:spcPct val="110000"/>
              </a:lnSpc>
            </a:pPr>
            <a:r>
              <a:rPr lang="en-US" altLang="zh-CN" sz="4000" b="1" dirty="0" smtClean="0"/>
              <a:t>【</a:t>
            </a:r>
            <a:r>
              <a:rPr lang="zh-CN" altLang="zh-CN" sz="4000" b="1" dirty="0" smtClean="0"/>
              <a:t>提前</a:t>
            </a:r>
            <a:r>
              <a:rPr lang="en-US" altLang="zh-CN" sz="4000" b="1" dirty="0" smtClean="0">
                <a:latin typeface="+mn-ea"/>
              </a:rPr>
              <a:t>4</a:t>
            </a:r>
            <a:r>
              <a:rPr lang="zh-CN" altLang="zh-CN" sz="4000" b="1" dirty="0" smtClean="0">
                <a:latin typeface="+mn-ea"/>
              </a:rPr>
              <a:t>：</a:t>
            </a:r>
            <a:r>
              <a:rPr lang="en-US" altLang="zh-CN" sz="4000" b="1" dirty="0" smtClean="0">
                <a:latin typeface="+mn-ea"/>
              </a:rPr>
              <a:t>14 </a:t>
            </a:r>
            <a:r>
              <a:rPr lang="en-US" altLang="zh-CN" sz="4000" b="1" dirty="0" smtClean="0"/>
              <a:t>】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你不要轻忽所得的恩赐，就是从前藉着预言、在众长老按手的时候赐给你的。</a:t>
            </a:r>
            <a:endParaRPr lang="zh-CN" altLang="zh-CN" sz="4000" dirty="0" smtClean="0">
              <a:solidFill>
                <a:srgbClr val="C00000"/>
              </a:solidFill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endParaRPr lang="zh-CN" altLang="en-US" sz="4000" b="1" dirty="0"/>
          </a:p>
          <a:p>
            <a:pPr marL="742950" indent="-742950">
              <a:buClr>
                <a:schemeClr val="tx2"/>
              </a:buClr>
              <a:buFont typeface="+mj-ea"/>
              <a:buAutoNum type="circleNumDbPlain" startAt="6"/>
            </a:pPr>
            <a:r>
              <a:rPr lang="zh-CN" altLang="en-US" sz="4000" b="1" dirty="0" smtClean="0"/>
              <a:t>死人</a:t>
            </a:r>
            <a:r>
              <a:rPr lang="zh-CN" altLang="en-US" sz="4000" b="1" dirty="0"/>
              <a:t>复活</a:t>
            </a:r>
            <a:endParaRPr lang="zh-CN" altLang="en-US" sz="4000" b="1" dirty="0"/>
          </a:p>
          <a:p>
            <a:pPr marL="742950" indent="-742950">
              <a:buClr>
                <a:schemeClr val="tx2"/>
              </a:buClr>
              <a:buFont typeface="+mj-ea"/>
              <a:buAutoNum type="circleNumDbPlain" startAt="6"/>
            </a:pPr>
            <a:r>
              <a:rPr lang="zh-CN" altLang="en-US" sz="4000" b="1" dirty="0" smtClean="0"/>
              <a:t>永远</a:t>
            </a:r>
            <a:r>
              <a:rPr lang="zh-CN" altLang="en-US" sz="4000" b="1" dirty="0"/>
              <a:t>审判</a:t>
            </a:r>
            <a:endParaRPr lang="zh-CN" altLang="en-US" sz="4000" b="1" dirty="0"/>
          </a:p>
          <a:p>
            <a:endParaRPr lang="zh-CN" altLang="en-US" sz="4000" b="1" dirty="0"/>
          </a:p>
          <a:p>
            <a:endParaRPr lang="zh-CN" altLang="en-US" sz="4000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3143</Words>
  <Application>WPS 演示</Application>
  <PresentationFormat>全屏显示(4:3)</PresentationFormat>
  <Paragraphs>191</Paragraphs>
  <Slides>29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44" baseType="lpstr">
      <vt:lpstr>Arial</vt:lpstr>
      <vt:lpstr>宋体</vt:lpstr>
      <vt:lpstr>Wingdings</vt:lpstr>
      <vt:lpstr>Wingdings 2</vt:lpstr>
      <vt:lpstr>Wingdings</vt:lpstr>
      <vt:lpstr>黑体</vt:lpstr>
      <vt:lpstr>Constantia</vt:lpstr>
      <vt:lpstr>Calibri</vt:lpstr>
      <vt:lpstr>隶书</vt:lpstr>
      <vt:lpstr>微软雅黑</vt:lpstr>
      <vt:lpstr>Arial Unicode MS</vt:lpstr>
      <vt:lpstr>Times New Roman</vt:lpstr>
      <vt:lpstr>+中文正文</vt:lpstr>
      <vt:lpstr>Segoe Print</vt:lpstr>
      <vt:lpstr>流畅</vt:lpstr>
      <vt:lpstr>&lt;&lt;希伯来书&gt;&gt;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第六章        竭力求长进 </dc:title>
  <dc:creator>lenovo</dc:creator>
  <cp:lastModifiedBy>王小慧</cp:lastModifiedBy>
  <cp:revision>52</cp:revision>
  <dcterms:created xsi:type="dcterms:W3CDTF">2023-12-11T01:11:00Z</dcterms:created>
  <dcterms:modified xsi:type="dcterms:W3CDTF">2024-08-26T01:47:34Z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C3507B22A27743ADB15876FD89F73FFA_12</vt:lpwstr>
  </property>
  <property fmtid="{D5CDD505-2E9C-101B-9397-08002B2CF9AE}" pid="3" name="KSOProductBuildVer">
    <vt:lpwstr>2052-12.1.0.17827</vt:lpwstr>
  </property>
</Properties>
</file>