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67" r:id="rId3"/>
    <p:sldId id="256" r:id="rId4"/>
    <p:sldId id="300" r:id="rId5"/>
    <p:sldId id="270" r:id="rId6"/>
    <p:sldId id="269" r:id="rId7"/>
    <p:sldId id="257" r:id="rId8"/>
    <p:sldId id="285" r:id="rId9"/>
    <p:sldId id="286" r:id="rId10"/>
    <p:sldId id="301" r:id="rId12"/>
    <p:sldId id="258" r:id="rId13"/>
    <p:sldId id="302" r:id="rId14"/>
    <p:sldId id="303" r:id="rId15"/>
    <p:sldId id="304" r:id="rId16"/>
    <p:sldId id="259" r:id="rId17"/>
    <p:sldId id="305" r:id="rId18"/>
    <p:sldId id="260" r:id="rId19"/>
    <p:sldId id="261" r:id="rId20"/>
    <p:sldId id="288" r:id="rId21"/>
    <p:sldId id="289" r:id="rId22"/>
    <p:sldId id="262" r:id="rId23"/>
    <p:sldId id="263" r:id="rId24"/>
    <p:sldId id="264" r:id="rId25"/>
    <p:sldId id="265" r:id="rId26"/>
    <p:sldId id="268" r:id="rId27"/>
    <p:sldId id="266" r:id="rId28"/>
  </p:sldIdLst>
  <p:sldSz cx="9144000" cy="6858000" type="screen4x3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1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04856" cy="1296144"/>
          </a:xfrm>
        </p:spPr>
        <p:txBody>
          <a:bodyPr>
            <a:noAutofit/>
          </a:bodyPr>
          <a:lstStyle/>
          <a:p>
            <a:r>
              <a:rPr lang="zh-CN" altLang="zh-CN" sz="6600" b="1" dirty="0" smtClean="0">
                <a:solidFill>
                  <a:srgbClr val="C00000"/>
                </a:solidFill>
              </a:rPr>
              <a:t>第七章</a:t>
            </a:r>
            <a:r>
              <a:rPr lang="en-US" altLang="zh-CN" sz="6600" b="1" dirty="0" smtClean="0">
                <a:solidFill>
                  <a:srgbClr val="C00000"/>
                </a:solidFill>
              </a:rPr>
              <a:t> 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永远大祭司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/>
              <a:t>二、耶稣远超旧约的大祭司</a:t>
            </a:r>
            <a:r>
              <a:rPr lang="en-US" altLang="zh-CN" sz="4000" b="1" dirty="0" smtClean="0"/>
              <a:t> 7:11-19</a:t>
            </a:r>
            <a:endParaRPr lang="zh-CN" altLang="en-US" sz="4000" b="1" dirty="0" smtClean="0"/>
          </a:p>
          <a:p>
            <a:pPr marL="0" indent="0">
              <a:buNone/>
            </a:pPr>
            <a:r>
              <a:rPr lang="en-US" altLang="zh-CN" sz="4000" b="1" dirty="0" smtClean="0"/>
              <a:t> 第一、“完全”是值得追求的目标，</a:t>
            </a:r>
            <a:endParaRPr lang="en-US" altLang="zh-CN" sz="4000" b="1" dirty="0" smtClean="0"/>
          </a:p>
          <a:p>
            <a:pPr marL="0" indent="0">
              <a:buNone/>
            </a:pPr>
            <a:r>
              <a:rPr lang="en-US" altLang="zh-CN" sz="4000" b="1" dirty="0" smtClean="0"/>
              <a:t> 第二、利未人祭司职任与其以下的律法无法达到这种完全。</a:t>
            </a:r>
            <a:endParaRPr lang="en-US" altLang="zh-CN" sz="4000" b="1" dirty="0" smtClean="0"/>
          </a:p>
          <a:p>
            <a:pPr marL="0" indent="0">
              <a:buNone/>
            </a:pPr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、不藉律法任职</a:t>
            </a:r>
            <a:r>
              <a:rPr lang="en-US" altLang="zh-CN" sz="4000" b="1" dirty="0" smtClean="0"/>
              <a:t>      11</a:t>
            </a:r>
            <a:endParaRPr lang="en-US" altLang="zh-CN" sz="4000" b="1" dirty="0" smtClean="0"/>
          </a:p>
          <a:p>
            <a:pPr marL="0" indent="0">
              <a:buNone/>
            </a:pPr>
            <a:r>
              <a:rPr lang="en-US" altLang="zh-CN" sz="4000" b="1" dirty="0" smtClean="0">
                <a:sym typeface="+mn-ea"/>
              </a:rPr>
              <a:t>2</a:t>
            </a:r>
            <a:r>
              <a:rPr lang="zh-CN" altLang="zh-CN" sz="4000" b="1" dirty="0" smtClean="0">
                <a:sym typeface="+mn-ea"/>
              </a:rPr>
              <a:t>、不照亚伦等次</a:t>
            </a:r>
            <a:r>
              <a:rPr lang="en-US" altLang="zh-CN" sz="4000" b="1" dirty="0" smtClean="0">
                <a:sym typeface="+mn-ea"/>
              </a:rPr>
              <a:t>      12</a:t>
            </a:r>
            <a:endParaRPr lang="en-US" altLang="zh-CN" sz="4000" b="1" dirty="0" smtClean="0"/>
          </a:p>
          <a:p>
            <a:pPr marL="0" indent="0">
              <a:buNone/>
            </a:pPr>
            <a:endParaRPr lang="zh-CN" altLang="zh-CN" sz="4000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亚伦祭司职任下的律法，无非是属外表的、属礼仪的和属字句的，但在这更美的大祭司──耶稣基督──职任下之律法，乃属心灵的、属信心的，和属“精意”的 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【林后3:3-6】你们明显是基督的信，藉着我们修成的。不是用墨写的，乃是用永生神的灵写的。不是写在石版上，乃是写在心版上。</a:t>
            </a:r>
            <a:r>
              <a:rPr lang="zh-CN" altLang="en-US" sz="4000" b="1">
                <a:uFillTx/>
                <a:sym typeface="+mn-ea"/>
              </a:rPr>
              <a:t>我们因基督所以在神面前才有这样的信心，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并不是我们凭自己能承担什么事，我们所能承担的，乃是出于神。他叫我们能承当这新约的执事。不是凭着字句，乃是凭着精意。因为那字句是叫人死，精意是叫人活。（精意或作圣灵）。</a:t>
            </a:r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en-US" altLang="zh-CN" sz="4000" b="1" dirty="0" smtClean="0">
                <a:uFillTx/>
                <a:sym typeface="+mn-ea"/>
              </a:rPr>
              <a:t>“更改”，有更动、调遣之意。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en-US" altLang="zh-CN" sz="4000" b="1" dirty="0" smtClean="0">
                <a:uFillTx/>
                <a:sym typeface="+mn-ea"/>
              </a:rPr>
              <a:t>3</a:t>
            </a:r>
            <a:r>
              <a:rPr lang="zh-CN" altLang="zh-CN" sz="4000" b="1" dirty="0" smtClean="0">
                <a:uFillTx/>
                <a:sym typeface="+mn-ea"/>
              </a:rPr>
              <a:t>、不属利未支派</a:t>
            </a:r>
            <a:r>
              <a:rPr lang="en-US" altLang="zh-CN" sz="4000" b="1" dirty="0" smtClean="0">
                <a:uFillTx/>
                <a:sym typeface="+mn-ea"/>
              </a:rPr>
              <a:t>      13-15</a:t>
            </a:r>
            <a:endParaRPr lang="en-US" altLang="zh-CN" sz="4000" b="1" dirty="0" smtClean="0">
              <a:uFillTx/>
              <a:sym typeface="+mn-ea"/>
            </a:endParaRPr>
          </a:p>
          <a:p>
            <a:r>
              <a:rPr lang="en-US" altLang="zh-CN" sz="4000" b="1" dirty="0" smtClean="0">
                <a:uFillTx/>
                <a:sym typeface="+mn-ea"/>
              </a:rPr>
              <a:t>【启5:5】长老中有一位对我说：“不要哭！看哪，犹大支派中的狮子，大卫的根，他已得胜，能以展开那书卷，揭开那七印。”</a:t>
            </a:r>
            <a:endParaRPr lang="en-US" altLang="zh-CN" sz="4000" b="1" dirty="0" smtClean="0">
              <a:uFillTx/>
              <a:sym typeface="+mn-ea"/>
            </a:endParaRPr>
          </a:p>
          <a:p>
            <a:r>
              <a:rPr lang="en-US" altLang="zh-CN" sz="4000" b="1" dirty="0" smtClean="0">
                <a:sym typeface="+mn-ea"/>
              </a:rPr>
              <a:t>4</a:t>
            </a:r>
            <a:r>
              <a:rPr lang="zh-CN" altLang="en-US" sz="4000" b="1" dirty="0" smtClean="0">
                <a:sym typeface="+mn-ea"/>
              </a:rPr>
              <a:t>、</a:t>
            </a:r>
            <a:r>
              <a:rPr lang="zh-CN" altLang="zh-CN" sz="4000" b="1" dirty="0" smtClean="0">
                <a:sym typeface="+mn-ea"/>
              </a:rPr>
              <a:t>不照属肉体的条例</a:t>
            </a:r>
            <a:r>
              <a:rPr lang="en-US" altLang="zh-CN" sz="4000" b="1" dirty="0" smtClean="0">
                <a:sym typeface="+mn-ea"/>
              </a:rPr>
              <a:t>  15</a:t>
            </a:r>
            <a:r>
              <a:rPr lang="zh-CN" altLang="zh-CN" sz="4000" b="1" dirty="0" smtClean="0">
                <a:sym typeface="+mn-ea"/>
              </a:rPr>
              <a:t>－</a:t>
            </a:r>
            <a:r>
              <a:rPr lang="en-US" altLang="zh-CN" sz="4000" b="1" dirty="0" smtClean="0">
                <a:sym typeface="+mn-ea"/>
              </a:rPr>
              <a:t>19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endParaRPr lang="en-US" altLang="zh-CN" sz="4000" b="1" dirty="0" smtClean="0">
              <a:uFillTx/>
              <a:sym typeface="+mn-ea"/>
            </a:endParaRPr>
          </a:p>
          <a:p>
            <a:endParaRPr lang="zh-CN" altLang="zh-CN" sz="4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律法的积极功能：</a:t>
            </a:r>
            <a:endParaRPr lang="zh-CN" altLang="zh-CN" sz="36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第一、就是使人认识神的本性。</a:t>
            </a:r>
            <a:endParaRPr lang="zh-CN" altLang="zh-CN" sz="3600" b="1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第二、就是使人向往神，盼望有一个新的道路。</a:t>
            </a:r>
            <a:r>
              <a:rPr lang="en-US" altLang="zh-CN" sz="3600" b="1" dirty="0" smtClean="0">
                <a:solidFill>
                  <a:schemeClr val="tx1"/>
                </a:solidFill>
                <a:sym typeface="+mn-ea"/>
              </a:rPr>
              <a:t>【</a:t>
            </a: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罗</a:t>
            </a:r>
            <a:r>
              <a:rPr lang="en-US" altLang="zh-CN" sz="3600" b="1" dirty="0" smtClean="0">
                <a:solidFill>
                  <a:schemeClr val="tx1"/>
                </a:solidFill>
                <a:sym typeface="+mn-ea"/>
              </a:rPr>
              <a:t>3</a:t>
            </a: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sym typeface="+mn-ea"/>
              </a:rPr>
              <a:t>23/24】</a:t>
            </a:r>
            <a:r>
              <a:rPr lang="zh-CN" altLang="en-US" sz="3600" b="1" dirty="0" smtClean="0">
                <a:solidFill>
                  <a:schemeClr val="tx1"/>
                </a:solidFill>
                <a:sym typeface="+mn-ea"/>
              </a:rPr>
              <a:t>因为世人都犯了罪，亏缺了　神的荣耀，如今却蒙　神的恩典，因基督耶稣的救赎，就白白地称义。</a:t>
            </a:r>
            <a:endParaRPr lang="zh-CN" altLang="zh-CN" sz="3600" b="1" dirty="0" smtClean="0">
              <a:solidFill>
                <a:schemeClr val="tx1"/>
              </a:solidFill>
            </a:endParaRPr>
          </a:p>
          <a:p>
            <a:endParaRPr lang="zh-CN" altLang="zh-CN" sz="3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400" b="1" dirty="0" smtClean="0"/>
              <a:t>  </a:t>
            </a:r>
            <a:r>
              <a:rPr lang="zh-CN" altLang="zh-CN" sz="4000" b="1" dirty="0" smtClean="0"/>
              <a:t>第三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上帝赐下律法给人知道自己在罪的中间没有盼望，然后上帝给人产生一个盼望，</a:t>
            </a:r>
            <a:r>
              <a:rPr lang="en-US" altLang="zh-CN" sz="4000" b="1" dirty="0" smtClean="0"/>
              <a:t>——</a:t>
            </a:r>
            <a:r>
              <a:rPr lang="zh-CN" altLang="zh-CN" sz="4000" b="1" dirty="0" smtClean="0"/>
              <a:t>赐下先知。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</a:t>
            </a:r>
            <a:r>
              <a:rPr lang="zh-CN" altLang="zh-CN" sz="4000" b="1" dirty="0" smtClean="0"/>
              <a:t>所以旧约的事奉两大职份就是</a:t>
            </a:r>
            <a:r>
              <a:rPr lang="zh-CN" altLang="zh-CN" sz="4000" b="1" dirty="0" smtClean="0">
                <a:solidFill>
                  <a:srgbClr val="C00000"/>
                </a:solidFill>
              </a:rPr>
              <a:t>「律法」</a:t>
            </a:r>
            <a:r>
              <a:rPr lang="zh-CN" altLang="zh-CN" sz="4000" b="1" dirty="0" smtClean="0"/>
              <a:t>和</a:t>
            </a:r>
            <a:r>
              <a:rPr lang="zh-CN" altLang="zh-CN" sz="4000" b="1" dirty="0" smtClean="0">
                <a:solidFill>
                  <a:srgbClr val="C00000"/>
                </a:solidFill>
              </a:rPr>
              <a:t>「先知」</a:t>
            </a:r>
            <a:r>
              <a:rPr lang="zh-CN" altLang="zh-CN" sz="4000" b="1" dirty="0" smtClean="0"/>
              <a:t>，耶稣说「我来不是要废掉律法和先知」，「我来是要成全它。」</a:t>
            </a:r>
            <a:endParaRPr lang="zh-CN" altLang="en-US" sz="4000" b="1" dirty="0" smtClean="0"/>
          </a:p>
          <a:p>
            <a:endParaRPr lang="zh-CN" altLang="en-US" sz="4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445" b="1" dirty="0" smtClean="0">
                <a:solidFill>
                  <a:schemeClr val="tx1"/>
                </a:solidFill>
                <a:uFillTx/>
              </a:rPr>
              <a:t>三、耶稣乃永远长存的大祭司</a:t>
            </a:r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           7</a:t>
            </a:r>
            <a:r>
              <a:rPr lang="zh-CN" altLang="zh-CN" sz="4445" b="1" dirty="0" smtClean="0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20-25</a:t>
            </a:r>
            <a:endParaRPr lang="en-US" altLang="zh-CN" sz="4445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1</a:t>
            </a:r>
            <a:r>
              <a:rPr lang="zh-CN" altLang="en-US" sz="4445" b="1" dirty="0" smtClean="0">
                <a:solidFill>
                  <a:schemeClr val="tx1"/>
                </a:solidFill>
                <a:uFillTx/>
              </a:rPr>
              <a:t>、</a:t>
            </a:r>
            <a:r>
              <a:rPr lang="zh-CN" altLang="zh-CN" sz="4445" b="1" dirty="0" smtClean="0">
                <a:solidFill>
                  <a:schemeClr val="tx1"/>
                </a:solidFill>
                <a:uFillTx/>
              </a:rPr>
              <a:t>是起誓立的</a:t>
            </a:r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    20-22</a:t>
            </a:r>
            <a:endParaRPr lang="en-US" altLang="zh-CN" sz="4445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意思就是：是神用祂自己的信实和权能作证而立的。</a:t>
            </a:r>
            <a:endParaRPr lang="en-US" altLang="zh-CN" sz="4445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2</a:t>
            </a:r>
            <a:r>
              <a:rPr lang="zh-CN" altLang="zh-CN" sz="4445" b="1" dirty="0" smtClean="0">
                <a:solidFill>
                  <a:schemeClr val="tx1"/>
                </a:solidFill>
                <a:uFillTx/>
              </a:rPr>
              <a:t>、是无阻隔的</a:t>
            </a:r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    23</a:t>
            </a:r>
            <a:endParaRPr lang="zh-CN" altLang="zh-CN" sz="4445" b="1" dirty="0" smtClean="0">
              <a:solidFill>
                <a:schemeClr val="tx1"/>
              </a:solidFill>
              <a:uFillTx/>
            </a:endParaRPr>
          </a:p>
          <a:p>
            <a:pPr lvl="0"/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3</a:t>
            </a:r>
            <a:r>
              <a:rPr lang="zh-CN" altLang="zh-CN" sz="4445" b="1" dirty="0" smtClean="0">
                <a:solidFill>
                  <a:schemeClr val="tx1"/>
                </a:solidFill>
                <a:uFillTx/>
              </a:rPr>
              <a:t>、是不更换的</a:t>
            </a:r>
            <a:r>
              <a:rPr lang="en-US" altLang="zh-CN" sz="4445" b="1" dirty="0" smtClean="0">
                <a:solidFill>
                  <a:schemeClr val="tx1"/>
                </a:solidFill>
                <a:uFillTx/>
              </a:rPr>
              <a:t>    23-24</a:t>
            </a:r>
            <a:endParaRPr lang="en-US" altLang="zh-CN" sz="4445" b="1" dirty="0" smtClean="0">
              <a:solidFill>
                <a:schemeClr val="tx1"/>
              </a:solidFill>
              <a:uFillTx/>
            </a:endParaRPr>
          </a:p>
          <a:p>
            <a:endParaRPr lang="en-US" altLang="zh-CN" sz="4445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lvl="0"/>
            <a:r>
              <a:rPr lang="en-US" altLang="zh-CN" sz="4000" b="1" dirty="0" smtClean="0">
                <a:uFillTx/>
                <a:sym typeface="+mn-ea"/>
              </a:rPr>
              <a:t>4</a:t>
            </a:r>
            <a:r>
              <a:rPr lang="zh-CN" altLang="en-US" sz="4000" b="1" dirty="0" smtClean="0">
                <a:uFillTx/>
                <a:sym typeface="+mn-ea"/>
              </a:rPr>
              <a:t>、</a:t>
            </a:r>
            <a:r>
              <a:rPr lang="zh-CN" altLang="zh-CN" sz="4000" b="1" dirty="0" smtClean="0">
                <a:uFillTx/>
                <a:sym typeface="+mn-ea"/>
              </a:rPr>
              <a:t>是有功效的</a:t>
            </a:r>
            <a:r>
              <a:rPr lang="en-US" altLang="zh-CN" sz="4000" b="1" dirty="0" smtClean="0">
                <a:uFillTx/>
                <a:sym typeface="+mn-ea"/>
              </a:rPr>
              <a:t>    25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pPr lvl="0"/>
            <a:r>
              <a:rPr lang="zh-CN" altLang="zh-CN" sz="4000" b="1" dirty="0" smtClean="0">
                <a:uFillTx/>
                <a:sym typeface="+mn-ea"/>
              </a:rPr>
              <a:t>到底”就是到完全，到极点。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圣灵的代祷【罗8:27】鉴察人心的，晓得圣灵的意思，因为圣灵照着神的旨意替圣徒祈求。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 sz="4000" b="1">
                <a:uFillTx/>
                <a:sym typeface="+mn-ea"/>
              </a:rPr>
              <a:t>基督的代祷【罗8:34】谁能定他们的罪呢？有基督耶稣已经死了，而且从死里复活，现今在神的右边，也替我们祈求。（“有基督云云”，或作“是已经死了，而且从死里复活，现今在神的右边，也替我们祈求的基督耶稣吗？”）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一、耶稣照麦基洗德作大祭司</a:t>
            </a:r>
            <a:r>
              <a:rPr lang="en-US" altLang="zh-CN" sz="4000" b="1" dirty="0" smtClean="0"/>
              <a:t> 1</a:t>
            </a:r>
            <a:r>
              <a:rPr lang="zh-CN" altLang="zh-CN" sz="4000" b="1" dirty="0" smtClean="0"/>
              <a:t>—</a:t>
            </a:r>
            <a:r>
              <a:rPr lang="en-US" altLang="zh-CN" sz="4000" b="1" dirty="0" smtClean="0"/>
              <a:t>10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、是撒冷的祭司</a:t>
            </a:r>
            <a:r>
              <a:rPr lang="en-US" altLang="zh-CN" sz="4000" b="1" dirty="0" smtClean="0"/>
              <a:t>    1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麦基（王）、洗德（公义）希伯来文的意思就是「公义的王」，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撒冷是完全和平的意思。</a:t>
            </a:r>
            <a:endParaRPr lang="en-US" altLang="zh-CN" sz="4000" b="1" dirty="0" smtClean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400" b="1" dirty="0" smtClean="0"/>
              <a:t>  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耶稣基督他是永远的大祭司，有三点重要的地方： </a:t>
            </a:r>
            <a:endParaRPr lang="zh-CN" altLang="zh-CN" sz="4000" dirty="0" smtClean="0">
              <a:solidFill>
                <a:schemeClr val="tx1"/>
              </a:solidFill>
            </a:endParaRPr>
          </a:p>
          <a:p>
            <a:pPr lvl="0"/>
            <a:endParaRPr lang="zh-CN" altLang="en-US" sz="4000" b="1" dirty="0" smtClean="0">
              <a:solidFill>
                <a:schemeClr val="tx1"/>
              </a:solidFill>
            </a:endParaRPr>
          </a:p>
          <a:p>
            <a:pPr lvl="0"/>
            <a:r>
              <a:rPr lang="zh-CN" altLang="en-US" sz="4000" b="1" dirty="0" smtClean="0">
                <a:solidFill>
                  <a:schemeClr val="tx1"/>
                </a:solidFill>
              </a:rPr>
              <a:t>第一、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他是永恒中间神所定的，不是历史中间人犯罪以后才需要，才设立出来的。</a:t>
            </a:r>
            <a:endParaRPr lang="zh-CN" altLang="zh-CN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199856"/>
          </a:xfrm>
        </p:spPr>
        <p:txBody>
          <a:bodyPr>
            <a:noAutofit/>
          </a:bodyPr>
          <a:lstStyle/>
          <a:p>
            <a:r>
              <a:rPr lang="zh-CN" altLang="zh-CN" sz="4000" b="1" dirty="0" smtClean="0">
                <a:solidFill>
                  <a:schemeClr val="tx1"/>
                </a:solidFill>
              </a:rPr>
              <a:t>第二、耶稣基督是有永恒的生命在里面，所以他是长远活着的。</a:t>
            </a:r>
            <a:endParaRPr lang="zh-CN" altLang="zh-CN" sz="4000" b="1" dirty="0" smtClean="0">
              <a:solidFill>
                <a:schemeClr val="tx1"/>
              </a:solidFill>
            </a:endParaRPr>
          </a:p>
          <a:p>
            <a:endParaRPr lang="en-US" altLang="zh-CN" sz="4000" b="1" dirty="0" smtClean="0">
              <a:solidFill>
                <a:schemeClr val="tx1"/>
              </a:solidFill>
            </a:endParaRPr>
          </a:p>
          <a:p>
            <a:r>
              <a:rPr lang="zh-CN" altLang="zh-CN" sz="4000" b="1" dirty="0" smtClean="0">
                <a:solidFill>
                  <a:schemeClr val="tx1"/>
                </a:solidFill>
              </a:rPr>
              <a:t>第三、耶稣基督是不断用他「永远活着」的本质来成为中保为我们代求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。</a:t>
            </a:r>
            <a:br>
              <a:rPr lang="en-US" altLang="zh-CN" sz="4000" b="1" dirty="0" smtClean="0">
                <a:solidFill>
                  <a:schemeClr val="tx1"/>
                </a:solidFill>
              </a:rPr>
            </a:br>
            <a:endParaRPr lang="zh-CN" altLang="en-US" sz="4400" dirty="0" smtClean="0"/>
          </a:p>
          <a:p>
            <a:endParaRPr lang="zh-CN" altLang="en-US" sz="4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800" b="1" dirty="0" smtClean="0"/>
              <a:t>四、耶稣作我们</a:t>
            </a:r>
            <a:r>
              <a:rPr lang="zh-CN" altLang="en-US" sz="4800" b="1" dirty="0" smtClean="0"/>
              <a:t>合宜</a:t>
            </a:r>
            <a:r>
              <a:rPr lang="zh-CN" altLang="zh-CN" sz="4800" b="1" dirty="0" smtClean="0"/>
              <a:t>的大</a:t>
            </a:r>
            <a:r>
              <a:rPr lang="zh-CN" altLang="zh-CN" sz="4800" b="1" dirty="0" smtClean="0"/>
              <a:t>祭司</a:t>
            </a:r>
            <a:r>
              <a:rPr lang="en-US" altLang="zh-CN" sz="4800" b="1" dirty="0" smtClean="0"/>
              <a:t>7</a:t>
            </a:r>
            <a:r>
              <a:rPr lang="zh-CN" altLang="en-US" sz="4800" b="1" dirty="0" smtClean="0"/>
              <a:t>：</a:t>
            </a:r>
            <a:r>
              <a:rPr lang="en-US" altLang="zh-CN" sz="4800" b="1" dirty="0" smtClean="0"/>
              <a:t>26-28</a:t>
            </a:r>
            <a:endParaRPr lang="en-US" altLang="zh-CN" sz="4800" b="1" dirty="0" smtClean="0"/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1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、是圣洁无罪的大祭司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 26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zh-CN" altLang="zh-CN" sz="4000" b="1" dirty="0" smtClean="0"/>
              <a:t>“圣洁”──祂是绝对无罪的</a:t>
            </a:r>
            <a:r>
              <a:rPr lang="zh-CN" altLang="en-US" sz="4000" b="1" dirty="0" smtClean="0"/>
              <a:t>。</a:t>
            </a:r>
            <a:endParaRPr lang="en-US" altLang="zh-CN" sz="4000" b="1" dirty="0" smtClean="0"/>
          </a:p>
          <a:p>
            <a:r>
              <a:rPr lang="zh-CN" altLang="zh-CN" sz="4000" b="1" dirty="0" smtClean="0"/>
              <a:t>“无邪恶”──在祂心中完全没有恶的意念，没有不光明、不正当、诡诈的心思。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zh-CN" altLang="zh-CN" sz="4300" b="1" dirty="0" smtClean="0"/>
              <a:t>“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无玷污”──祂不但自己是圣洁无邪恶的，并且从来不曾亦不致被别人或外来的任何罪恶所玷污。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       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【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提前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5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22】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latin typeface="仿宋" panose="02010609060101010101" pitchFamily="49" charset="-122"/>
                <a:ea typeface="仿宋" panose="02010609060101010101" pitchFamily="49" charset="-122"/>
              </a:rPr>
              <a:t>给人行按手的礼，不可急促；不要在别人的罪上有份，要保守自己清洁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altLang="zh-CN" sz="4000" b="1" dirty="0" smtClean="0">
              <a:solidFill>
                <a:schemeClr val="tx1"/>
              </a:solidFill>
              <a:uFillTx/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zh-CN" altLang="zh-CN" sz="4000" b="1" dirty="0" smtClean="0">
                <a:solidFill>
                  <a:schemeClr val="tx1"/>
                </a:solidFill>
              </a:rPr>
              <a:t>“远离罪人”──祂在世的时候，虽然按外表常与罪人接近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</a:rPr>
              <a:t>【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路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5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：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1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－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2】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众税吏和罪人都挨近耶稣，要听他讲道。法利赛人和文士私下议论说：“这个人接待罪人，又同他们吃饭。”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但祂的心意从未接近罪人的心意。</a:t>
            </a:r>
            <a:endParaRPr lang="zh-CN" altLang="en-US" sz="4000" b="1" dirty="0" smtClean="0">
              <a:solidFill>
                <a:schemeClr val="tx1"/>
              </a:solidFill>
            </a:endParaRPr>
          </a:p>
          <a:p>
            <a:endParaRPr lang="zh-CN" altLang="en-US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438912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altLang="zh-CN" sz="4000" b="1" dirty="0" smtClean="0">
                <a:solidFill>
                  <a:schemeClr val="tx1"/>
                </a:solidFill>
              </a:rPr>
              <a:t>2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、是高过诸天的大祭司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    26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altLang="zh-CN" sz="4000" b="1" dirty="0" smtClean="0">
                <a:solidFill>
                  <a:schemeClr val="tx1"/>
                </a:solidFill>
              </a:rPr>
              <a:t>3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、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是身成祭物的大祭司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    27</a:t>
            </a:r>
            <a:endParaRPr lang="zh-CN" altLang="zh-CN" sz="4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</a:rPr>
              <a:t>4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、是一次成全的大祭司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    28</a:t>
            </a:r>
            <a:endParaRPr lang="zh-CN" altLang="zh-CN" sz="4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</a:rPr>
              <a:t>5 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、</a:t>
            </a:r>
            <a:r>
              <a:rPr lang="zh-CN" altLang="zh-CN" sz="4000" b="1" dirty="0" smtClean="0">
                <a:solidFill>
                  <a:schemeClr val="tx1"/>
                </a:solidFill>
              </a:rPr>
              <a:t>是永有能力的大祭司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   28</a:t>
            </a:r>
            <a:endParaRPr lang="zh-CN" altLang="zh-CN" sz="4000" b="1" dirty="0" smtClean="0">
              <a:solidFill>
                <a:schemeClr val="tx1"/>
              </a:solidFill>
            </a:endParaRPr>
          </a:p>
          <a:p>
            <a:endParaRPr lang="zh-CN" altLang="zh-CN" sz="4000" b="1" dirty="0" smtClean="0">
              <a:solidFill>
                <a:schemeClr val="tx1"/>
              </a:solidFill>
            </a:endParaRPr>
          </a:p>
          <a:p>
            <a:endParaRPr lang="zh-CN" altLang="zh-CN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全本圣经只有三本书提到麦基洗德。</a:t>
            </a:r>
            <a:endParaRPr lang="zh-CN" altLang="zh-CN" sz="36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sym typeface="+mn-ea"/>
              </a:rPr>
              <a:t>  </a:t>
            </a: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第一、</a:t>
            </a:r>
            <a:r>
              <a:rPr lang="zh-CN" altLang="en-US" sz="4000" b="1" dirty="0">
                <a:solidFill>
                  <a:schemeClr val="tx1"/>
                </a:solidFill>
              </a:rPr>
              <a:t>【创14:17-20】亚伯兰杀败基大老玛和与他同盟的王回来的时候，所多玛王出来，在沙微谷迎接他；沙微谷就是王谷。又有撒冷王麦基洗德带着饼和酒出来迎接；</a:t>
            </a:r>
            <a:endParaRPr lang="zh-CN" alt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C00000"/>
                </a:solidFill>
              </a:rPr>
              <a:t>  </a:t>
            </a:r>
            <a:endParaRPr lang="zh-CN" altLang="en-US" sz="36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zh-CN" altLang="en-US" sz="4000" b="1" dirty="0" smtClean="0">
                <a:solidFill>
                  <a:srgbClr val="C00000"/>
                </a:solidFill>
              </a:rPr>
              <a:t> </a:t>
            </a:r>
            <a:r>
              <a:rPr lang="zh-CN" altLang="en-US" sz="4000" b="1" dirty="0">
                <a:sym typeface="+mn-ea"/>
              </a:rPr>
              <a:t>他是至高神的祭司。他为亚伯兰祝福说：“愿天地的主、至高的神赐福与亚伯兰！至高的神把敌人交在你手里，是应当称颂的。”亚伯兰就把所得的拿出十分之一来，给麦基洗德。</a:t>
            </a:r>
            <a:endParaRPr lang="zh-CN" altLang="en-US" sz="4000" b="1" dirty="0">
              <a:solidFill>
                <a:schemeClr val="tx1"/>
              </a:solidFill>
            </a:endParaRPr>
          </a:p>
          <a:p>
            <a:pPr>
              <a:buNone/>
            </a:pPr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92500"/>
          </a:bodyPr>
          <a:lstStyle/>
          <a:p>
            <a:r>
              <a:rPr lang="zh-CN" altLang="zh-CN" sz="4800" b="1" dirty="0" smtClean="0">
                <a:solidFill>
                  <a:schemeClr val="tx1"/>
                </a:solidFill>
              </a:rPr>
              <a:t>第二、诗</a:t>
            </a:r>
            <a:r>
              <a:rPr lang="en-US" altLang="zh-CN" sz="4800" b="1" dirty="0" smtClean="0">
                <a:solidFill>
                  <a:schemeClr val="tx1"/>
                </a:solidFill>
              </a:rPr>
              <a:t>110 :4  </a:t>
            </a:r>
            <a:r>
              <a:rPr lang="zh-CN" altLang="en-US" sz="4400" b="1" dirty="0" smtClean="0">
                <a:solidFill>
                  <a:schemeClr val="tx1"/>
                </a:solidFill>
              </a:rPr>
              <a:t>耶和华起了誓，决不后悔，说：“你是照着麦基洗德的等次永远为祭司。”</a:t>
            </a:r>
            <a:endParaRPr lang="en-US" altLang="zh-CN" sz="4400" b="1" dirty="0" smtClean="0">
              <a:solidFill>
                <a:schemeClr val="tx1"/>
              </a:solidFill>
            </a:endParaRPr>
          </a:p>
          <a:p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zh-CN" sz="4800" b="1" dirty="0" smtClean="0">
                <a:solidFill>
                  <a:schemeClr val="tx1"/>
                </a:solidFill>
              </a:rPr>
              <a:t>第三、来</a:t>
            </a:r>
            <a:r>
              <a:rPr lang="en-US" altLang="zh-CN" sz="4800" b="1" dirty="0" smtClean="0">
                <a:solidFill>
                  <a:schemeClr val="tx1"/>
                </a:solidFill>
              </a:rPr>
              <a:t>7:11  </a:t>
            </a:r>
            <a:r>
              <a:rPr lang="zh-CN" altLang="en-US" sz="4300" b="1" dirty="0" smtClean="0">
                <a:solidFill>
                  <a:schemeClr val="tx1"/>
                </a:solidFill>
              </a:rPr>
              <a:t>这麦基洗德就是撒冷王，又是至高　神的祭司，本是长远为祭司的。他当亚伯拉罕杀败诸王回来的时候，就迎接他，给他祝福。</a:t>
            </a:r>
            <a:endParaRPr lang="zh-CN" altLang="zh-CN" sz="4800" b="1" dirty="0" smtClean="0">
              <a:solidFill>
                <a:schemeClr val="tx1"/>
              </a:solidFill>
            </a:endParaRPr>
          </a:p>
          <a:p>
            <a:endParaRPr lang="zh-CN" altLang="zh-CN" sz="4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750" y="2060575"/>
            <a:ext cx="8229600" cy="4389120"/>
          </a:xfrm>
        </p:spPr>
        <p:txBody>
          <a:bodyPr>
            <a:normAutofit fontScale="80000"/>
          </a:bodyPr>
          <a:lstStyle/>
          <a:p>
            <a:pPr lvl="0">
              <a:buNone/>
            </a:pPr>
            <a:r>
              <a:rPr lang="en-US" altLang="zh-CN" sz="4800" b="1" dirty="0" smtClean="0"/>
              <a:t>2</a:t>
            </a:r>
            <a:r>
              <a:rPr lang="zh-CN" altLang="zh-CN" sz="4800" b="1" dirty="0" smtClean="0"/>
              <a:t>、是仁义的祭司</a:t>
            </a:r>
            <a:r>
              <a:rPr lang="en-US" altLang="zh-CN" sz="4800" b="1" dirty="0" smtClean="0"/>
              <a:t>   2</a:t>
            </a:r>
            <a:endParaRPr lang="en-US" altLang="zh-CN" sz="4800" b="1" dirty="0" smtClean="0"/>
          </a:p>
          <a:p>
            <a:pPr lvl="0">
              <a:buNone/>
            </a:pPr>
            <a:r>
              <a:rPr lang="en-US" altLang="zh-CN" sz="4800" b="1" dirty="0" smtClean="0"/>
              <a:t>3</a:t>
            </a:r>
            <a:r>
              <a:rPr lang="zh-CN" altLang="en-US" sz="4800" b="1" dirty="0" smtClean="0"/>
              <a:t>、</a:t>
            </a:r>
            <a:r>
              <a:rPr lang="zh-CN" altLang="zh-CN" sz="4800" b="1" dirty="0" smtClean="0"/>
              <a:t>是平安的祭司</a:t>
            </a:r>
            <a:r>
              <a:rPr lang="en-US" altLang="zh-CN" sz="4800" b="1" dirty="0" smtClean="0"/>
              <a:t>   2</a:t>
            </a:r>
            <a:endParaRPr lang="zh-CN" altLang="zh-CN" sz="4800" dirty="0" smtClean="0"/>
          </a:p>
          <a:p>
            <a:pPr>
              <a:buNone/>
            </a:pPr>
            <a:r>
              <a:rPr lang="en-US" altLang="zh-CN" sz="4800" b="1" dirty="0" smtClean="0"/>
              <a:t>4</a:t>
            </a:r>
            <a:r>
              <a:rPr lang="zh-CN" altLang="en-US" sz="4800" b="1" dirty="0" smtClean="0"/>
              <a:t>、</a:t>
            </a:r>
            <a:r>
              <a:rPr lang="zh-CN" altLang="zh-CN" sz="4800" b="1" dirty="0" smtClean="0"/>
              <a:t>是永恒的祭司</a:t>
            </a:r>
            <a:r>
              <a:rPr lang="en-US" altLang="zh-CN" sz="4800" b="1" dirty="0" smtClean="0"/>
              <a:t>   3</a:t>
            </a:r>
            <a:endParaRPr lang="en-US" altLang="zh-CN" sz="4800" b="1" dirty="0" smtClean="0"/>
          </a:p>
          <a:p>
            <a:pPr>
              <a:buNone/>
            </a:pPr>
            <a:r>
              <a:rPr lang="zh-CN" altLang="en-US" sz="4800" b="1" dirty="0" smtClean="0"/>
              <a:t>麦</a:t>
            </a:r>
            <a:r>
              <a:rPr lang="en-US" altLang="zh-CN" sz="4800" b="1" dirty="0" smtClean="0"/>
              <a:t>基洗德的祭司职任有五个特质</a:t>
            </a:r>
            <a:endParaRPr lang="en-US" altLang="zh-CN" sz="4800" b="1" dirty="0" smtClean="0"/>
          </a:p>
          <a:p>
            <a:pPr>
              <a:buNone/>
            </a:pPr>
            <a:r>
              <a:rPr lang="en-US" altLang="zh-CN" sz="4800" b="1" dirty="0" smtClean="0"/>
              <a:t>（1）他是公义的。</a:t>
            </a:r>
            <a:endParaRPr lang="en-US" altLang="zh-CN" sz="4800" b="1" dirty="0" smtClean="0"/>
          </a:p>
          <a:p>
            <a:pPr>
              <a:buNone/>
            </a:pPr>
            <a:r>
              <a:rPr lang="en-US" altLang="zh-CN" sz="4800" b="1" dirty="0" smtClean="0"/>
              <a:t>（2）他是和平的。</a:t>
            </a:r>
            <a:endParaRPr lang="zh-CN" alt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（3）他是有王位的，因为他是个王。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（4）他用个人的品格去担当这职任而非承袭的，因他没有族谱。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（5）他是永恒的，因他没有生和死，而这职任是无始无终的。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5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、是尊贵的祭司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 4-10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“先祖”适用于亚伯拉罕，他不但是以色列人的祖先，也是信心之父（罗四11、16）</a:t>
            </a:r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他超越亚伯拉罕的地方：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　　1. 他接受十分之一的奉献。接受亚伯拉罕的奉献，表明他的地位比亚伯拉罕更超越。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　　2. 他祝福亚伯拉罕，亚伯拉罕因麦基洗德的祝福而蒙福。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2025</Words>
  <Application>WPS 演示</Application>
  <PresentationFormat>全屏显示(4:3)</PresentationFormat>
  <Paragraphs>123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9" baseType="lpstr">
      <vt:lpstr>Arial</vt:lpstr>
      <vt:lpstr>宋体</vt:lpstr>
      <vt:lpstr>Wingdings</vt:lpstr>
      <vt:lpstr>Wingdings 2</vt:lpstr>
      <vt:lpstr>Wingdings</vt:lpstr>
      <vt:lpstr>Franklin Gothic Book</vt:lpstr>
      <vt:lpstr>Franklin Gothic Medium</vt:lpstr>
      <vt:lpstr>隶书</vt:lpstr>
      <vt:lpstr>微软雅黑</vt:lpstr>
      <vt:lpstr>华文楷体</vt:lpstr>
      <vt:lpstr>Arial Unicode MS</vt:lpstr>
      <vt:lpstr>Calibri</vt:lpstr>
      <vt:lpstr>仿宋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第七章       永远大祭司 </dc:title>
  <dc:creator>lenovo</dc:creator>
  <cp:lastModifiedBy>王小慧</cp:lastModifiedBy>
  <cp:revision>13</cp:revision>
  <dcterms:created xsi:type="dcterms:W3CDTF">2023-12-11T01:11:00Z</dcterms:created>
  <dcterms:modified xsi:type="dcterms:W3CDTF">2024-09-30T02:38:23Z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A5914707C700406E933CCFFAE5040987_12</vt:lpwstr>
  </property>
  <property fmtid="{D5CDD505-2E9C-101B-9397-08002B2CF9AE}" pid="3" name="KSOProductBuildVer">
    <vt:lpwstr>2052-12.1.0.18276</vt:lpwstr>
  </property>
</Properties>
</file>