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6"/>
  </p:notesMasterIdLst>
  <p:sldIdLst>
    <p:sldId id="263" r:id="rId2"/>
    <p:sldId id="256" r:id="rId3"/>
    <p:sldId id="282" r:id="rId4"/>
    <p:sldId id="321" r:id="rId5"/>
    <p:sldId id="322" r:id="rId6"/>
    <p:sldId id="323" r:id="rId7"/>
    <p:sldId id="257" r:id="rId8"/>
    <p:sldId id="306" r:id="rId9"/>
    <p:sldId id="324" r:id="rId10"/>
    <p:sldId id="272" r:id="rId11"/>
    <p:sldId id="258" r:id="rId12"/>
    <p:sldId id="294" r:id="rId13"/>
    <p:sldId id="295" r:id="rId14"/>
    <p:sldId id="297" r:id="rId15"/>
    <p:sldId id="296" r:id="rId16"/>
    <p:sldId id="298" r:id="rId17"/>
    <p:sldId id="259" r:id="rId18"/>
    <p:sldId id="285" r:id="rId19"/>
    <p:sldId id="260" r:id="rId20"/>
    <p:sldId id="325" r:id="rId21"/>
    <p:sldId id="264" r:id="rId22"/>
    <p:sldId id="261" r:id="rId23"/>
    <p:sldId id="262" r:id="rId24"/>
    <p:sldId id="320" r:id="rId25"/>
  </p:sldIdLst>
  <p:sldSz cx="9144000" cy="6858000" type="screen4x3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594F8-8764-4F75-BCD3-F75E1B9979EE}" type="datetimeFigureOut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BBC5D-4C9B-42C5-A438-EBA7DB134F3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B043-C720-4EA2-8A27-F1E265302F9F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C7CF-493E-4E36-AF39-7C5E3C64D56A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2D2-9E9E-4DAD-93F4-0F7944DD9C83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2F58-15CA-4DCA-A2D3-72ABE1DAFE6A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2000" y="404664"/>
            <a:ext cx="762000" cy="365125"/>
          </a:xfrm>
        </p:spPr>
        <p:txBody>
          <a:bodyPr/>
          <a:lstStyle>
            <a:lvl1pPr algn="ctr">
              <a:defRPr sz="2400" b="1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0E9D-2DF8-497A-B804-60229B4117EE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2E5DD-6BD4-4C47-BA54-77C56792BD97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FD8B-370D-4F95-B8AF-E6C1FCC8C3BC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FA03-BCD2-4F4D-ADC3-7C78DBFF384D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1120-9DF3-4922-8220-83071603C4D2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6FD5-47A2-48B2-AFCD-1CB92368E74E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E98A-416F-47BA-A85C-A6DAAAC185A5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CC0EC4-5E6C-4057-91A7-CBD14F090E51}" type="datetime1">
              <a:rPr lang="zh-CN" altLang="en-US" smtClean="0"/>
              <a:t>2024/11/11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064896" cy="1512168"/>
          </a:xfrm>
        </p:spPr>
        <p:txBody>
          <a:bodyPr>
            <a:noAutofit/>
          </a:bodyPr>
          <a:lstStyle/>
          <a:p>
            <a:pPr algn="ctr"/>
            <a:r>
              <a:rPr lang="zh-CN" altLang="zh-CN" sz="7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第八章</a:t>
            </a:r>
            <a:r>
              <a:rPr lang="en-US" altLang="zh-CN" sz="7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zh-CN" sz="7200" b="1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更美的新约</a:t>
            </a:r>
            <a:endParaRPr lang="zh-CN" altLang="en-US" sz="7200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sym typeface="+mn-ea"/>
              </a:rPr>
              <a:t>２．因前约有瑕疵（７～９）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endParaRPr lang="zh-CN" altLang="zh-CN" sz="4000" b="1" dirty="0" smtClean="0">
              <a:solidFill>
                <a:schemeClr val="tx1"/>
              </a:solidFill>
              <a:sym typeface="+mn-ea"/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  <a:sym typeface="+mn-ea"/>
              </a:rPr>
              <a:t>整个“约”所包括的，不只是约言本身，也包括立约的双方面。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「如果前约若没有瑕疵，就无处寻求后约了。」前约不是绝对的，前约不是完美的，前约不是永恒的，所以前约是慢慢旧，慢慢衰下去的。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 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  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a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.因旧约显出百姓的过失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 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 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b.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因旧约使人远离神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 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/>
              <a:t> 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3.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新约之优点: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  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a.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是凭应许立约——正如耶稣“作更美之约的中保，这约原是凭更美之应许立的”(6节)。  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b.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是凭耶稣的血立约——是立在耶稣宝血的根基上，虽然前约也是用血立的，但不过是用牛羊的血，新约乃是凭神儿子耶稣自己的血。【太26:28】因为这是我立约的血，为多人流出来，使罪得赦。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lstStyle/>
          <a:p>
            <a:r>
              <a:rPr lang="zh-CN" altLang="en-US">
                <a:sym typeface="+mn-ea"/>
              </a:rPr>
              <a:t>  </a:t>
            </a:r>
          </a:p>
          <a:p>
            <a:r>
              <a:rPr lang="en-US" altLang="zh-CN" sz="16000" b="1">
                <a:solidFill>
                  <a:schemeClr val="tx1"/>
                </a:solidFill>
                <a:uFillTx/>
                <a:sym typeface="+mn-ea"/>
              </a:rPr>
              <a:t>c.</a:t>
            </a:r>
            <a:r>
              <a:rPr lang="zh-CN" altLang="en-US" sz="16000" b="1">
                <a:solidFill>
                  <a:schemeClr val="tx1"/>
                </a:solidFill>
                <a:uFillTx/>
                <a:sym typeface="+mn-ea"/>
              </a:rPr>
              <a:t>是由神负责进行的——旧约是在于人一方面，“你要……你不可……”，新约是在于神一方面，如言“我要与以色列家”(8节)，三个不要</a:t>
            </a:r>
            <a:r>
              <a:rPr lang="en-US" altLang="zh-CN" sz="16000" b="1">
                <a:solidFill>
                  <a:schemeClr val="tx1"/>
                </a:solidFill>
                <a:uFillTx/>
                <a:sym typeface="+mn-ea"/>
              </a:rPr>
              <a:t> 10</a:t>
            </a:r>
            <a:r>
              <a:rPr lang="zh-CN" altLang="en-US" sz="16000" b="1">
                <a:solidFill>
                  <a:schemeClr val="tx1"/>
                </a:solidFill>
                <a:uFillTx/>
                <a:sym typeface="+mn-ea"/>
              </a:rPr>
              <a:t>节</a:t>
            </a:r>
            <a:r>
              <a:rPr lang="en-US" altLang="zh-CN" sz="16000" b="1">
                <a:solidFill>
                  <a:schemeClr val="tx1"/>
                </a:solidFill>
                <a:uFillTx/>
                <a:sym typeface="+mn-ea"/>
              </a:rPr>
              <a:t>  12</a:t>
            </a:r>
            <a:r>
              <a:rPr lang="zh-CN" altLang="en-US" sz="16000" b="1">
                <a:solidFill>
                  <a:schemeClr val="tx1"/>
                </a:solidFill>
                <a:uFillTx/>
                <a:sym typeface="+mn-ea"/>
              </a:rPr>
              <a:t>节    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d.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是关于以色列全族归主的——“日子将到，我要与以色列家和犹大家另立新约”。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【罗11:26】于是以色列全家都要得救。如经上所记：“必有一位救主从锡安出来，要消除雅各家的一切罪恶。”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三、新约成立的特征（１０～１３）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１．律法放在人们心里面（１０上）</a:t>
            </a:r>
            <a:endParaRPr lang="en-US" altLang="zh-CN" sz="4000" b="1" dirty="0" smtClean="0"/>
          </a:p>
          <a:p>
            <a:endParaRPr lang="en-US" altLang="zh-CN" sz="4000" b="1" dirty="0" smtClean="0"/>
          </a:p>
          <a:p>
            <a:r>
              <a:rPr lang="en-US" altLang="zh-CN" sz="4000" b="1" dirty="0" smtClean="0"/>
              <a:t>a.</a:t>
            </a:r>
            <a:r>
              <a:rPr lang="zh-CN" altLang="zh-CN" sz="4000" b="1" dirty="0" smtClean="0"/>
              <a:t>旧约的律法是写在石版上，新约是在心灵中间所立的约，所以这不是肉身之约，这是心灵之约。</a:t>
            </a:r>
            <a:endParaRPr lang="en-US" altLang="zh-CN" sz="4000" b="1" dirty="0" smtClean="0"/>
          </a:p>
          <a:p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 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b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.基督的律法與摩西的律法有別；前者是生命的，后者是字句的；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altLang="zh-CN" sz="4000" b="1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4000" b="1" dirty="0" smtClean="0">
                <a:solidFill>
                  <a:schemeClr val="tx1"/>
                </a:solidFill>
              </a:rPr>
              <a:t>c.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旧约的律法是在人的外面，把人圈在罪中。新约的律法是在人的里面，使人活出基督来。</a:t>
            </a:r>
          </a:p>
          <a:p>
            <a:pPr>
              <a:lnSpc>
                <a:spcPct val="120000"/>
              </a:lnSpc>
            </a:pPr>
            <a:endParaRPr lang="zh-CN" altLang="en-US" sz="4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/>
              <a:t>一、基督在天上作大祭司（１～５ ）</a:t>
            </a:r>
            <a:endParaRPr lang="zh-CN" altLang="zh-CN" sz="4000" dirty="0" smtClean="0"/>
          </a:p>
          <a:p>
            <a:r>
              <a:rPr lang="zh-CN" altLang="zh-CN" sz="4000" b="1" dirty="0" smtClean="0"/>
              <a:t>１基督已享有大祭司的荣耀</a:t>
            </a:r>
          </a:p>
          <a:p>
            <a:pPr marL="0" indent="0">
              <a:buNone/>
            </a:pPr>
            <a:r>
              <a:rPr lang="zh-CN" altLang="zh-CN" sz="4000" b="1" dirty="0" smtClean="0"/>
              <a:t>（</a:t>
            </a:r>
            <a:r>
              <a:rPr lang="en-US" altLang="zh-CN" sz="4000" b="1" dirty="0" smtClean="0"/>
              <a:t>1-2</a:t>
            </a:r>
            <a:r>
              <a:rPr lang="zh-CN" altLang="zh-CN" sz="4000" b="1" dirty="0" smtClean="0"/>
              <a:t>）</a:t>
            </a:r>
          </a:p>
          <a:p>
            <a:pPr marL="0" indent="0">
              <a:buNone/>
            </a:pP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）</a:t>
            </a:r>
            <a:r>
              <a:rPr lang="zh-CN" altLang="zh-CN" sz="4000" b="1" dirty="0" smtClean="0"/>
              <a:t>当知道第一要紧的事</a:t>
            </a:r>
            <a:r>
              <a:rPr lang="en-US" altLang="zh-CN" sz="4000" b="1" dirty="0" smtClean="0"/>
              <a:t> </a:t>
            </a:r>
            <a:r>
              <a:rPr lang="zh-CN" altLang="zh-CN" sz="4000" b="1" dirty="0" smtClean="0"/>
              <a:t>。</a:t>
            </a:r>
          </a:p>
          <a:p>
            <a:r>
              <a:rPr lang="zh-CN" altLang="zh-CN" sz="4000" b="1" dirty="0" smtClean="0"/>
              <a:t>在旧约，律法和圣所是第一要紧的，但新约第一要紧的乃是大祭司本身。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【加3:23】但这因信得救的理还未来以先，我们被看守在律法之下，直圈到那将来的真道显明出来。</a:t>
            </a:r>
            <a:endParaRPr lang="zh-CN" altLang="en-US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【腓1:21】因我活着就是基督，我死了就有益处。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935480"/>
            <a:ext cx="8075240" cy="4389120"/>
          </a:xfrm>
        </p:spPr>
        <p:txBody>
          <a:bodyPr>
            <a:normAutofit/>
          </a:bodyPr>
          <a:lstStyle/>
          <a:p>
            <a:r>
              <a:rPr lang="en-US" altLang="zh-CN" sz="4800" b="1" dirty="0" smtClean="0"/>
              <a:t>d.</a:t>
            </a:r>
            <a:r>
              <a:rPr lang="zh-CN" altLang="zh-CN" sz="4800" b="1" dirty="0" smtClean="0"/>
              <a:t>在旧约时神把以色列人从埃及拉出来，在新约中神要把埃及从我们心中“拉”出去。</a:t>
            </a:r>
            <a:endParaRPr lang="zh-CN" altLang="zh-CN" sz="4800" dirty="0" smtClean="0"/>
          </a:p>
          <a:p>
            <a:endParaRPr lang="zh-CN" altLang="zh-CN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</a:rPr>
              <a:t>２．使人与神有亲密的关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系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（１０下）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</a:rPr>
              <a:t>旧约使以色列人成为神属地的选民，新约却使蒙救赎的人成为神属天的子民，使人与神有更亲密的属灵关系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。</a:t>
            </a:r>
            <a:endParaRPr lang="zh-CN" altLang="zh-CN" sz="4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</a:rPr>
              <a:t>３．使人的灵智圆满（１１）</a:t>
            </a:r>
          </a:p>
          <a:p>
            <a:endParaRPr lang="zh-CN" altLang="en-US" sz="4000" b="1" dirty="0" smtClean="0">
              <a:solidFill>
                <a:schemeClr val="tx1"/>
              </a:solidFill>
            </a:endParaRPr>
          </a:p>
          <a:p>
            <a:endParaRPr lang="zh-CN" altLang="en-US" sz="4000" b="1" dirty="0" smtClean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</a:rPr>
              <a:t>４．使人的罪彻底解决（１２）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  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不再记念”，不止是宽恕，而且是永不再想起，完完全全地赦免了。</a:t>
            </a:r>
          </a:p>
          <a:p>
            <a:pPr>
              <a:buNone/>
            </a:pPr>
            <a:endParaRPr lang="en-US" altLang="zh-CN" sz="4000" b="1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zh-CN" sz="4000" b="1" smtClean="0">
                <a:solidFill>
                  <a:schemeClr val="tx1"/>
                </a:solidFill>
              </a:rPr>
              <a:t>５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．新约本质与类别与众不同（１３）</a:t>
            </a:r>
          </a:p>
          <a:p>
            <a:endParaRPr lang="zh-CN" altLang="zh-CN" sz="4000" b="1" dirty="0" smtClean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用几个动词描述旧约的结束：</a:t>
            </a:r>
          </a:p>
          <a:p>
            <a:r>
              <a:rPr lang="en-US" altLang="zh-CN" sz="3600" b="1">
                <a:solidFill>
                  <a:schemeClr val="tx1"/>
                </a:solidFill>
                <a:uFillTx/>
              </a:rPr>
              <a:t>a.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前约为旧意味着正在被新事物所取代。</a:t>
            </a:r>
          </a:p>
          <a:p>
            <a:r>
              <a:rPr lang="en-US" altLang="zh-CN" sz="3600" b="1">
                <a:solidFill>
                  <a:schemeClr val="tx1"/>
                </a:solidFill>
                <a:uFillTx/>
              </a:rPr>
              <a:t>b.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"</a:t>
            </a:r>
            <a:r>
              <a:rPr lang="zh-CN" altLang="en-US" sz="3600" b="1">
                <a:uFillTx/>
                <a:sym typeface="+mn-ea"/>
              </a:rPr>
              <a:t>渐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衰"表示效力逐渐减弱，如同老年人身体机能下降。</a:t>
            </a:r>
          </a:p>
          <a:p>
            <a:r>
              <a:rPr lang="en-US" altLang="zh-CN" sz="3600" b="1">
                <a:solidFill>
                  <a:schemeClr val="tx1"/>
                </a:solidFill>
                <a:uFillTx/>
              </a:rPr>
              <a:t>c.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"迅速消逝"意味着因为不再有效，正迅速接近完全消失。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2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）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当知大祭司是已经坐在天上至大者宝座的右边。</a:t>
            </a:r>
          </a:p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旧约是影像，新约是成全了的实体。</a:t>
            </a:r>
          </a:p>
          <a:p>
            <a:r>
              <a:rPr lang="en-US" altLang="zh-CN" sz="4000" b="1" dirty="0" smtClean="0">
                <a:sym typeface="+mn-ea"/>
              </a:rPr>
              <a:t>3</a:t>
            </a:r>
            <a:r>
              <a:rPr lang="zh-CN" altLang="en-US" sz="4000" b="1" dirty="0" smtClean="0">
                <a:sym typeface="+mn-ea"/>
              </a:rPr>
              <a:t>）</a:t>
            </a:r>
            <a:r>
              <a:rPr lang="zh-CN" altLang="zh-CN" sz="4000" b="1" dirty="0" smtClean="0">
                <a:sym typeface="+mn-ea"/>
              </a:rPr>
              <a:t>当知大祭司是在天上的圣所供职的。</a:t>
            </a:r>
          </a:p>
          <a:p>
            <a:endParaRPr lang="zh-CN" altLang="en-US" sz="4000" b="1"/>
          </a:p>
          <a:p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「右边」在全本圣经里面就包含三重的意义。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第一、「右边」是蒙悦纳的地方。  太25：34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第二、「右边」是战争胜利凯旋归来所在的地方。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第三、「右边」是有特别的权柄。【诗110:1】（大卫的诗。）耶和华对我主说：“你坐在我的右边，等我使你仇敌作你的脚凳。”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真帐幕是地上的帐幕的原版，</a:t>
            </a: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地上的帐幕是天上帐幕的的影儿。</a:t>
            </a: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「支」就是把它建起来，搭起来的意思。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２．基督在天上圣所作荣耀的事奉（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3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～５） </a:t>
            </a: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『禮物』指素祭，重在為著感恩得神的喜悅；</a:t>
            </a: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『祭物』指贖罪祭，重在為我們贖罪(五1)。</a:t>
            </a: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二、新约设立的必须（６～９）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１．因主是更美之约的中保（６）“更美”原文是极优越的意思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1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）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职任之更美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2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）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中保之更美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3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）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应许之更美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人的理想领域必须超越他所抓到的，否则天堂不是形同虚设的吗？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——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布朗宁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1005</Words>
  <Application>Microsoft Office PowerPoint</Application>
  <PresentationFormat>全屏显示(4:3)</PresentationFormat>
  <Paragraphs>94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流畅</vt:lpstr>
      <vt:lpstr>&lt;&lt;希伯来书&gt;&gt;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第八章         更美的新约 </dc:title>
  <dc:creator>lenovo</dc:creator>
  <cp:lastModifiedBy>lenovo</cp:lastModifiedBy>
  <cp:revision>14</cp:revision>
  <dcterms:created xsi:type="dcterms:W3CDTF">2023-12-11T01:11:00Z</dcterms:created>
  <dcterms:modified xsi:type="dcterms:W3CDTF">2024-11-11T12:45:44Z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EA43DDCE635A48789DA971A635AC4F38_12</vt:lpwstr>
  </property>
  <property fmtid="{D5CDD505-2E9C-101B-9397-08002B2CF9AE}" pid="3" name="KSOProductBuildVer">
    <vt:lpwstr>2052-12.1.0.18608</vt:lpwstr>
  </property>
</Properties>
</file>