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42"/>
  </p:notesMasterIdLst>
  <p:sldIdLst>
    <p:sldId id="274" r:id="rId2"/>
    <p:sldId id="256" r:id="rId3"/>
    <p:sldId id="302" r:id="rId4"/>
    <p:sldId id="377" r:id="rId5"/>
    <p:sldId id="378" r:id="rId6"/>
    <p:sldId id="303" r:id="rId7"/>
    <p:sldId id="379" r:id="rId8"/>
    <p:sldId id="380" r:id="rId9"/>
    <p:sldId id="381" r:id="rId10"/>
    <p:sldId id="297" r:id="rId11"/>
    <p:sldId id="275" r:id="rId12"/>
    <p:sldId id="300" r:id="rId13"/>
    <p:sldId id="350" r:id="rId14"/>
    <p:sldId id="351" r:id="rId15"/>
    <p:sldId id="352" r:id="rId16"/>
    <p:sldId id="353" r:id="rId17"/>
    <p:sldId id="264" r:id="rId18"/>
    <p:sldId id="276" r:id="rId19"/>
    <p:sldId id="266" r:id="rId20"/>
    <p:sldId id="305" r:id="rId21"/>
    <p:sldId id="296" r:id="rId22"/>
    <p:sldId id="415" r:id="rId23"/>
    <p:sldId id="382" r:id="rId24"/>
    <p:sldId id="322" r:id="rId25"/>
    <p:sldId id="413" r:id="rId26"/>
    <p:sldId id="268" r:id="rId27"/>
    <p:sldId id="323" r:id="rId28"/>
    <p:sldId id="270" r:id="rId29"/>
    <p:sldId id="271" r:id="rId30"/>
    <p:sldId id="417" r:id="rId31"/>
    <p:sldId id="416" r:id="rId32"/>
    <p:sldId id="272" r:id="rId33"/>
    <p:sldId id="301" r:id="rId34"/>
    <p:sldId id="331" r:id="rId35"/>
    <p:sldId id="343" r:id="rId36"/>
    <p:sldId id="345" r:id="rId37"/>
    <p:sldId id="346" r:id="rId38"/>
    <p:sldId id="342" r:id="rId39"/>
    <p:sldId id="344" r:id="rId40"/>
    <p:sldId id="273" r:id="rId41"/>
  </p:sldIdLst>
  <p:sldSz cx="9144000" cy="6858000" type="screen4x3"/>
  <p:notesSz cx="6858000" cy="9144000"/>
  <p:custDataLst>
    <p:tags r:id="rId4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FF00"/>
    <a:srgbClr val="9966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52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184F73-9508-4F69-8A9A-75A03A2857B6}" type="datetimeFigureOut">
              <a:rPr lang="zh-CN" altLang="en-US" smtClean="0"/>
              <a:pPr/>
              <a:t>2024/12/8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ECE47B-3196-47F0-A7FF-58CBB898B4D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5BA6-2B1D-4909-A0D3-4E649771123F}" type="datetime1">
              <a:rPr lang="zh-CN" altLang="en-US" smtClean="0"/>
              <a:pPr/>
              <a:t>2024/12/8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3C28B-BCF6-4BE8-9F03-14BA9823E321}" type="datetime1">
              <a:rPr lang="zh-CN" altLang="en-US" smtClean="0"/>
              <a:pPr/>
              <a:t>2024/12/8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7920-28EF-4461-B059-0FD80222A1DF}" type="datetime1">
              <a:rPr lang="zh-CN" altLang="en-US" smtClean="0"/>
              <a:pPr/>
              <a:t>2024/12/8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C6519-331B-48A8-8D20-A0044984219B}" type="datetime1">
              <a:rPr lang="zh-CN" altLang="en-US" smtClean="0"/>
              <a:pPr/>
              <a:t>2024/12/8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490520" y="332656"/>
            <a:ext cx="545976" cy="365125"/>
          </a:xfrm>
        </p:spPr>
        <p:txBody>
          <a:bodyPr/>
          <a:lstStyle>
            <a:lvl1pPr>
              <a:defRPr sz="2000" b="1">
                <a:latin typeface="+mn-ea"/>
                <a:ea typeface="+mn-ea"/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53787-6D03-4DEA-98C8-80E0D7C46F97}" type="datetime1">
              <a:rPr lang="zh-CN" altLang="en-US" smtClean="0"/>
              <a:pPr/>
              <a:t>2024/12/8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470B9-0940-4897-BE52-64468AB3E2BC}" type="datetime1">
              <a:rPr lang="zh-CN" altLang="en-US" smtClean="0"/>
              <a:pPr/>
              <a:t>2024/12/8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98F4-A290-473F-82C8-17241FEC964B}" type="datetime1">
              <a:rPr lang="zh-CN" altLang="en-US" smtClean="0"/>
              <a:pPr/>
              <a:t>2024/12/8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DE13D-1FD5-4C1B-A630-2BF659BB8067}" type="datetime1">
              <a:rPr lang="zh-CN" altLang="en-US" smtClean="0"/>
              <a:pPr/>
              <a:t>2024/12/8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CFF35-8DBA-497E-81E9-4F04BD02DF56}" type="datetime1">
              <a:rPr lang="zh-CN" altLang="en-US" smtClean="0"/>
              <a:pPr/>
              <a:t>2024/12/8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390BE-078D-427F-A7D7-24526FAC28EF}" type="datetime1">
              <a:rPr lang="zh-CN" altLang="en-US" smtClean="0"/>
              <a:pPr/>
              <a:t>2024/12/8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E8FE6-5081-47D2-8093-EC5A0470DD63}" type="datetime1">
              <a:rPr lang="zh-CN" altLang="en-US" smtClean="0"/>
              <a:pPr/>
              <a:t>2024/12/8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A9EDEB-8463-487C-A7E7-10099EE62CDA}" type="datetime1">
              <a:rPr lang="zh-CN" altLang="en-US" smtClean="0"/>
              <a:pPr/>
              <a:t>2024/12/8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316416" y="620688"/>
            <a:ext cx="545976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20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ctr"/>
            <a:fld id="{0C913308-F349-4B6D-A68A-DD1791B4A57B}" type="slidenum">
              <a:rPr lang="zh-CN" altLang="en-US" smtClean="0"/>
              <a:pPr algn="ctr"/>
              <a:t>‹#›</a:t>
            </a:fld>
            <a:endParaRPr lang="zh-CN" altLang="en-US" dirty="0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altLang="zh-CN" sz="7200" b="1" dirty="0" smtClean="0">
                <a:solidFill>
                  <a:schemeClr val="bg1"/>
                </a:solidFill>
                <a:ea typeface="隶书" pitchFamily="49" charset="-122"/>
              </a:rPr>
              <a:t>&lt;&lt;</a:t>
            </a:r>
            <a:r>
              <a:rPr lang="zh-CN" altLang="zh-CN" sz="7200" b="1" dirty="0" smtClean="0">
                <a:solidFill>
                  <a:schemeClr val="bg1"/>
                </a:solidFill>
                <a:ea typeface="隶书" pitchFamily="49" charset="-122"/>
              </a:rPr>
              <a:t>希伯来书</a:t>
            </a:r>
            <a:r>
              <a:rPr lang="en-US" altLang="zh-CN" sz="7200" b="1" dirty="0" smtClean="0">
                <a:solidFill>
                  <a:schemeClr val="bg1"/>
                </a:solidFill>
                <a:ea typeface="隶书" pitchFamily="49" charset="-122"/>
              </a:rPr>
              <a:t>&gt;&gt;</a:t>
            </a:r>
            <a:endParaRPr lang="zh-CN" altLang="en-US" sz="7200" dirty="0">
              <a:solidFill>
                <a:schemeClr val="bg1"/>
              </a:solidFill>
              <a:ea typeface="隶书" pitchFamily="49" charset="-122"/>
            </a:endParaRPr>
          </a:p>
        </p:txBody>
      </p:sp>
      <p:sp>
        <p:nvSpPr>
          <p:cNvPr id="4" name="标题 1"/>
          <p:cNvSpPr txBox="1"/>
          <p:nvPr/>
        </p:nvSpPr>
        <p:spPr>
          <a:xfrm>
            <a:off x="0" y="2204864"/>
            <a:ext cx="9144000" cy="1656184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zh-CN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第九章</a:t>
            </a:r>
            <a:r>
              <a:rPr kumimoji="0" lang="en-US" altLang="zh-CN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</a:t>
            </a:r>
            <a:r>
              <a:rPr kumimoji="0" lang="zh-CN" altLang="zh-CN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赎罪的宝血</a:t>
            </a:r>
            <a:endParaRPr kumimoji="0" lang="zh-CN" altLang="en-US" sz="7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844824"/>
            <a:ext cx="3816424" cy="44797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600" b="1" dirty="0" smtClean="0">
                <a:solidFill>
                  <a:schemeClr val="tx1"/>
                </a:solidFill>
                <a:latin typeface="+mn-ea"/>
                <a:sym typeface="+mn-ea"/>
              </a:rPr>
              <a:t>【</a:t>
            </a:r>
            <a:r>
              <a:rPr lang="zh-CN" altLang="en-US" sz="3600" b="1" dirty="0" smtClean="0">
                <a:solidFill>
                  <a:schemeClr val="tx1"/>
                </a:solidFill>
                <a:latin typeface="+mn-ea"/>
                <a:sym typeface="+mn-ea"/>
              </a:rPr>
              <a:t>启</a:t>
            </a:r>
            <a:r>
              <a:rPr lang="en-US" altLang="zh-CN" sz="3600" b="1" dirty="0" smtClean="0">
                <a:solidFill>
                  <a:schemeClr val="tx1"/>
                </a:solidFill>
                <a:latin typeface="+mn-ea"/>
                <a:sym typeface="+mn-ea"/>
              </a:rPr>
              <a:t>5</a:t>
            </a:r>
            <a:r>
              <a:rPr lang="zh-CN" altLang="en-US" sz="3600" b="1" dirty="0" smtClean="0">
                <a:solidFill>
                  <a:schemeClr val="tx1"/>
                </a:solidFill>
                <a:latin typeface="+mn-ea"/>
                <a:sym typeface="+mn-ea"/>
              </a:rPr>
              <a:t>：</a:t>
            </a:r>
            <a:r>
              <a:rPr lang="en-US" altLang="zh-CN" sz="3600" b="1" dirty="0" smtClean="0">
                <a:solidFill>
                  <a:schemeClr val="tx1"/>
                </a:solidFill>
                <a:latin typeface="+mn-ea"/>
                <a:sym typeface="+mn-ea"/>
              </a:rPr>
              <a:t>8】</a:t>
            </a:r>
            <a:r>
              <a:rPr lang="zh-CN" altLang="en-US" sz="3600" b="1" dirty="0" smtClean="0">
                <a:solidFill>
                  <a:schemeClr val="tx1"/>
                </a:solidFill>
                <a:latin typeface="+mn-ea"/>
                <a:sym typeface="+mn-ea"/>
              </a:rPr>
              <a:t>他既拿了书卷，四活物和二十四位长老就俯伏在羔羊面前，各拿着琴和盛满了香的金炉，这香就是众圣徒的祈祷。</a:t>
            </a:r>
            <a:r>
              <a:rPr lang="en-US" altLang="zh-CN" sz="3600" b="1" dirty="0" smtClean="0">
                <a:solidFill>
                  <a:schemeClr val="tx1"/>
                </a:solidFill>
                <a:sym typeface="+mn-ea"/>
              </a:rPr>
              <a:t>  </a:t>
            </a:r>
            <a:endParaRPr lang="zh-CN" altLang="en-US" sz="3600" b="1" dirty="0" smtClean="0">
              <a:solidFill>
                <a:schemeClr val="tx1"/>
              </a:solidFill>
              <a:latin typeface="+mn-ea"/>
            </a:endParaRPr>
          </a:p>
          <a:p>
            <a:pPr>
              <a:buNone/>
            </a:pPr>
            <a:endParaRPr lang="zh-CN" altLang="en-US" sz="4000" b="1" dirty="0">
              <a:solidFill>
                <a:schemeClr val="tx1"/>
              </a:solidFill>
            </a:endParaRPr>
          </a:p>
          <a:p>
            <a:pPr>
              <a:buNone/>
            </a:pPr>
            <a:endParaRPr lang="zh-CN" altLang="zh-CN" sz="4000" b="1" dirty="0" smtClean="0">
              <a:solidFill>
                <a:schemeClr val="tx1"/>
              </a:solidFill>
              <a:uFillTx/>
              <a:latin typeface="+mn-ea"/>
            </a:endParaRPr>
          </a:p>
          <a:p>
            <a:endParaRPr lang="zh-CN" altLang="zh-CN" sz="4000" b="1" dirty="0" smtClean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/>
          </a:p>
        </p:txBody>
      </p:sp>
      <p:pic>
        <p:nvPicPr>
          <p:cNvPr id="5" name="Picture 2" descr="imagesCAII7UZ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02596" y="1916832"/>
            <a:ext cx="5041404" cy="4540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5"/>
          <p:cNvSpPr/>
          <p:nvPr/>
        </p:nvSpPr>
        <p:spPr>
          <a:xfrm>
            <a:off x="467544" y="836712"/>
            <a:ext cx="6463481" cy="706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zh-CN" altLang="zh-CN" sz="4000" b="1" dirty="0" smtClean="0">
                <a:solidFill>
                  <a:schemeClr val="tx1"/>
                </a:solidFill>
                <a:latin typeface="宋体" panose="02010600030101010101" pitchFamily="2" charset="-122"/>
                <a:sym typeface="+mn-ea"/>
              </a:rPr>
              <a:t>(</a:t>
            </a:r>
            <a:r>
              <a:rPr lang="en-US" altLang="zh-CN" sz="4000" b="1" dirty="0" smtClean="0">
                <a:solidFill>
                  <a:schemeClr val="tx1"/>
                </a:solidFill>
                <a:latin typeface="宋体" panose="02010600030101010101" pitchFamily="2" charset="-122"/>
                <a:sym typeface="+mn-ea"/>
              </a:rPr>
              <a:t>1</a:t>
            </a:r>
            <a:r>
              <a:rPr lang="zh-CN" altLang="zh-CN" sz="4000" b="1" dirty="0" smtClean="0">
                <a:solidFill>
                  <a:schemeClr val="tx1"/>
                </a:solidFill>
                <a:latin typeface="宋体" panose="02010600030101010101" pitchFamily="2" charset="-122"/>
                <a:sym typeface="+mn-ea"/>
              </a:rPr>
              <a:t>)金香炉</a:t>
            </a:r>
            <a:r>
              <a:rPr lang="en-US" altLang="zh-CN" sz="4000" b="1" dirty="0" smtClean="0">
                <a:solidFill>
                  <a:schemeClr val="tx1"/>
                </a:solidFill>
                <a:latin typeface="宋体" panose="02010600030101010101" pitchFamily="2" charset="-122"/>
                <a:sym typeface="+mn-ea"/>
              </a:rPr>
              <a:t> </a:t>
            </a:r>
            <a:r>
              <a:rPr lang="zh-CN" altLang="en-US" sz="4000" b="1" dirty="0" smtClean="0">
                <a:solidFill>
                  <a:schemeClr val="tx1"/>
                </a:solidFill>
                <a:latin typeface="宋体" panose="02010600030101010101" pitchFamily="2" charset="-122"/>
                <a:sym typeface="+mn-ea"/>
              </a:rPr>
              <a:t>出三十</a:t>
            </a:r>
            <a:r>
              <a:rPr lang="en-US" altLang="zh-CN" sz="4000" b="1" dirty="0" smtClean="0">
                <a:solidFill>
                  <a:schemeClr val="tx1"/>
                </a:solidFill>
                <a:latin typeface="宋体" panose="02010600030101010101" pitchFamily="2" charset="-122"/>
                <a:sym typeface="+mn-ea"/>
              </a:rPr>
              <a:t>1-10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/>
          </a:bodyPr>
          <a:lstStyle/>
          <a:p>
            <a:r>
              <a:rPr lang="zh-CN" altLang="zh-CN" sz="4400" b="1" dirty="0" smtClean="0"/>
              <a:t>金香坛虽安置在幔子外，却对着幔内的施恩座，圣经又称这坛为“耶和华面前的坛”</a:t>
            </a:r>
            <a:endParaRPr lang="en-US" altLang="zh-CN" sz="4400" b="1" dirty="0" smtClean="0"/>
          </a:p>
          <a:p>
            <a:pPr>
              <a:buNone/>
            </a:pPr>
            <a:r>
              <a:rPr lang="en-US" altLang="zh-CN" sz="4400" b="1" dirty="0" smtClean="0">
                <a:solidFill>
                  <a:srgbClr val="002060"/>
                </a:solidFill>
              </a:rPr>
              <a:t>【</a:t>
            </a:r>
            <a:r>
              <a:rPr lang="zh-CN" altLang="zh-CN" sz="4400" b="1" dirty="0" smtClean="0">
                <a:solidFill>
                  <a:srgbClr val="002060"/>
                </a:solidFill>
                <a:latin typeface="+mn-ea"/>
              </a:rPr>
              <a:t>利</a:t>
            </a:r>
            <a:r>
              <a:rPr lang="en-US" altLang="zh-CN" sz="4400" b="1" dirty="0" smtClean="0">
                <a:solidFill>
                  <a:srgbClr val="002060"/>
                </a:solidFill>
                <a:latin typeface="+mn-ea"/>
              </a:rPr>
              <a:t>16</a:t>
            </a:r>
            <a:r>
              <a:rPr lang="zh-CN" altLang="zh-CN" sz="4400" b="1" dirty="0" smtClean="0">
                <a:solidFill>
                  <a:srgbClr val="002060"/>
                </a:solidFill>
                <a:latin typeface="+mn-ea"/>
              </a:rPr>
              <a:t>：</a:t>
            </a:r>
            <a:r>
              <a:rPr lang="en-US" altLang="zh-CN" sz="4400" b="1" dirty="0" smtClean="0">
                <a:solidFill>
                  <a:srgbClr val="002060"/>
                </a:solidFill>
                <a:latin typeface="+mn-ea"/>
              </a:rPr>
              <a:t>12</a:t>
            </a:r>
            <a:r>
              <a:rPr lang="en-US" altLang="zh-CN" sz="4400" b="1" dirty="0" smtClean="0">
                <a:solidFill>
                  <a:srgbClr val="002060"/>
                </a:solidFill>
              </a:rPr>
              <a:t>】</a:t>
            </a:r>
            <a:r>
              <a:rPr lang="zh-CN" altLang="en-US" sz="4400" b="1" dirty="0" smtClean="0">
                <a:solidFill>
                  <a:srgbClr val="002060"/>
                </a:solidFill>
                <a:latin typeface="+mn-ea"/>
              </a:rPr>
              <a:t>拿香炉，从耶和华面前的坛上盛满火炭；又拿一捧捣细的香料，都带入幔子内。</a:t>
            </a:r>
            <a:endParaRPr lang="zh-CN" altLang="en-US" sz="4000" dirty="0">
              <a:solidFill>
                <a:srgbClr val="00206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/>
          <a:lstStyle/>
          <a:p>
            <a:pPr>
              <a:buNone/>
            </a:pP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(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2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)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  <a:sym typeface="+mn-ea"/>
              </a:rPr>
              <a:t>．约柜</a:t>
            </a:r>
            <a:endParaRPr lang="zh-CN" altLang="zh-CN" sz="4000" b="1" dirty="0" smtClean="0">
              <a:solidFill>
                <a:schemeClr val="tx1"/>
              </a:solidFill>
              <a:uFillTx/>
            </a:endParaRPr>
          </a:p>
          <a:p>
            <a:endParaRPr lang="zh-CN" altLang="zh-CN" sz="4000" b="1" dirty="0" smtClean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endParaRPr lang="zh-CN" altLang="en-US"/>
          </a:p>
        </p:txBody>
      </p:sp>
      <p:pic>
        <p:nvPicPr>
          <p:cNvPr id="7" name="Picture 2" descr="C:\Users\lenovo\Desktop\u=2350438181,3000194593&amp;fm=173&amp;app=25&amp;f=JPE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700808"/>
            <a:ext cx="6844554" cy="47377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3600" b="1">
                <a:solidFill>
                  <a:schemeClr val="tx1"/>
                </a:solidFill>
                <a:uFillTx/>
              </a:rPr>
              <a:t>约柜：</a:t>
            </a:r>
          </a:p>
          <a:p>
            <a:r>
              <a:rPr lang="zh-CN" altLang="en-US" sz="3600" b="1">
                <a:solidFill>
                  <a:schemeClr val="tx1"/>
                </a:solidFill>
                <a:uFillTx/>
              </a:rPr>
              <a:t>「柜」【出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25:14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】要把杠穿在柜旁的环内，以便抬柜。</a:t>
            </a:r>
          </a:p>
          <a:p>
            <a:r>
              <a:rPr lang="zh-CN" altLang="en-US" sz="3600" b="1">
                <a:solidFill>
                  <a:schemeClr val="tx1"/>
                </a:solidFill>
                <a:uFillTx/>
              </a:rPr>
              <a:t>「耶和华的约柜」【撒上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4:6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】非利士人听见欢呼的声音，就说：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“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在希伯来人营里大声欢呼，是什么缘故呢？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”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随后就知道耶和华的约柜到了营中。</a:t>
            </a:r>
          </a:p>
          <a:p>
            <a:endParaRPr lang="zh-CN" altLang="en-US" sz="36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13</a:t>
            </a:fld>
            <a:endParaRPr lang="zh-CN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「法柜」【出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25:22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】我要在那里与你相会，又要从法柜施恩座上二基路伯中间，和你说我所要吩咐你传给以色列人的一切事。</a:t>
            </a:r>
            <a:endParaRPr lang="zh-CN" altLang="en-US" sz="3600" b="1">
              <a:solidFill>
                <a:schemeClr val="tx1"/>
              </a:solidFill>
              <a:uFillTx/>
            </a:endParaRPr>
          </a:p>
          <a:p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【主的约柜】【书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3:10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】约书亚说：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“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看哪！普天下主的约柜必在你们前头过去，到约旦河里，因此你们就知道在你们中间有永生神。</a:t>
            </a:r>
            <a:endParaRPr lang="zh-CN" altLang="en-US" sz="3600" b="1">
              <a:solidFill>
                <a:schemeClr val="tx1"/>
              </a:solidFill>
              <a:uFillTx/>
            </a:endParaRPr>
          </a:p>
          <a:p>
            <a:endParaRPr lang="zh-CN" altLang="en-US" sz="36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14</a:t>
            </a:fld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zh-CN" altLang="en-US" sz="3600" b="1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「神的约柜」【士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20:27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】那时，神的约柜在那里。亚伦的孙子，以利亚撒的儿子非尼哈侍立在约柜前。</a:t>
            </a:r>
            <a:endParaRPr lang="zh-CN" altLang="en-US" sz="3600" b="1">
              <a:solidFill>
                <a:schemeClr val="tx1"/>
              </a:solidFill>
              <a:uFillTx/>
            </a:endParaRPr>
          </a:p>
          <a:p>
            <a:endParaRPr lang="zh-CN" altLang="en-US" sz="36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15</a:t>
            </a:fld>
            <a:endParaRPr lang="zh-CN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「主耶和华的约柜」【王上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2:26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】王对祭司亚比亚他说：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“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你回亚拿突归自己的田地去吧！你本是该死的，但因你在我父亲大卫面前抬过主耶和华的约柜，又与我父亲同受一切苦难，所以我今日不将你杀死。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”</a:t>
            </a:r>
            <a:endParaRPr lang="en-US" altLang="zh-CN" sz="3600" b="1">
              <a:solidFill>
                <a:schemeClr val="tx1"/>
              </a:solidFill>
              <a:uFillTx/>
            </a:endParaRPr>
          </a:p>
          <a:p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【有能力的约柜】【诗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132:8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】耶和华啊，求你兴起，和你有能力的约柜同入安息之所。</a:t>
            </a:r>
            <a:endParaRPr lang="zh-CN" altLang="en-US" sz="3600" b="1">
              <a:solidFill>
                <a:schemeClr val="tx1"/>
              </a:solidFill>
              <a:uFillTx/>
            </a:endParaRPr>
          </a:p>
          <a:p>
            <a:endParaRPr lang="zh-CN" altLang="en-US" sz="36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16</a:t>
            </a:fld>
            <a:endParaRPr lang="zh-CN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4792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000" b="1" dirty="0" smtClean="0">
                <a:sym typeface="+mn-ea"/>
              </a:rPr>
              <a:t>(</a:t>
            </a:r>
            <a:r>
              <a:rPr lang="zh-CN" altLang="zh-CN" sz="4000" b="1" dirty="0" smtClean="0">
                <a:latin typeface="+mn-ea"/>
                <a:sym typeface="+mn-ea"/>
              </a:rPr>
              <a:t>1</a:t>
            </a:r>
            <a:r>
              <a:rPr lang="zh-CN" altLang="zh-CN" sz="4000" b="1" dirty="0" smtClean="0">
                <a:sym typeface="+mn-ea"/>
              </a:rPr>
              <a:t>)柜内三样东西:</a:t>
            </a:r>
            <a:endParaRPr lang="en-US" altLang="zh-CN" sz="4000" b="1" dirty="0" smtClean="0">
              <a:latin typeface="+mn-ea"/>
            </a:endParaRPr>
          </a:p>
          <a:p>
            <a:r>
              <a:rPr lang="zh-CN" altLang="zh-CN" sz="3600" b="1" dirty="0" smtClean="0">
                <a:solidFill>
                  <a:schemeClr val="tx1"/>
                </a:solidFill>
                <a:latin typeface="+中文正文" charset="0"/>
              </a:rPr>
              <a:t>盛吗那的金罐</a:t>
            </a:r>
            <a:r>
              <a:rPr lang="zh-CN" altLang="zh-CN" sz="3600" b="1" dirty="0" smtClean="0">
                <a:solidFill>
                  <a:schemeClr val="tx1"/>
                </a:solidFill>
                <a:latin typeface="+中文正文" charset="0"/>
                <a:sym typeface="+mn-ea"/>
              </a:rPr>
              <a:t>，表耶稣为我们的生命粮。</a:t>
            </a:r>
            <a:endParaRPr lang="zh-CN" altLang="zh-CN" sz="3600" b="1" dirty="0" smtClean="0">
              <a:solidFill>
                <a:schemeClr val="tx1"/>
              </a:solidFill>
              <a:latin typeface="+中文正文" charset="0"/>
            </a:endParaRPr>
          </a:p>
          <a:p>
            <a:pPr>
              <a:buNone/>
            </a:pPr>
            <a:r>
              <a:rPr lang="en-US" altLang="zh-CN" sz="3600" b="1" dirty="0" smtClean="0">
                <a:solidFill>
                  <a:schemeClr val="tx1"/>
                </a:solidFill>
                <a:latin typeface="+中文正文" charset="0"/>
              </a:rPr>
              <a:t>【</a:t>
            </a:r>
            <a:r>
              <a:rPr lang="zh-CN" altLang="zh-CN" sz="3600" b="1" dirty="0" smtClean="0">
                <a:solidFill>
                  <a:schemeClr val="tx1"/>
                </a:solidFill>
                <a:latin typeface="+中文正文" charset="0"/>
              </a:rPr>
              <a:t>出</a:t>
            </a:r>
            <a:r>
              <a:rPr lang="en-US" altLang="zh-CN" sz="3600" b="1" dirty="0" smtClean="0">
                <a:solidFill>
                  <a:schemeClr val="tx1"/>
                </a:solidFill>
                <a:latin typeface="+中文正文" charset="0"/>
              </a:rPr>
              <a:t>16</a:t>
            </a:r>
            <a:r>
              <a:rPr lang="zh-CN" altLang="zh-CN" sz="3600" b="1" dirty="0" smtClean="0">
                <a:solidFill>
                  <a:schemeClr val="tx1"/>
                </a:solidFill>
                <a:latin typeface="+中文正文" charset="0"/>
              </a:rPr>
              <a:t>：</a:t>
            </a:r>
            <a:r>
              <a:rPr lang="en-US" altLang="zh-CN" sz="3600" b="1" dirty="0" smtClean="0">
                <a:solidFill>
                  <a:schemeClr val="tx1"/>
                </a:solidFill>
                <a:latin typeface="+中文正文" charset="0"/>
              </a:rPr>
              <a:t>32</a:t>
            </a:r>
            <a:r>
              <a:rPr lang="zh-CN" altLang="zh-CN" sz="3600" b="1" dirty="0" smtClean="0">
                <a:solidFill>
                  <a:schemeClr val="tx1"/>
                </a:solidFill>
                <a:latin typeface="+中文正文" charset="0"/>
              </a:rPr>
              <a:t>－</a:t>
            </a:r>
            <a:r>
              <a:rPr lang="en-US" altLang="zh-CN" sz="3600" b="1" dirty="0" smtClean="0">
                <a:solidFill>
                  <a:schemeClr val="tx1"/>
                </a:solidFill>
                <a:latin typeface="+中文正文" charset="0"/>
              </a:rPr>
              <a:t>33</a:t>
            </a:r>
            <a:r>
              <a:rPr lang="zh-CN" altLang="en-US" sz="3600" b="1" dirty="0" smtClean="0">
                <a:solidFill>
                  <a:schemeClr val="tx1"/>
                </a:solidFill>
                <a:latin typeface="+中文正文" charset="0"/>
              </a:rPr>
              <a:t> </a:t>
            </a:r>
            <a:r>
              <a:rPr lang="en-US" altLang="zh-CN" sz="3600" b="1" dirty="0" smtClean="0">
                <a:solidFill>
                  <a:schemeClr val="tx1"/>
                </a:solidFill>
                <a:latin typeface="+中文正文" charset="0"/>
              </a:rPr>
              <a:t>】</a:t>
            </a:r>
            <a:r>
              <a:rPr lang="zh-CN" altLang="en-US" sz="3600" b="1" dirty="0" smtClean="0">
                <a:solidFill>
                  <a:schemeClr val="tx1"/>
                </a:solidFill>
                <a:latin typeface="+中文正文" charset="0"/>
              </a:rPr>
              <a:t>摩西说：“耶和华所吩咐的是这样：要将一满俄梅珥吗哪留到世世代代，使后人可以看见我当日将你们领出埃及地，在旷野所给你们吃的食物。”摩西对亚伦说：“你拿一个罐子，盛一满俄梅珥吗哪，存在耶和华面前，要留到世世代代。”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r>
              <a:rPr lang="zh-CN" altLang="zh-CN" sz="3600" b="1" dirty="0" smtClean="0">
                <a:solidFill>
                  <a:schemeClr val="tx1"/>
                </a:solidFill>
                <a:latin typeface="+中文正文" charset="0"/>
              </a:rPr>
              <a:t>按一俄梅珥是一个人一日的粮食</a:t>
            </a:r>
          </a:p>
          <a:p>
            <a:r>
              <a:rPr lang="en-US" altLang="zh-CN" sz="3600" b="1" dirty="0" smtClean="0">
                <a:solidFill>
                  <a:schemeClr val="tx1"/>
                </a:solidFill>
                <a:latin typeface="+中文正文" charset="0"/>
              </a:rPr>
              <a:t>【</a:t>
            </a:r>
            <a:r>
              <a:rPr lang="zh-CN" altLang="zh-CN" sz="3600" b="1" dirty="0" smtClean="0">
                <a:solidFill>
                  <a:schemeClr val="tx1"/>
                </a:solidFill>
                <a:latin typeface="+中文正文" charset="0"/>
              </a:rPr>
              <a:t>出</a:t>
            </a:r>
            <a:r>
              <a:rPr lang="en-US" altLang="zh-CN" sz="3600" b="1" dirty="0" smtClean="0">
                <a:solidFill>
                  <a:schemeClr val="tx1"/>
                </a:solidFill>
                <a:latin typeface="+中文正文" charset="0"/>
              </a:rPr>
              <a:t>16</a:t>
            </a:r>
            <a:r>
              <a:rPr lang="zh-CN" altLang="zh-CN" sz="3600" b="1" dirty="0" smtClean="0">
                <a:solidFill>
                  <a:schemeClr val="tx1"/>
                </a:solidFill>
                <a:latin typeface="+中文正文" charset="0"/>
              </a:rPr>
              <a:t>：</a:t>
            </a:r>
            <a:r>
              <a:rPr lang="en-US" altLang="zh-CN" sz="3600" b="1" dirty="0" smtClean="0">
                <a:solidFill>
                  <a:schemeClr val="tx1"/>
                </a:solidFill>
                <a:latin typeface="+中文正文" charset="0"/>
              </a:rPr>
              <a:t>16】</a:t>
            </a:r>
            <a:r>
              <a:rPr lang="zh-CN" altLang="en-US" sz="3600" b="1" dirty="0" smtClean="0">
                <a:solidFill>
                  <a:schemeClr val="tx1"/>
                </a:solidFill>
                <a:latin typeface="+中文正文" charset="0"/>
              </a:rPr>
              <a:t>耶和华所吩咐的是这样：你们要按着各人的饭量，为帐棚里的人按着人数收起来，各拿一俄梅珥。”</a:t>
            </a:r>
            <a:endParaRPr lang="en-US" altLang="zh-CN" sz="3600" b="1" dirty="0" smtClean="0">
              <a:solidFill>
                <a:schemeClr val="tx1"/>
              </a:solidFill>
              <a:latin typeface="+中文正文" charset="0"/>
            </a:endParaRPr>
          </a:p>
          <a:p>
            <a:r>
              <a:rPr lang="zh-CN" altLang="zh-CN" sz="3600" b="1" dirty="0" smtClean="0">
                <a:solidFill>
                  <a:schemeClr val="tx1"/>
                </a:solidFill>
                <a:latin typeface="+中文正文" charset="0"/>
              </a:rPr>
              <a:t>预表基督是我们每日灵性身体的需要和满足，我们应当每日记念神的恩典，以祂的信实为粮。</a:t>
            </a:r>
          </a:p>
          <a:p>
            <a:endParaRPr lang="zh-CN" altLang="zh-CN" sz="3600" b="1" dirty="0" smtClean="0">
              <a:solidFill>
                <a:schemeClr val="tx1"/>
              </a:solidFill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Autofit/>
          </a:bodyPr>
          <a:lstStyle/>
          <a:p>
            <a:r>
              <a:rPr lang="zh-CN" altLang="zh-CN" sz="4000" b="1" dirty="0" smtClean="0">
                <a:latin typeface="+mn-ea"/>
              </a:rPr>
              <a:t>亚伦发过芽的杖</a:t>
            </a:r>
            <a:r>
              <a:rPr lang="zh-CN" altLang="zh-CN" sz="4000" b="1" dirty="0" smtClean="0">
                <a:latin typeface="+mn-ea"/>
                <a:sym typeface="+mn-ea"/>
              </a:rPr>
              <a:t>，民l7章</a:t>
            </a:r>
            <a:r>
              <a:rPr lang="zh-CN" altLang="en-US" sz="4000" b="1" dirty="0" smtClean="0">
                <a:latin typeface="+mn-ea"/>
                <a:sym typeface="+mn-ea"/>
              </a:rPr>
              <a:t>，</a:t>
            </a:r>
            <a:r>
              <a:rPr lang="zh-CN" altLang="zh-CN" sz="4000" b="1" dirty="0" smtClean="0">
                <a:latin typeface="+mn-ea"/>
                <a:sym typeface="+mn-ea"/>
              </a:rPr>
              <a:t>表耶稣死而复活的生命能力。 </a:t>
            </a:r>
            <a:endParaRPr lang="zh-CN" altLang="zh-CN" sz="4000" dirty="0" smtClean="0">
              <a:latin typeface="+mn-ea"/>
            </a:endParaRPr>
          </a:p>
          <a:p>
            <a:r>
              <a:rPr lang="zh-CN" altLang="zh-CN" sz="4000" b="1" dirty="0" smtClean="0">
                <a:latin typeface="+mn-ea"/>
              </a:rPr>
              <a:t>约版</a:t>
            </a:r>
            <a:endParaRPr lang="zh-CN" altLang="zh-CN" sz="4000" dirty="0" smtClean="0">
              <a:latin typeface="+mn-ea"/>
            </a:endParaRPr>
          </a:p>
          <a:p>
            <a:pPr>
              <a:buNone/>
            </a:pPr>
            <a:r>
              <a:rPr lang="en-US" altLang="zh-CN" sz="4000" b="1" dirty="0" smtClean="0">
                <a:latin typeface="+mn-ea"/>
              </a:rPr>
              <a:t> 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按这存在约柜内的法版，乃是神第二次重写的，第一次的法版因以色列人犯罪，在摩西下山时已经摔碎（出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32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：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19;34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：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1,4,29;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申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10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：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1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－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5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）。</a:t>
            </a:r>
            <a:endParaRPr lang="en-US" altLang="zh-CN" sz="4000" b="1" dirty="0" smtClean="0">
              <a:solidFill>
                <a:schemeClr val="tx1"/>
              </a:solidFill>
              <a:uFillTx/>
              <a:latin typeface="+mn-ea"/>
            </a:endParaRPr>
          </a:p>
          <a:p>
            <a:pPr>
              <a:buNone/>
            </a:pPr>
            <a:endParaRPr lang="en-US" altLang="zh-CN" sz="4000" b="1" dirty="0" smtClean="0">
              <a:solidFill>
                <a:schemeClr val="tx1"/>
              </a:solidFill>
              <a:uFillTx/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836712"/>
            <a:ext cx="8363272" cy="517057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35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一</a:t>
            </a:r>
            <a:r>
              <a:rPr lang="en-US" altLang="zh-CN" sz="35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.前约事神条例   1-10</a:t>
            </a:r>
            <a:endParaRPr lang="zh-CN" altLang="zh-CN" sz="35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None/>
            </a:pPr>
            <a:r>
              <a:rPr lang="en-US" altLang="zh-CN" sz="3500" b="1" dirty="0" smtClean="0">
                <a:latin typeface="+mn-ea"/>
              </a:rPr>
              <a:t>1</a:t>
            </a:r>
            <a:r>
              <a:rPr lang="zh-CN" altLang="zh-CN" sz="3500" b="1" dirty="0" smtClean="0">
                <a:latin typeface="+mn-ea"/>
              </a:rPr>
              <a:t>、第一层——圣所(1-2)</a:t>
            </a:r>
          </a:p>
          <a:p>
            <a:pPr>
              <a:buNone/>
            </a:pPr>
            <a:r>
              <a:rPr lang="en-US" altLang="zh-CN" sz="3500" b="1" dirty="0" smtClean="0">
                <a:latin typeface="+mn-ea"/>
              </a:rPr>
              <a:t> </a:t>
            </a:r>
            <a:endParaRPr lang="zh-CN" altLang="zh-CN" sz="130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  <p:grpSp>
        <p:nvGrpSpPr>
          <p:cNvPr id="8" name="组合 7"/>
          <p:cNvGrpSpPr/>
          <p:nvPr/>
        </p:nvGrpSpPr>
        <p:grpSpPr>
          <a:xfrm>
            <a:off x="1043608" y="2132856"/>
            <a:ext cx="7276232" cy="4410942"/>
            <a:chOff x="1043608" y="2132856"/>
            <a:chExt cx="7276232" cy="4410942"/>
          </a:xfrm>
        </p:grpSpPr>
        <p:pic>
          <p:nvPicPr>
            <p:cNvPr id="1027" name="Picture 3" descr="C:\Users\lenovo\Desktop\u=3959917600,2597122331&amp;fm=173&amp;app=25&amp;f=JPEG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43608" y="2132856"/>
              <a:ext cx="7276232" cy="4410942"/>
            </a:xfrm>
            <a:prstGeom prst="rect">
              <a:avLst/>
            </a:prstGeom>
            <a:noFill/>
          </p:spPr>
        </p:pic>
        <p:sp>
          <p:nvSpPr>
            <p:cNvPr id="7" name="TextBox 6"/>
            <p:cNvSpPr txBox="1"/>
            <p:nvPr/>
          </p:nvSpPr>
          <p:spPr>
            <a:xfrm>
              <a:off x="6300192" y="6093296"/>
              <a:ext cx="1944216" cy="369332"/>
            </a:xfrm>
            <a:prstGeom prst="rect">
              <a:avLst/>
            </a:prstGeom>
            <a:solidFill>
              <a:srgbClr val="996633"/>
            </a:solidFill>
          </p:spPr>
          <p:txBody>
            <a:bodyPr wrap="square" rtlCol="0">
              <a:spAutoFit/>
            </a:bodyPr>
            <a:lstStyle/>
            <a:p>
              <a:endParaRPr lang="zh-CN" alt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>
          <a:xfrm>
            <a:off x="8490520" y="404664"/>
            <a:ext cx="545976" cy="365125"/>
          </a:xfrm>
        </p:spPr>
        <p:txBody>
          <a:bodyPr/>
          <a:lstStyle/>
          <a:p>
            <a:fld id="{0C913308-F349-4B6D-A68A-DD1791B4A57B}" type="slidenum">
              <a:rPr lang="zh-CN" altLang="en-US" b="1" smtClean="0">
                <a:latin typeface="+mn-ea"/>
              </a:rPr>
              <a:pPr/>
              <a:t>20</a:t>
            </a:fld>
            <a:endParaRPr lang="zh-CN" altLang="en-US" b="1" dirty="0">
              <a:latin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67544" y="908720"/>
            <a:ext cx="8064896" cy="3969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b="1" dirty="0" smtClean="0">
                <a:solidFill>
                  <a:schemeClr val="tx1"/>
                </a:solidFill>
                <a:latin typeface="+中文正文" charset="0"/>
                <a:sym typeface="+mn-ea"/>
              </a:rPr>
              <a:t>【</a:t>
            </a:r>
            <a:r>
              <a:rPr lang="zh-CN" altLang="zh-CN" sz="3600" b="1" dirty="0" smtClean="0">
                <a:solidFill>
                  <a:schemeClr val="tx1"/>
                </a:solidFill>
                <a:latin typeface="+中文正文" charset="0"/>
                <a:sym typeface="+mn-ea"/>
              </a:rPr>
              <a:t>申9:9-10</a:t>
            </a:r>
            <a:r>
              <a:rPr lang="en-US" altLang="zh-CN" sz="3600" b="1" dirty="0" smtClean="0">
                <a:solidFill>
                  <a:schemeClr val="tx1"/>
                </a:solidFill>
                <a:latin typeface="+中文正文" charset="0"/>
                <a:sym typeface="+mn-ea"/>
              </a:rPr>
              <a:t>】</a:t>
            </a:r>
            <a:r>
              <a:rPr lang="zh-CN" altLang="en-US" sz="3600" b="1" dirty="0" smtClean="0">
                <a:solidFill>
                  <a:schemeClr val="tx1"/>
                </a:solidFill>
                <a:latin typeface="+中文正文" charset="0"/>
              </a:rPr>
              <a:t>我上了山，要领受两块石版，就是耶和华与你们立约的版。那时我在山上住了四十昼夜，没有吃饭，也没有喝水。</a:t>
            </a:r>
            <a:r>
              <a:rPr lang="en-US" altLang="zh-CN" sz="3600" b="1" dirty="0" smtClean="0">
                <a:solidFill>
                  <a:schemeClr val="tx1"/>
                </a:solidFill>
                <a:latin typeface="+中文正文" charset="0"/>
              </a:rPr>
              <a:t>10</a:t>
            </a:r>
            <a:r>
              <a:rPr lang="zh-CN" altLang="en-US" sz="3600" b="1" dirty="0" smtClean="0">
                <a:solidFill>
                  <a:schemeClr val="tx1"/>
                </a:solidFill>
                <a:latin typeface="+中文正文" charset="0"/>
              </a:rPr>
              <a:t>耶和华把那两块石版交给我，是　神用指头写的。版上所写的，是照耶和华在大会的日子，在山上从火中对你们所说的一切话。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340768"/>
            <a:ext cx="8517632" cy="49651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600" b="1" dirty="0" smtClean="0">
                <a:solidFill>
                  <a:schemeClr val="tx1"/>
                </a:solidFill>
                <a:uFillTx/>
                <a:latin typeface="+mn-ea"/>
                <a:sym typeface="+mn-ea"/>
              </a:rPr>
              <a:t>(2)</a:t>
            </a:r>
            <a:r>
              <a:rPr lang="zh-CN" altLang="zh-CN" sz="3600" b="1" dirty="0" smtClean="0">
                <a:solidFill>
                  <a:schemeClr val="tx1"/>
                </a:solidFill>
                <a:uFillTx/>
                <a:sym typeface="+mn-ea"/>
              </a:rPr>
              <a:t>柜上面之物:基路伯职务主要有三种</a:t>
            </a:r>
          </a:p>
          <a:p>
            <a:pPr>
              <a:buNone/>
            </a:pPr>
            <a:endParaRPr lang="zh-CN" altLang="en-US" sz="3600" b="1">
              <a:solidFill>
                <a:schemeClr val="tx1"/>
              </a:solidFill>
              <a:uFillTx/>
            </a:endParaRPr>
          </a:p>
          <a:p>
            <a:pPr>
              <a:buNone/>
            </a:pPr>
            <a:r>
              <a:rPr lang="zh-CN" altLang="en-US" sz="3600" b="1">
                <a:solidFill>
                  <a:schemeClr val="tx1"/>
                </a:solidFill>
                <a:uFillTx/>
              </a:rPr>
              <a:t>基路伯字是由「代求者」一字而出。</a:t>
            </a:r>
          </a:p>
          <a:p>
            <a:pPr>
              <a:buNone/>
            </a:pPr>
            <a:r>
              <a:rPr lang="en-US" altLang="zh-CN" sz="3600" b="1" dirty="0" smtClean="0">
                <a:solidFill>
                  <a:schemeClr val="tx1"/>
                </a:solidFill>
                <a:uFillTx/>
                <a:sym typeface="+mn-ea"/>
              </a:rPr>
              <a:t>a.</a:t>
            </a:r>
            <a:r>
              <a:rPr lang="zh-CN" altLang="en-US" sz="3600" b="1" dirty="0" smtClean="0">
                <a:solidFill>
                  <a:schemeClr val="tx1"/>
                </a:solidFill>
                <a:uFillTx/>
                <a:sym typeface="+mn-ea"/>
              </a:rPr>
              <a:t>表神公义，把守生命树的道路。 </a:t>
            </a:r>
            <a:endParaRPr lang="zh-CN" altLang="en-US" sz="3600" b="1" dirty="0" smtClean="0">
              <a:solidFill>
                <a:schemeClr val="tx1"/>
              </a:solidFill>
              <a:uFillTx/>
            </a:endParaRPr>
          </a:p>
          <a:p>
            <a:pPr>
              <a:buNone/>
            </a:pPr>
            <a:r>
              <a:rPr lang="en-US" altLang="zh-CN" sz="3600" b="1" dirty="0" smtClean="0">
                <a:solidFill>
                  <a:schemeClr val="tx1"/>
                </a:solidFill>
                <a:uFillTx/>
                <a:sym typeface="+mn-ea"/>
              </a:rPr>
              <a:t>b.</a:t>
            </a:r>
            <a:r>
              <a:rPr lang="zh-CN" altLang="en-US" sz="3600" b="1" dirty="0" smtClean="0">
                <a:solidFill>
                  <a:schemeClr val="tx1"/>
                </a:solidFill>
                <a:uFillTx/>
                <a:sym typeface="+mn-ea"/>
              </a:rPr>
              <a:t>显神恩典，影罩着施恩座而注目于主宝血的恩典。 </a:t>
            </a:r>
            <a:endParaRPr lang="zh-CN" altLang="en-US" sz="3600" b="1" dirty="0" smtClean="0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r>
              <a:rPr lang="en-US" altLang="zh-CN" sz="3600" b="1" dirty="0" smtClean="0">
                <a:solidFill>
                  <a:schemeClr val="tx1"/>
                </a:solidFill>
                <a:uFillTx/>
                <a:sym typeface="+mn-ea"/>
              </a:rPr>
              <a:t>c.</a:t>
            </a:r>
            <a:r>
              <a:rPr lang="zh-CN" altLang="en-US" sz="3600" b="1" dirty="0" smtClean="0">
                <a:solidFill>
                  <a:schemeClr val="tx1"/>
                </a:solidFill>
                <a:uFillTx/>
                <a:sym typeface="+mn-ea"/>
              </a:rPr>
              <a:t>彰神荣耀，神荣在其上</a:t>
            </a:r>
            <a:r>
              <a:rPr lang="en-US" altLang="zh-CN" sz="3600" b="1" dirty="0" smtClean="0">
                <a:solidFill>
                  <a:schemeClr val="tx1"/>
                </a:solidFill>
                <a:uFillTx/>
                <a:sym typeface="+mn-ea"/>
              </a:rPr>
              <a:t>.</a:t>
            </a:r>
            <a:endParaRPr lang="en-US" altLang="zh-CN" sz="3600" b="1" dirty="0" smtClean="0">
              <a:solidFill>
                <a:schemeClr val="tx1"/>
              </a:solidFill>
              <a:uFillTx/>
            </a:endParaRPr>
          </a:p>
          <a:p>
            <a:pPr>
              <a:buNone/>
            </a:pPr>
            <a:endParaRPr lang="en-US" altLang="zh-CN" sz="3600" b="1" dirty="0" smtClean="0">
              <a:solidFill>
                <a:schemeClr val="tx1"/>
              </a:solidFill>
              <a:uFillTx/>
              <a:sym typeface="+mn-ea"/>
            </a:endParaRPr>
          </a:p>
          <a:p>
            <a:pPr>
              <a:buNone/>
            </a:pPr>
            <a:endParaRPr lang="zh-CN" altLang="zh-CN" sz="3600" b="1" dirty="0" smtClean="0">
              <a:solidFill>
                <a:schemeClr val="tx1"/>
              </a:solidFill>
              <a:uFillTx/>
              <a:sym typeface="+mn-ea"/>
            </a:endParaRPr>
          </a:p>
          <a:p>
            <a:pPr>
              <a:buNone/>
            </a:pP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           </a:t>
            </a:r>
            <a:endParaRPr lang="zh-CN" altLang="en-US" sz="4000" b="1" dirty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6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节、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“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常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”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字原文即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“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经常地、定期性地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”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；祭司们要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“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每天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”“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经理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”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或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“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收拾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”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圣所内的灯（出廿七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21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；利廿四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3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－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4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），早晚在香坛上烧香（出三十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7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－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8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；），并且每安息日奉上新的陈设饼（利廿四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5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－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9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）。</a:t>
            </a:r>
            <a:endParaRPr lang="zh-CN" altLang="en-US" sz="3600" b="1">
              <a:solidFill>
                <a:schemeClr val="tx1"/>
              </a:solidFill>
              <a:uFillTx/>
            </a:endParaRPr>
          </a:p>
          <a:p>
            <a:endParaRPr lang="zh-CN" altLang="en-US" sz="36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22</a:t>
            </a:fld>
            <a:endParaRPr lang="zh-CN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0000"/>
          </a:bodyPr>
          <a:lstStyle/>
          <a:p>
            <a:pPr>
              <a:buNone/>
            </a:pPr>
            <a:r>
              <a:rPr lang="zh-CN" altLang="zh-CN" sz="3600" b="1" dirty="0" smtClean="0">
                <a:solidFill>
                  <a:schemeClr val="tx1"/>
                </a:solidFill>
                <a:uFillTx/>
                <a:sym typeface="+mn-ea"/>
              </a:rPr>
              <a:t>施恩座</a:t>
            </a:r>
          </a:p>
          <a:p>
            <a:pPr>
              <a:buNone/>
            </a:pPr>
            <a:r>
              <a:rPr lang="zh-CN" altLang="en-US" sz="3600" b="1">
                <a:solidFill>
                  <a:schemeClr val="tx1"/>
                </a:solidFill>
                <a:uFillTx/>
              </a:rPr>
              <a:t>「施恩座」，由「遮盖」这个字而来，意思是带来和好与救赎。</a:t>
            </a:r>
            <a:r>
              <a:rPr lang="zh-CN" altLang="zh-CN" sz="3600" b="1" dirty="0" smtClean="0">
                <a:solidFill>
                  <a:schemeClr val="tx1"/>
                </a:solidFill>
                <a:uFillTx/>
                <a:sym typeface="+mn-ea"/>
              </a:rPr>
              <a:t>约柜上有施恩座表神恩已将律法掩盖，神只见施恩座与所洒之血，看不见律法了。 </a:t>
            </a:r>
          </a:p>
          <a:p>
            <a:pPr>
              <a:buNone/>
            </a:pPr>
            <a:r>
              <a:rPr lang="zh-CN" altLang="en-US" sz="3600" b="1">
                <a:solidFill>
                  <a:schemeClr val="tx1"/>
                </a:solidFill>
                <a:uFillTx/>
              </a:rPr>
              <a:t>【利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16:14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】也要取些公牛的血，用指头弹在施恩座的东面，又在施恩座的前面弹血七次。</a:t>
            </a:r>
          </a:p>
          <a:p>
            <a:pPr>
              <a:buNone/>
            </a:pPr>
            <a:r>
              <a:rPr lang="zh-CN" altLang="zh-CN" sz="3600" b="1" dirty="0" smtClean="0">
                <a:solidFill>
                  <a:schemeClr val="tx1"/>
                </a:solidFill>
                <a:uFillTx/>
                <a:sym typeface="+mn-ea"/>
              </a:rPr>
              <a:t>                 </a:t>
            </a:r>
            <a:endParaRPr lang="zh-CN" altLang="en-US" sz="3600" b="1" dirty="0">
              <a:solidFill>
                <a:schemeClr val="tx1"/>
              </a:solidFill>
              <a:uFillTx/>
            </a:endParaRPr>
          </a:p>
          <a:p>
            <a:endParaRPr lang="zh-CN" altLang="en-US" sz="3600" b="1" dirty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23</a:t>
            </a:fld>
            <a:endParaRPr lang="zh-CN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4000" b="1">
                <a:solidFill>
                  <a:schemeClr val="tx1"/>
                </a:solidFill>
                <a:uFillTx/>
              </a:rPr>
              <a:t>3.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赎罪条列的缺陷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      8-10</a:t>
            </a:r>
          </a:p>
          <a:p>
            <a:endParaRPr lang="en-US" altLang="zh-CN" sz="4000" b="1">
              <a:uFillTx/>
              <a:sym typeface="+mn-ea"/>
            </a:endParaRPr>
          </a:p>
          <a:p>
            <a:r>
              <a:rPr lang="en-US" altLang="zh-CN" sz="4000" b="1">
                <a:uFillTx/>
                <a:sym typeface="+mn-ea"/>
              </a:rPr>
              <a:t>8</a:t>
            </a:r>
            <a:r>
              <a:rPr lang="zh-CN" altLang="en-US" sz="4000" b="1">
                <a:uFillTx/>
                <a:sym typeface="+mn-ea"/>
              </a:rPr>
              <a:t>节、路：圣所与至圣所中间只有一个幔子。而真正的路不是横线的，真正的路是直线的，是通天的路。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24</a:t>
            </a:fld>
            <a:endParaRPr lang="zh-CN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【约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14:6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】耶稣说：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“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我就是道路、真理、生命；若不藉着我，没有人能到父那里去。</a:t>
            </a:r>
          </a:p>
          <a:p>
            <a:r>
              <a:rPr lang="zh-CN" altLang="en-US" sz="3600" b="1">
                <a:uFillTx/>
                <a:sym typeface="+mn-ea"/>
              </a:rPr>
              <a:t>【来</a:t>
            </a:r>
            <a:r>
              <a:rPr lang="en-US" altLang="zh-CN" sz="3600" b="1">
                <a:uFillTx/>
                <a:sym typeface="+mn-ea"/>
              </a:rPr>
              <a:t>9:14</a:t>
            </a:r>
            <a:r>
              <a:rPr lang="zh-CN" altLang="en-US" sz="3600" b="1">
                <a:uFillTx/>
                <a:sym typeface="+mn-ea"/>
              </a:rPr>
              <a:t>】何况基督藉着永远的灵，将自己无瑕无疵献给神，他的血岂不更能洗净你们的心（原文作</a:t>
            </a:r>
            <a:r>
              <a:rPr lang="en-US" altLang="zh-CN" sz="3600" b="1">
                <a:uFillTx/>
                <a:sym typeface="+mn-ea"/>
              </a:rPr>
              <a:t>“</a:t>
            </a:r>
            <a:r>
              <a:rPr lang="zh-CN" altLang="en-US" sz="3600" b="1">
                <a:uFillTx/>
                <a:sym typeface="+mn-ea"/>
              </a:rPr>
              <a:t>良心</a:t>
            </a:r>
            <a:r>
              <a:rPr lang="en-US" altLang="zh-CN" sz="3600" b="1">
                <a:uFillTx/>
                <a:sym typeface="+mn-ea"/>
              </a:rPr>
              <a:t>”</a:t>
            </a:r>
            <a:r>
              <a:rPr lang="zh-CN" altLang="en-US" sz="3600" b="1">
                <a:uFillTx/>
                <a:sym typeface="+mn-ea"/>
              </a:rPr>
              <a:t>），除去你们的死行，使你们侍奉那永生神吗？</a:t>
            </a:r>
            <a:endParaRPr lang="zh-CN" altLang="en-US" sz="3600" b="1">
              <a:solidFill>
                <a:schemeClr val="tx1"/>
              </a:solidFill>
              <a:uFillTx/>
            </a:endParaRPr>
          </a:p>
          <a:p>
            <a:endParaRPr lang="zh-CN" altLang="en-US" sz="3600" b="1">
              <a:solidFill>
                <a:schemeClr val="tx1"/>
              </a:solidFill>
              <a:uFillTx/>
            </a:endParaRPr>
          </a:p>
          <a:p>
            <a:endParaRPr lang="zh-CN" altLang="en-US" sz="36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25</a:t>
            </a:fld>
            <a:endParaRPr lang="zh-CN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878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zh-CN" sz="4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二、基督的血有更完全的功效</a:t>
            </a:r>
            <a:endParaRPr lang="en-US" altLang="zh-CN" sz="4800" b="1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None/>
            </a:pPr>
            <a:r>
              <a:rPr lang="en-US" altLang="zh-CN" sz="4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 11-14</a:t>
            </a:r>
            <a:endParaRPr lang="en-US" altLang="zh-CN" sz="48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None/>
            </a:pPr>
            <a:r>
              <a:rPr lang="en-US" altLang="zh-CN" sz="4000" b="1" dirty="0" smtClean="0">
                <a:solidFill>
                  <a:schemeClr val="tx1"/>
                </a:solidFill>
                <a:latin typeface="+mn-ea"/>
              </a:rPr>
              <a:t>1</a:t>
            </a:r>
            <a:r>
              <a:rPr lang="zh-CN" altLang="zh-CN" sz="4000" b="1" dirty="0" smtClean="0">
                <a:solidFill>
                  <a:schemeClr val="tx1"/>
                </a:solidFill>
                <a:latin typeface="+mn-ea"/>
              </a:rPr>
              <a:t>、进更全备的帐幕</a:t>
            </a:r>
            <a:r>
              <a:rPr lang="en-US" altLang="zh-CN" sz="4000" b="1" dirty="0" smtClean="0">
                <a:solidFill>
                  <a:schemeClr val="tx1"/>
                </a:solidFill>
                <a:latin typeface="+mn-ea"/>
              </a:rPr>
              <a:t>  11</a:t>
            </a:r>
            <a:endParaRPr lang="zh-CN" altLang="zh-CN" sz="4000" b="1" dirty="0" smtClean="0">
              <a:solidFill>
                <a:schemeClr val="tx1"/>
              </a:solidFill>
              <a:latin typeface="+mn-ea"/>
            </a:endParaRPr>
          </a:p>
          <a:p>
            <a:pPr>
              <a:buNone/>
            </a:pPr>
            <a:r>
              <a:rPr lang="en-US" altLang="zh-CN" sz="4000" b="1" dirty="0" smtClean="0">
                <a:solidFill>
                  <a:schemeClr val="tx1"/>
                </a:solidFill>
                <a:latin typeface="+mn-ea"/>
              </a:rPr>
              <a:t>2</a:t>
            </a:r>
            <a:r>
              <a:rPr lang="zh-CN" altLang="zh-CN" sz="4000" b="1" dirty="0" smtClean="0">
                <a:solidFill>
                  <a:schemeClr val="tx1"/>
                </a:solidFill>
                <a:latin typeface="+mn-ea"/>
              </a:rPr>
              <a:t>、成功救赎的事</a:t>
            </a:r>
            <a:r>
              <a:rPr lang="en-US" altLang="zh-CN" sz="4000" b="1" dirty="0" smtClean="0">
                <a:solidFill>
                  <a:schemeClr val="tx1"/>
                </a:solidFill>
                <a:latin typeface="+mn-ea"/>
              </a:rPr>
              <a:t>    12</a:t>
            </a:r>
          </a:p>
          <a:p>
            <a:pPr>
              <a:buNone/>
            </a:pPr>
            <a:r>
              <a:rPr lang="en-US" altLang="zh-CN" sz="4000" b="1">
                <a:solidFill>
                  <a:schemeClr val="tx1"/>
                </a:solidFill>
              </a:rPr>
              <a:t>‘</a:t>
            </a:r>
            <a:r>
              <a:rPr lang="zh-CN" altLang="en-US" sz="4000" b="1">
                <a:solidFill>
                  <a:schemeClr val="tx1"/>
                </a:solidFill>
              </a:rPr>
              <a:t>成了永远赎罪的事</a:t>
            </a:r>
            <a:r>
              <a:rPr lang="en-US" altLang="zh-CN" sz="4000" b="1">
                <a:solidFill>
                  <a:schemeClr val="tx1"/>
                </a:solidFill>
              </a:rPr>
              <a:t>”</a:t>
            </a:r>
            <a:r>
              <a:rPr lang="zh-CN" altLang="en-US" sz="4000" b="1">
                <a:solidFill>
                  <a:schemeClr val="tx1"/>
                </a:solidFill>
              </a:rPr>
              <a:t>。用永远这个词来形容赎罪，因为这是完全的，无须再重复的赎罪。</a:t>
            </a:r>
          </a:p>
          <a:p>
            <a:pPr>
              <a:buNone/>
            </a:pPr>
            <a:endParaRPr lang="zh-CN" altLang="zh-CN" sz="4000" b="1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26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000" b="1" dirty="0" smtClean="0">
                <a:solidFill>
                  <a:schemeClr val="tx1"/>
                </a:solidFill>
                <a:uFillTx/>
                <a:latin typeface="+mn-ea"/>
                <a:sym typeface="+mn-ea"/>
              </a:rPr>
              <a:t>3</a:t>
            </a:r>
            <a:r>
              <a:rPr lang="zh-CN" altLang="zh-CN" sz="4000" b="1" dirty="0" smtClean="0">
                <a:solidFill>
                  <a:schemeClr val="tx1"/>
                </a:solidFill>
                <a:uFillTx/>
                <a:latin typeface="+mn-ea"/>
                <a:sym typeface="+mn-ea"/>
              </a:rPr>
              <a:t>、价值远胜牛羊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latin typeface="+mn-ea"/>
                <a:sym typeface="+mn-ea"/>
              </a:rPr>
              <a:t>    13-14</a:t>
            </a:r>
            <a:endParaRPr lang="zh-CN" altLang="zh-CN" sz="4000" b="1" dirty="0" smtClean="0">
              <a:solidFill>
                <a:schemeClr val="tx1"/>
              </a:solidFill>
              <a:uFillTx/>
              <a:latin typeface="+mn-ea"/>
            </a:endParaRPr>
          </a:p>
          <a:p>
            <a:r>
              <a:rPr lang="en-US" altLang="zh-CN" sz="4000" b="1">
                <a:solidFill>
                  <a:schemeClr val="tx1"/>
                </a:solidFill>
                <a:uFillTx/>
              </a:rPr>
              <a:t> a.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牛羊被造的层次是低于人受造的层次。</a:t>
            </a:r>
          </a:p>
          <a:p>
            <a:r>
              <a:rPr lang="en-US" altLang="zh-CN" sz="4000" b="1">
                <a:solidFill>
                  <a:schemeClr val="tx1"/>
                </a:solidFill>
                <a:uFillTx/>
              </a:rPr>
              <a:t>b.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牛羊是连永恒性都没有的牲畜。</a:t>
            </a:r>
          </a:p>
          <a:p>
            <a:r>
              <a:rPr lang="en-US" altLang="zh-CN" sz="4000" b="1">
                <a:solidFill>
                  <a:schemeClr val="tx1"/>
                </a:solidFill>
                <a:uFillTx/>
              </a:rPr>
              <a:t>c.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牛羊是只活在暂时、现今中间的活物，死了以后就不存在的东西。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27</a:t>
            </a:fld>
            <a:endParaRPr lang="zh-CN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688632"/>
          </a:xfrm>
        </p:spPr>
        <p:txBody>
          <a:bodyPr>
            <a:noAutofit/>
          </a:bodyPr>
          <a:lstStyle/>
          <a:p>
            <a:pPr>
              <a:buNone/>
            </a:pPr>
            <a:endParaRPr lang="zh-CN" altLang="zh-CN" sz="4400" b="1" dirty="0" smtClean="0"/>
          </a:p>
          <a:p>
            <a:pPr>
              <a:buNone/>
            </a:pPr>
            <a:endParaRPr lang="zh-CN" altLang="zh-CN" sz="4000" b="1" dirty="0" smtClean="0"/>
          </a:p>
          <a:p>
            <a:pPr>
              <a:buNone/>
            </a:pPr>
            <a:r>
              <a:rPr lang="zh-CN" altLang="zh-CN" sz="4000" b="1" dirty="0" smtClean="0"/>
              <a:t>「永远的灵」全本圣经只有这一次，耶稣基督是借着永远的灵把自己献给上帝。这样，这个祭是永远的祭，有永远的功效，是永远的约。在这个祭里面的能力，有永恒的能力。</a:t>
            </a:r>
            <a:endParaRPr lang="zh-CN" altLang="en-US" sz="4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28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886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zh-CN" sz="3600" b="1" dirty="0" smtClean="0">
                <a:solidFill>
                  <a:schemeClr val="tx1"/>
                </a:solidFill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三、基督的血是立新约根据</a:t>
            </a:r>
            <a:r>
              <a:rPr lang="en-US" altLang="zh-CN" sz="3600" b="1" dirty="0" smtClean="0">
                <a:solidFill>
                  <a:schemeClr val="tx1"/>
                </a:solidFill>
                <a:uFillTx/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en-US" altLang="zh-CN" sz="3600" b="1" dirty="0" smtClean="0">
                <a:solidFill>
                  <a:schemeClr val="tx1"/>
                </a:solidFill>
                <a:uFillTx/>
                <a:latin typeface="+mn-ea"/>
              </a:rPr>
              <a:t>15-22</a:t>
            </a:r>
          </a:p>
          <a:p>
            <a:pPr>
              <a:buNone/>
            </a:pPr>
            <a:r>
              <a:rPr lang="en-US" altLang="zh-CN" sz="3600" b="1" dirty="0" smtClean="0">
                <a:solidFill>
                  <a:schemeClr val="tx1"/>
                </a:solidFill>
                <a:uFillTx/>
                <a:latin typeface="+mn-ea"/>
              </a:rPr>
              <a:t>1</a:t>
            </a:r>
            <a:r>
              <a:rPr lang="zh-CN" altLang="zh-CN" sz="3600" b="1" dirty="0" smtClean="0">
                <a:solidFill>
                  <a:schemeClr val="tx1"/>
                </a:solidFill>
                <a:uFillTx/>
                <a:latin typeface="+mn-ea"/>
              </a:rPr>
              <a:t>、延伸前约</a:t>
            </a:r>
            <a:r>
              <a:rPr lang="en-US" altLang="zh-CN" sz="3600" b="1" dirty="0" smtClean="0">
                <a:solidFill>
                  <a:schemeClr val="tx1"/>
                </a:solidFill>
                <a:uFillTx/>
                <a:latin typeface="+mn-ea"/>
              </a:rPr>
              <a:t>    15</a:t>
            </a:r>
          </a:p>
          <a:p>
            <a:pPr>
              <a:buNone/>
            </a:pPr>
            <a:endParaRPr lang="zh-CN" altLang="en-US" sz="3600" b="1">
              <a:solidFill>
                <a:schemeClr val="tx1"/>
              </a:solidFill>
              <a:uFillTx/>
            </a:endParaRPr>
          </a:p>
          <a:p>
            <a:pPr>
              <a:buNone/>
            </a:pPr>
            <a:r>
              <a:rPr lang="zh-CN" altLang="en-US" sz="3600" b="1">
                <a:solidFill>
                  <a:schemeClr val="tx1"/>
                </a:solidFill>
                <a:uFillTx/>
              </a:rPr>
              <a:t>赎了原文的意义乃是以救赎为受死的目的。形容基督的死所带来的拯救。</a:t>
            </a:r>
          </a:p>
          <a:p>
            <a:endParaRPr lang="zh-CN" altLang="en-US" sz="3600" b="1" dirty="0" smtClean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29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836712"/>
            <a:ext cx="3168352" cy="58326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zh-CN" sz="4000" b="1" dirty="0" smtClean="0">
                <a:latin typeface="+mn-ea"/>
              </a:rPr>
              <a:t>(</a:t>
            </a:r>
            <a:r>
              <a:rPr lang="en-US" altLang="zh-CN" sz="4000" b="1" dirty="0" smtClean="0">
                <a:latin typeface="+mn-ea"/>
              </a:rPr>
              <a:t>1</a:t>
            </a:r>
            <a:r>
              <a:rPr lang="zh-CN" altLang="zh-CN" sz="4000" b="1" dirty="0" smtClean="0">
                <a:latin typeface="+mn-ea"/>
              </a:rPr>
              <a:t>)</a:t>
            </a:r>
            <a:r>
              <a:rPr lang="zh-CN" altLang="zh-CN" sz="4000" b="1" dirty="0" smtClean="0">
                <a:solidFill>
                  <a:schemeClr val="tx1"/>
                </a:solidFill>
                <a:latin typeface="+mn-ea"/>
              </a:rPr>
              <a:t>灯台</a:t>
            </a:r>
            <a:r>
              <a:rPr lang="en-US" altLang="zh-CN" sz="4000" b="1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zh-CN" altLang="zh-CN" sz="4000" b="1" dirty="0" smtClean="0">
                <a:solidFill>
                  <a:schemeClr val="tx1"/>
                </a:solidFill>
                <a:sym typeface="+mn-ea"/>
              </a:rPr>
              <a:t>金灯台</a:t>
            </a:r>
          </a:p>
          <a:p>
            <a:pPr>
              <a:buNone/>
            </a:pPr>
            <a:r>
              <a:rPr lang="zh-CN" altLang="zh-CN" sz="4000" b="1" dirty="0" smtClean="0">
                <a:sym typeface="+mn-ea"/>
              </a:rPr>
              <a:t>出</a:t>
            </a:r>
            <a:r>
              <a:rPr lang="en-US" altLang="zh-CN" sz="4000" b="1" dirty="0" smtClean="0">
                <a:sym typeface="+mn-ea"/>
              </a:rPr>
              <a:t>25</a:t>
            </a:r>
            <a:r>
              <a:rPr lang="zh-CN" altLang="en-US" sz="4000" b="1" dirty="0" smtClean="0">
                <a:sym typeface="+mn-ea"/>
              </a:rPr>
              <a:t>：</a:t>
            </a:r>
            <a:r>
              <a:rPr lang="en-US" altLang="zh-CN" sz="4000" b="1" dirty="0" smtClean="0">
                <a:sym typeface="+mn-ea"/>
              </a:rPr>
              <a:t>31-30</a:t>
            </a:r>
            <a:r>
              <a:rPr lang="zh-CN" altLang="zh-CN" sz="4000" b="1" dirty="0" smtClean="0">
                <a:sym typeface="+mn-ea"/>
              </a:rPr>
              <a:t>代表「圣灵的光照」使我们在上帝的引导之下。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 dirty="0"/>
          </a:p>
        </p:txBody>
      </p:sp>
      <p:pic>
        <p:nvPicPr>
          <p:cNvPr id="5" name="Picture 2" descr="images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980728"/>
            <a:ext cx="5508104" cy="53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sz="3600" b="1" dirty="0" smtClean="0">
                <a:solidFill>
                  <a:schemeClr val="tx1"/>
                </a:solidFill>
                <a:uFillTx/>
                <a:latin typeface="+mn-ea"/>
                <a:sym typeface="+mn-ea"/>
              </a:rPr>
              <a:t>2</a:t>
            </a:r>
            <a:r>
              <a:rPr lang="zh-CN" altLang="zh-CN" sz="3600" b="1" dirty="0" smtClean="0">
                <a:solidFill>
                  <a:schemeClr val="tx1"/>
                </a:solidFill>
                <a:uFillTx/>
                <a:latin typeface="+mn-ea"/>
                <a:sym typeface="+mn-ea"/>
              </a:rPr>
              <a:t>、赦免罪孽</a:t>
            </a:r>
            <a:r>
              <a:rPr lang="en-US" altLang="zh-CN" sz="3600" b="1" dirty="0" smtClean="0">
                <a:solidFill>
                  <a:schemeClr val="tx1"/>
                </a:solidFill>
                <a:uFillTx/>
                <a:latin typeface="+mn-ea"/>
                <a:sym typeface="+mn-ea"/>
              </a:rPr>
              <a:t>    16-22</a:t>
            </a:r>
            <a:endParaRPr lang="en-US" altLang="zh-CN" sz="3600" b="1" dirty="0" smtClean="0">
              <a:solidFill>
                <a:schemeClr val="tx1"/>
              </a:solidFill>
              <a:uFillTx/>
              <a:latin typeface="+mn-ea"/>
            </a:endParaRPr>
          </a:p>
          <a:p>
            <a:endParaRPr lang="en-US" altLang="zh-CN" sz="3600" b="1" dirty="0" smtClean="0">
              <a:solidFill>
                <a:schemeClr val="tx1"/>
              </a:solidFill>
              <a:uFillTx/>
              <a:latin typeface="+mn-ea"/>
              <a:sym typeface="+mn-ea"/>
            </a:endParaRPr>
          </a:p>
          <a:p>
            <a:r>
              <a:rPr lang="en-US" altLang="zh-CN" sz="3600" b="1" dirty="0" smtClean="0">
                <a:solidFill>
                  <a:schemeClr val="tx1"/>
                </a:solidFill>
                <a:uFillTx/>
                <a:latin typeface="+mn-ea"/>
                <a:sym typeface="+mn-ea"/>
              </a:rPr>
              <a:t>【</a:t>
            </a:r>
            <a:r>
              <a:rPr lang="zh-CN" altLang="en-US" sz="3600" b="1" dirty="0" smtClean="0">
                <a:solidFill>
                  <a:schemeClr val="tx1"/>
                </a:solidFill>
                <a:uFillTx/>
                <a:latin typeface="+mn-ea"/>
                <a:sym typeface="+mn-ea"/>
              </a:rPr>
              <a:t>彼前</a:t>
            </a:r>
            <a:r>
              <a:rPr lang="en-US" altLang="zh-CN" sz="3600" b="1" dirty="0" smtClean="0">
                <a:solidFill>
                  <a:schemeClr val="tx1"/>
                </a:solidFill>
                <a:uFillTx/>
                <a:latin typeface="+mn-ea"/>
                <a:sym typeface="+mn-ea"/>
              </a:rPr>
              <a:t>1:18-19】</a:t>
            </a:r>
            <a:r>
              <a:rPr lang="zh-CN" altLang="en-US" sz="3600" b="1" dirty="0" smtClean="0">
                <a:solidFill>
                  <a:schemeClr val="tx1"/>
                </a:solidFill>
                <a:uFillTx/>
                <a:latin typeface="+mn-ea"/>
                <a:sym typeface="+mn-ea"/>
              </a:rPr>
              <a:t>知道你们得赎、脱去你们祖宗所传流虚妄的行为，不是凭着能坏的金银等物，乃是凭着基督的宝血，如同无瑕疵、无玷污的羔羊之血。</a:t>
            </a:r>
            <a:endParaRPr lang="zh-CN" altLang="zh-CN" sz="3600" b="1" dirty="0" smtClean="0">
              <a:solidFill>
                <a:schemeClr val="tx1"/>
              </a:solidFill>
              <a:uFillTx/>
              <a:latin typeface="+mn-ea"/>
            </a:endParaRPr>
          </a:p>
          <a:p>
            <a:endParaRPr lang="zh-CN" altLang="zh-CN" sz="3600" b="1" dirty="0" smtClean="0">
              <a:solidFill>
                <a:schemeClr val="tx1"/>
              </a:solidFill>
              <a:uFillTx/>
            </a:endParaRPr>
          </a:p>
          <a:p>
            <a:endParaRPr lang="zh-CN" altLang="zh-CN" sz="3600" b="1" dirty="0" smtClean="0">
              <a:solidFill>
                <a:schemeClr val="tx1"/>
              </a:solidFill>
              <a:uFillTx/>
            </a:endParaRPr>
          </a:p>
          <a:p>
            <a:endParaRPr lang="zh-CN" altLang="zh-CN" sz="3600" b="1" dirty="0" smtClean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30</a:t>
            </a:fld>
            <a:endParaRPr lang="zh-CN" alt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zh-CN" altLang="en-US" sz="3600" b="1">
              <a:solidFill>
                <a:schemeClr val="tx1"/>
              </a:solidFill>
              <a:uFillTx/>
            </a:endParaRPr>
          </a:p>
          <a:p>
            <a:r>
              <a:rPr lang="zh-CN" altLang="en-US" sz="3600" b="1">
                <a:solidFill>
                  <a:schemeClr val="tx1"/>
                </a:solidFill>
                <a:uFillTx/>
              </a:rPr>
              <a:t>血的盟约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 </a:t>
            </a:r>
            <a:r>
              <a:rPr lang="" altLang="en-US" sz="3600" b="1">
                <a:solidFill>
                  <a:schemeClr val="tx1"/>
                </a:solidFill>
                <a:uFillTx/>
              </a:rPr>
              <a:t> 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 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血是立约的标记，新约称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“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血约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”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，是用耶稣自己的血立的，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“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这是我的血、即新约的血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”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。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 </a:t>
            </a:r>
          </a:p>
          <a:p>
            <a:r>
              <a:rPr lang="zh-CN" altLang="en-US" sz="3600" b="1">
                <a:solidFill>
                  <a:schemeClr val="tx1"/>
                </a:solidFill>
                <a:uFillTx/>
              </a:rPr>
              <a:t>血的关系</a:t>
            </a:r>
            <a:r>
              <a:rPr lang="" altLang="en-US" sz="3600" b="1">
                <a:solidFill>
                  <a:schemeClr val="tx1"/>
                </a:solidFill>
                <a:uFillTx/>
              </a:rPr>
              <a:t> 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 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一则得赦罪的恩典，二则得产业的权利。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31</a:t>
            </a:fld>
            <a:endParaRPr lang="zh-CN" alt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zh-CN" sz="4800" b="1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四、基督的身体作赎罪的根源</a:t>
            </a:r>
            <a:r>
              <a:rPr lang="en-US" altLang="zh-CN" sz="4800" b="1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      </a:t>
            </a:r>
          </a:p>
          <a:p>
            <a:pPr>
              <a:buNone/>
            </a:pPr>
            <a:r>
              <a:rPr lang="en-US" altLang="zh-CN" sz="4800" b="1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 23-28</a:t>
            </a:r>
          </a:p>
          <a:p>
            <a:pPr>
              <a:buNone/>
            </a:pPr>
            <a:r>
              <a:rPr lang="en-US" altLang="zh-CN" sz="4400" b="1" dirty="0" smtClean="0">
                <a:solidFill>
                  <a:schemeClr val="tx1"/>
                </a:solidFill>
                <a:latin typeface="+mn-ea"/>
              </a:rPr>
              <a:t>1.</a:t>
            </a:r>
            <a:r>
              <a:rPr lang="zh-CN" altLang="zh-CN" sz="4400" b="1" dirty="0" smtClean="0">
                <a:solidFill>
                  <a:schemeClr val="tx1"/>
                </a:solidFill>
                <a:latin typeface="+mn-ea"/>
              </a:rPr>
              <a:t>主是更美祭物</a:t>
            </a:r>
            <a:r>
              <a:rPr lang="en-US" altLang="zh-CN" sz="4400" b="1" dirty="0" smtClean="0">
                <a:solidFill>
                  <a:schemeClr val="tx1"/>
                </a:solidFill>
                <a:latin typeface="+mn-ea"/>
              </a:rPr>
              <a:t>   23-24</a:t>
            </a:r>
          </a:p>
          <a:p>
            <a:pPr>
              <a:buNone/>
            </a:pPr>
            <a:r>
              <a:rPr lang="en-US" altLang="zh-CN" sz="4000" b="1" dirty="0" smtClean="0">
                <a:solidFill>
                  <a:schemeClr val="tx1"/>
                </a:solidFill>
                <a:latin typeface="+mn-ea"/>
              </a:rPr>
              <a:t> 24</a:t>
            </a:r>
            <a:r>
              <a:rPr lang="zh-CN" altLang="en-US" sz="4000" b="1" dirty="0" smtClean="0">
                <a:solidFill>
                  <a:schemeClr val="tx1"/>
                </a:solidFill>
                <a:latin typeface="+mn-ea"/>
              </a:rPr>
              <a:t>节：他</a:t>
            </a:r>
            <a:r>
              <a:rPr lang="en-US" altLang="zh-CN" sz="4000" b="1" dirty="0" smtClean="0">
                <a:solidFill>
                  <a:schemeClr val="tx1"/>
                </a:solidFill>
                <a:latin typeface="+mn-ea"/>
              </a:rPr>
              <a:t>如今显现。这是指</a:t>
            </a:r>
            <a:r>
              <a:rPr lang="zh-CN" altLang="en-US" sz="4000" b="1" dirty="0" smtClean="0">
                <a:solidFill>
                  <a:schemeClr val="tx1"/>
                </a:solidFill>
                <a:latin typeface="+mn-ea"/>
              </a:rPr>
              <a:t>他</a:t>
            </a:r>
            <a:r>
              <a:rPr lang="en-US" altLang="zh-CN" sz="4000" b="1" dirty="0" smtClean="0">
                <a:solidFill>
                  <a:schemeClr val="tx1"/>
                </a:solidFill>
                <a:latin typeface="+mn-ea"/>
              </a:rPr>
              <a:t>现今在神面前，要把我们从罪的权势中拯救出来</a:t>
            </a:r>
            <a:r>
              <a:rPr lang="zh-CN" altLang="en-US" sz="4000" b="1" dirty="0" smtClean="0">
                <a:solidFill>
                  <a:schemeClr val="tx1"/>
                </a:solidFill>
                <a:latin typeface="+mn-ea"/>
              </a:rPr>
              <a:t>（</a:t>
            </a:r>
            <a:r>
              <a:rPr lang="en-US" altLang="zh-CN" sz="4000" b="1" dirty="0" smtClean="0">
                <a:solidFill>
                  <a:schemeClr val="tx1"/>
                </a:solidFill>
                <a:latin typeface="+mn-ea"/>
              </a:rPr>
              <a:t>现在时态</a:t>
            </a:r>
            <a:r>
              <a:rPr lang="zh-CN" altLang="en-US" sz="4000" b="1" dirty="0" smtClean="0">
                <a:solidFill>
                  <a:schemeClr val="tx1"/>
                </a:solidFill>
                <a:latin typeface="+mn-ea"/>
              </a:rPr>
              <a:t>）。</a:t>
            </a:r>
            <a:endParaRPr lang="en-US" altLang="zh-CN" sz="4000" b="1" dirty="0" smtClean="0">
              <a:solidFill>
                <a:schemeClr val="tx1"/>
              </a:solidFill>
              <a:latin typeface="+mn-ea"/>
            </a:endParaRPr>
          </a:p>
          <a:p>
            <a:pPr>
              <a:buNone/>
            </a:pPr>
            <a:r>
              <a:rPr lang="en-US" altLang="zh-CN" sz="4400" b="1" dirty="0" smtClean="0">
                <a:solidFill>
                  <a:schemeClr val="tx1"/>
                </a:solidFill>
                <a:latin typeface="+mn-ea"/>
              </a:rPr>
              <a:t>2.</a:t>
            </a:r>
            <a:r>
              <a:rPr lang="zh-CN" altLang="zh-CN" sz="4400" b="1" dirty="0" smtClean="0">
                <a:solidFill>
                  <a:schemeClr val="tx1"/>
                </a:solidFill>
                <a:latin typeface="+mn-ea"/>
              </a:rPr>
              <a:t>只需一次献上</a:t>
            </a:r>
            <a:r>
              <a:rPr lang="en-US" altLang="zh-CN" sz="4400" b="1" dirty="0" smtClean="0">
                <a:solidFill>
                  <a:schemeClr val="tx1"/>
                </a:solidFill>
                <a:latin typeface="+mn-ea"/>
              </a:rPr>
              <a:t>   25-26</a:t>
            </a:r>
            <a:r>
              <a:rPr lang="zh-CN" altLang="zh-CN" sz="4400" b="1" dirty="0" smtClean="0">
                <a:solidFill>
                  <a:schemeClr val="tx1"/>
                </a:solidFill>
                <a:latin typeface="+mn-ea"/>
              </a:rPr>
              <a:t>上</a:t>
            </a:r>
          </a:p>
          <a:p>
            <a:pPr>
              <a:buNone/>
            </a:pPr>
            <a:endParaRPr lang="zh-CN" altLang="zh-CN" sz="4400" b="1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32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600" b="1" dirty="0" smtClean="0">
                <a:solidFill>
                  <a:schemeClr val="tx1"/>
                </a:solidFill>
                <a:latin typeface="+中文正文" charset="0"/>
                <a:sym typeface="+mn-ea"/>
              </a:rPr>
              <a:t>3.</a:t>
            </a:r>
            <a:r>
              <a:rPr lang="zh-CN" altLang="zh-CN" sz="3600" b="1" dirty="0" smtClean="0">
                <a:solidFill>
                  <a:schemeClr val="tx1"/>
                </a:solidFill>
                <a:latin typeface="+中文正文" charset="0"/>
                <a:sym typeface="+mn-ea"/>
              </a:rPr>
              <a:t>担当多人的罪</a:t>
            </a:r>
            <a:r>
              <a:rPr lang="en-US" altLang="zh-CN" sz="3600" b="1" dirty="0" smtClean="0">
                <a:solidFill>
                  <a:schemeClr val="tx1"/>
                </a:solidFill>
                <a:latin typeface="+中文正文" charset="0"/>
                <a:sym typeface="+mn-ea"/>
              </a:rPr>
              <a:t>   26</a:t>
            </a:r>
            <a:r>
              <a:rPr lang="zh-CN" altLang="zh-CN" sz="3600" b="1" dirty="0" smtClean="0">
                <a:solidFill>
                  <a:schemeClr val="tx1"/>
                </a:solidFill>
                <a:latin typeface="+中文正文" charset="0"/>
                <a:sym typeface="+mn-ea"/>
              </a:rPr>
              <a:t>下</a:t>
            </a:r>
            <a:r>
              <a:rPr lang="en-US" altLang="zh-CN" sz="3600" b="1" dirty="0" smtClean="0">
                <a:solidFill>
                  <a:schemeClr val="tx1"/>
                </a:solidFill>
                <a:latin typeface="+中文正文" charset="0"/>
                <a:sym typeface="+mn-ea"/>
              </a:rPr>
              <a:t>-28 </a:t>
            </a:r>
            <a:endParaRPr lang="en-US" altLang="zh-CN" sz="3600" b="1" dirty="0" smtClean="0">
              <a:solidFill>
                <a:schemeClr val="tx1"/>
              </a:solidFill>
              <a:latin typeface="+中文正文" charset="0"/>
            </a:endParaRPr>
          </a:p>
          <a:p>
            <a:pPr>
              <a:buNone/>
            </a:pPr>
            <a:endParaRPr lang="en-US" altLang="zh-CN" sz="3600" b="1" dirty="0" smtClean="0">
              <a:solidFill>
                <a:schemeClr val="tx1"/>
              </a:solidFill>
              <a:latin typeface="+中文正文" charset="0"/>
              <a:sym typeface="+mn-ea"/>
            </a:endParaRPr>
          </a:p>
          <a:p>
            <a:pPr>
              <a:buNone/>
            </a:pPr>
            <a:r>
              <a:rPr lang="en-US" altLang="zh-CN" sz="3600" b="1" dirty="0" smtClean="0">
                <a:solidFill>
                  <a:schemeClr val="tx1"/>
                </a:solidFill>
                <a:latin typeface="+中文正文" charset="0"/>
                <a:sym typeface="+mn-ea"/>
              </a:rPr>
              <a:t>26节：</a:t>
            </a:r>
            <a:r>
              <a:rPr lang="zh-CN" altLang="en-US" sz="3600" b="1" dirty="0" smtClean="0">
                <a:solidFill>
                  <a:schemeClr val="tx1"/>
                </a:solidFill>
                <a:latin typeface="+中文正文" charset="0"/>
                <a:sym typeface="+mn-ea"/>
              </a:rPr>
              <a:t>他</a:t>
            </a:r>
            <a:r>
              <a:rPr lang="en-US" altLang="zh-CN" sz="3600" b="1" dirty="0" smtClean="0">
                <a:solidFill>
                  <a:schemeClr val="tx1"/>
                </a:solidFill>
                <a:latin typeface="+中文正文" charset="0"/>
                <a:sym typeface="+mn-ea"/>
              </a:rPr>
              <a:t>曾经显现。这是指</a:t>
            </a:r>
            <a:r>
              <a:rPr lang="zh-CN" altLang="en-US" sz="3600" b="1" dirty="0" smtClean="0">
                <a:solidFill>
                  <a:schemeClr val="tx1"/>
                </a:solidFill>
                <a:latin typeface="+中文正文" charset="0"/>
                <a:sym typeface="+mn-ea"/>
              </a:rPr>
              <a:t>他</a:t>
            </a:r>
            <a:r>
              <a:rPr lang="en-US" altLang="zh-CN" sz="3600" b="1" dirty="0" smtClean="0">
                <a:solidFill>
                  <a:schemeClr val="tx1"/>
                </a:solidFill>
                <a:latin typeface="+中文正文" charset="0"/>
                <a:sym typeface="+mn-ea"/>
              </a:rPr>
              <a:t>的第一次降临，</a:t>
            </a:r>
            <a:r>
              <a:rPr lang="zh-CN" altLang="en-US" sz="3600" b="1" dirty="0" smtClean="0">
                <a:solidFill>
                  <a:schemeClr val="tx1"/>
                </a:solidFill>
                <a:latin typeface="+中文正文" charset="0"/>
                <a:sym typeface="+mn-ea"/>
              </a:rPr>
              <a:t>他</a:t>
            </a:r>
            <a:r>
              <a:rPr lang="en-US" altLang="zh-CN" sz="3600" b="1" dirty="0" smtClean="0">
                <a:solidFill>
                  <a:schemeClr val="tx1"/>
                </a:solidFill>
                <a:latin typeface="+中文正文" charset="0"/>
                <a:sym typeface="+mn-ea"/>
              </a:rPr>
              <a:t>到世上来，把我们从罪的惩罚中拯救出来（过去时态）。</a:t>
            </a:r>
          </a:p>
          <a:p>
            <a:pPr>
              <a:buNone/>
            </a:pPr>
            <a:endParaRPr lang="en-US" altLang="zh-CN" sz="3600" b="1" dirty="0" smtClean="0">
              <a:solidFill>
                <a:schemeClr val="tx1"/>
              </a:solidFill>
              <a:latin typeface="+中文正文" charset="0"/>
            </a:endParaRPr>
          </a:p>
          <a:p>
            <a:pPr>
              <a:buNone/>
            </a:pPr>
            <a:endParaRPr lang="en-US" altLang="zh-CN" sz="3600" b="1" dirty="0" smtClean="0">
              <a:solidFill>
                <a:schemeClr val="tx1"/>
              </a:solidFill>
              <a:latin typeface="+中文正文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33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3600" b="1">
                <a:solidFill>
                  <a:schemeClr val="tx1"/>
                </a:solidFill>
                <a:uFillTx/>
              </a:rPr>
              <a:t>审判：</a:t>
            </a:r>
          </a:p>
          <a:p>
            <a:r>
              <a:rPr lang="en-US" altLang="zh-CN" sz="3600" b="1">
                <a:solidFill>
                  <a:schemeClr val="tx1"/>
                </a:solidFill>
                <a:uFillTx/>
              </a:rPr>
              <a:t>1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、律法的审判</a:t>
            </a:r>
          </a:p>
          <a:p>
            <a:r>
              <a:rPr lang="zh-CN" altLang="en-US" sz="3600" b="1">
                <a:solidFill>
                  <a:schemeClr val="tx1"/>
                </a:solidFill>
                <a:uFillTx/>
              </a:rPr>
              <a:t>【罗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2:12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】凡没有律法犯了罪的，也必不按律法灭亡；凡在律法以下犯了罪的，也必按律法受审判。</a:t>
            </a:r>
          </a:p>
          <a:p>
            <a:endParaRPr lang="en-US" altLang="zh-CN" sz="39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34</a:t>
            </a:fld>
            <a:endParaRPr lang="zh-CN" alt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2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、良心的审判</a:t>
            </a:r>
            <a:endParaRPr lang="zh-CN" altLang="en-US" sz="3600" b="1">
              <a:solidFill>
                <a:schemeClr val="tx1"/>
              </a:solidFill>
              <a:uFillTx/>
            </a:endParaRPr>
          </a:p>
          <a:p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【徒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23:1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】保罗定睛看着公会的人，说：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“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弟兄们，我在神面前行事为人都是凭着良心，直到今日。</a:t>
            </a:r>
            <a:endParaRPr lang="zh-CN" altLang="en-US" sz="3600" b="1">
              <a:solidFill>
                <a:schemeClr val="tx1"/>
              </a:solidFill>
              <a:uFillTx/>
            </a:endParaRPr>
          </a:p>
          <a:p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3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、圣灵的审判</a:t>
            </a:r>
            <a:endParaRPr lang="zh-CN" altLang="en-US" sz="3600" b="1">
              <a:solidFill>
                <a:schemeClr val="tx1"/>
              </a:solidFill>
              <a:uFillTx/>
            </a:endParaRPr>
          </a:p>
          <a:p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【约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16:8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】他既来了，就要叫世人为罪、为义、为审判，自己责备自己。</a:t>
            </a:r>
            <a:endParaRPr lang="zh-CN" altLang="en-US" sz="3600" b="1">
              <a:solidFill>
                <a:schemeClr val="tx1"/>
              </a:solidFill>
              <a:uFillTx/>
            </a:endParaRPr>
          </a:p>
          <a:p>
            <a:endParaRPr lang="zh-CN" altLang="en-US" sz="36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35</a:t>
            </a:fld>
            <a:endParaRPr lang="zh-CN" alt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3200" b="1">
                <a:solidFill>
                  <a:schemeClr val="tx1"/>
                </a:solidFill>
                <a:uFillTx/>
                <a:sym typeface="+mn-ea"/>
              </a:rPr>
              <a:t>4</a:t>
            </a:r>
            <a:r>
              <a:rPr lang="zh-CN" altLang="en-US" sz="3200" b="1">
                <a:solidFill>
                  <a:schemeClr val="tx1"/>
                </a:solidFill>
                <a:uFillTx/>
                <a:sym typeface="+mn-ea"/>
              </a:rPr>
              <a:t>、死的审判</a:t>
            </a:r>
            <a:endParaRPr lang="zh-CN" altLang="en-US" sz="3200" b="1">
              <a:solidFill>
                <a:schemeClr val="tx1"/>
              </a:solidFill>
              <a:uFillTx/>
            </a:endParaRPr>
          </a:p>
          <a:p>
            <a:r>
              <a:rPr lang="zh-CN" altLang="en-US" sz="3200" b="1">
                <a:solidFill>
                  <a:schemeClr val="tx1"/>
                </a:solidFill>
                <a:uFillTx/>
                <a:sym typeface="+mn-ea"/>
              </a:rPr>
              <a:t>【罗</a:t>
            </a:r>
            <a:r>
              <a:rPr lang="en-US" altLang="zh-CN" sz="3200" b="1">
                <a:solidFill>
                  <a:schemeClr val="tx1"/>
                </a:solidFill>
                <a:uFillTx/>
                <a:sym typeface="+mn-ea"/>
              </a:rPr>
              <a:t>5:12</a:t>
            </a:r>
            <a:r>
              <a:rPr lang="zh-CN" altLang="en-US" sz="3200" b="1">
                <a:solidFill>
                  <a:schemeClr val="tx1"/>
                </a:solidFill>
                <a:uFillTx/>
                <a:sym typeface="+mn-ea"/>
              </a:rPr>
              <a:t>】这就如罪是从一人入了世界，死又是从罪来的，于是死就临到众人，因为众人都犯了罪。</a:t>
            </a:r>
            <a:endParaRPr lang="zh-CN" altLang="en-US" sz="3200" b="1">
              <a:solidFill>
                <a:schemeClr val="tx1"/>
              </a:solidFill>
              <a:uFillTx/>
            </a:endParaRPr>
          </a:p>
          <a:p>
            <a:r>
              <a:rPr lang="en-US" altLang="zh-CN" sz="3200" b="1">
                <a:solidFill>
                  <a:schemeClr val="tx1"/>
                </a:solidFill>
                <a:uFillTx/>
                <a:sym typeface="+mn-ea"/>
              </a:rPr>
              <a:t>5</a:t>
            </a:r>
            <a:r>
              <a:rPr lang="zh-CN" altLang="en-US" sz="3200" b="1">
                <a:solidFill>
                  <a:schemeClr val="tx1"/>
                </a:solidFill>
                <a:uFillTx/>
                <a:sym typeface="+mn-ea"/>
              </a:rPr>
              <a:t>、基督台前的审判</a:t>
            </a:r>
            <a:r>
              <a:rPr lang="en-US" altLang="zh-CN" sz="3200" b="1">
                <a:solidFill>
                  <a:schemeClr val="tx1"/>
                </a:solidFill>
                <a:uFillTx/>
                <a:sym typeface="+mn-ea"/>
              </a:rPr>
              <a:t> </a:t>
            </a:r>
            <a:endParaRPr lang="en-US" altLang="zh-CN" sz="3200" b="1">
              <a:solidFill>
                <a:schemeClr val="tx1"/>
              </a:solidFill>
              <a:uFillTx/>
            </a:endParaRPr>
          </a:p>
          <a:p>
            <a:r>
              <a:rPr lang="zh-CN" altLang="en-US" sz="3200" b="1">
                <a:solidFill>
                  <a:schemeClr val="tx1"/>
                </a:solidFill>
                <a:uFillTx/>
                <a:sym typeface="+mn-ea"/>
              </a:rPr>
              <a:t>【林后</a:t>
            </a:r>
            <a:r>
              <a:rPr lang="en-US" altLang="zh-CN" sz="3200" b="1">
                <a:solidFill>
                  <a:schemeClr val="tx1"/>
                </a:solidFill>
                <a:uFillTx/>
                <a:sym typeface="+mn-ea"/>
              </a:rPr>
              <a:t>5:10</a:t>
            </a:r>
            <a:r>
              <a:rPr lang="zh-CN" altLang="en-US" sz="3200" b="1">
                <a:solidFill>
                  <a:schemeClr val="tx1"/>
                </a:solidFill>
                <a:uFillTx/>
                <a:sym typeface="+mn-ea"/>
              </a:rPr>
              <a:t>】因为我们众人，必要在基督台前显露出来，叫各人按着本身所行的，或善或恶受报。</a:t>
            </a:r>
            <a:endParaRPr lang="zh-CN" altLang="en-US" sz="3200" b="1">
              <a:solidFill>
                <a:schemeClr val="tx1"/>
              </a:solidFill>
              <a:uFillTx/>
            </a:endParaRPr>
          </a:p>
          <a:p>
            <a:pPr marL="0" indent="0">
              <a:buNone/>
            </a:pPr>
            <a:r>
              <a:rPr lang="en-US" altLang="zh-CN" sz="3200" b="1">
                <a:solidFill>
                  <a:schemeClr val="tx1"/>
                </a:solidFill>
                <a:uFillTx/>
                <a:sym typeface="+mn-ea"/>
              </a:rPr>
              <a:t>  </a:t>
            </a:r>
            <a:endParaRPr lang="en-US" altLang="zh-CN" sz="3200" b="1">
              <a:solidFill>
                <a:schemeClr val="tx1"/>
              </a:solidFill>
              <a:uFillTx/>
            </a:endParaRPr>
          </a:p>
          <a:p>
            <a:endParaRPr lang="en-US" altLang="zh-CN" sz="32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36</a:t>
            </a:fld>
            <a:endParaRPr lang="zh-CN" alt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z="3600" b="1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我的生命宁愿被磨光了，也不愿被锈坏了。生命不怕经历，生命最怕安逸。经历中才能学习成长。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—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约翰卫斯理</a:t>
            </a:r>
            <a:endParaRPr lang="zh-CN" altLang="en-US" sz="3600" b="1">
              <a:solidFill>
                <a:schemeClr val="tx1"/>
              </a:solidFill>
              <a:uFillTx/>
            </a:endParaRPr>
          </a:p>
          <a:p>
            <a:endParaRPr lang="zh-CN" altLang="en-US" sz="3600" b="1">
              <a:solidFill>
                <a:schemeClr val="tx1"/>
              </a:solidFill>
              <a:uFillTx/>
            </a:endParaRPr>
          </a:p>
          <a:p>
            <a:endParaRPr lang="zh-CN" altLang="en-US" sz="36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37</a:t>
            </a:fld>
            <a:endParaRPr lang="zh-CN" alt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b="1">
                <a:uFillTx/>
                <a:sym typeface="+mn-ea"/>
              </a:rPr>
              <a:t> 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6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、白色大宝座的审判</a:t>
            </a:r>
            <a:endParaRPr lang="zh-CN" altLang="en-US" sz="3600" b="1">
              <a:solidFill>
                <a:schemeClr val="tx1"/>
              </a:solidFill>
              <a:uFillTx/>
            </a:endParaRPr>
          </a:p>
          <a:p>
            <a:r>
              <a:rPr lang="zh-CN" altLang="en-US" sz="3600" b="1">
                <a:solidFill>
                  <a:schemeClr val="tx1"/>
                </a:solidFill>
                <a:uFillTx/>
              </a:rPr>
              <a:t>【启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20:11-15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】我又看见一个白色的大宝座与坐在上面的，从他面前天地都逃避，再无可见之处了。我又看见死了的人，无论大小，都站在宝座前。案卷展开了，并且另有一卷展开，就是生命册。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38</a:t>
            </a:fld>
            <a:endParaRPr lang="zh-CN" alt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死了的人都凭着这些案卷所记载的，照他们所行的受审判。于是海交出其中的死人，死亡和阴间也交出其中的死人。他们都照各人所行的受审判。死亡和阴间也被扔在火湖里，这火湖就是第二次的死。若有人名字没记在生命册上，他就被扔在火湖里。</a:t>
            </a:r>
            <a:endParaRPr lang="zh-CN" altLang="en-US" sz="3600" b="1">
              <a:solidFill>
                <a:schemeClr val="tx1"/>
              </a:solidFill>
              <a:uFillTx/>
            </a:endParaRPr>
          </a:p>
          <a:p>
            <a:endParaRPr lang="zh-CN" altLang="en-US" sz="36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39</a:t>
            </a:fld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3600" b="1">
                <a:solidFill>
                  <a:schemeClr val="tx1"/>
                </a:solidFill>
                <a:uFillTx/>
              </a:rPr>
              <a:t>灯台的功用是照亮圣所，</a:t>
            </a:r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灯台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是聖所內部唯一的光源；</a:t>
            </a:r>
          </a:p>
          <a:p>
            <a:endParaRPr lang="zh-CN" altLang="en-US" sz="3600" b="1">
              <a:solidFill>
                <a:schemeClr val="tx1"/>
              </a:solidFill>
              <a:uFillTx/>
            </a:endParaRPr>
          </a:p>
          <a:p>
            <a:r>
              <a:rPr lang="zh-CN" altLang="en-US" sz="3600" b="1">
                <a:solidFill>
                  <a:schemeClr val="tx1"/>
                </a:solidFill>
                <a:uFillTx/>
              </a:rPr>
              <a:t>【约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8:12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】耶稣又对众人说：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“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我是世界的光。跟从我的，就不在黑暗里走，必要得着生命的光。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”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/>
          </a:bodyPr>
          <a:lstStyle/>
          <a:p>
            <a:endParaRPr lang="zh-CN" altLang="en-US" sz="4000" b="1" dirty="0">
              <a:solidFill>
                <a:srgbClr val="002060"/>
              </a:solidFill>
              <a:uFillTx/>
              <a:latin typeface="+中文正文" charset="0"/>
            </a:endParaRPr>
          </a:p>
          <a:p>
            <a:pPr>
              <a:buNone/>
            </a:pPr>
            <a:r>
              <a:rPr lang="zh-CN" altLang="en-US" sz="4000" b="1" smtClean="0">
                <a:solidFill>
                  <a:srgbClr val="002060"/>
                </a:solidFill>
                <a:uFillTx/>
                <a:latin typeface="+中文正文" charset="0"/>
              </a:rPr>
              <a:t> </a:t>
            </a:r>
          </a:p>
          <a:p>
            <a:pPr>
              <a:buNone/>
            </a:pPr>
            <a:r>
              <a:rPr lang="zh-CN" altLang="en-US" sz="3600" b="1" smtClean="0">
                <a:solidFill>
                  <a:schemeClr val="tx1"/>
                </a:solidFill>
                <a:uFillTx/>
                <a:latin typeface="+中文正文" charset="0"/>
              </a:rPr>
              <a:t>28</a:t>
            </a:r>
            <a:r>
              <a:rPr lang="zh-CN" altLang="en-US" sz="3600" b="1" dirty="0">
                <a:solidFill>
                  <a:schemeClr val="tx1"/>
                </a:solidFill>
                <a:uFillTx/>
                <a:latin typeface="+中文正文" charset="0"/>
              </a:rPr>
              <a:t>节：他将会显现。这是指衪即将要回来，并要把我们从罪的处境中拯救出来（将来时态）</a:t>
            </a:r>
            <a:r>
              <a:rPr lang="zh-CN" altLang="en-US" sz="3600" b="1" dirty="0" smtClean="0">
                <a:solidFill>
                  <a:schemeClr val="tx1"/>
                </a:solidFill>
                <a:uFillTx/>
                <a:latin typeface="+中文正文" charset="0"/>
              </a:rPr>
              <a:t>。</a:t>
            </a:r>
            <a:endParaRPr lang="zh-CN" altLang="en-US" sz="3600" b="1" dirty="0">
              <a:solidFill>
                <a:schemeClr val="tx1"/>
              </a:solidFill>
              <a:latin typeface="+mn-ea"/>
            </a:endParaRPr>
          </a:p>
          <a:p>
            <a:endParaRPr lang="zh-CN" altLang="en-US" sz="36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40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3600" b="1">
                <a:solidFill>
                  <a:schemeClr val="tx1"/>
                </a:solidFill>
                <a:uFillTx/>
              </a:rPr>
              <a:t>灯台也预表教会</a:t>
            </a:r>
          </a:p>
          <a:p>
            <a:endParaRPr lang="zh-CN" altLang="en-US" sz="3600" b="1">
              <a:solidFill>
                <a:schemeClr val="tx1"/>
              </a:solidFill>
              <a:uFillTx/>
            </a:endParaRPr>
          </a:p>
          <a:p>
            <a:r>
              <a:rPr lang="zh-CN" altLang="en-US" sz="3600" b="1">
                <a:solidFill>
                  <a:schemeClr val="tx1"/>
                </a:solidFill>
                <a:uFillTx/>
              </a:rPr>
              <a:t>【启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1:20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】论到你所看见、在我右手中的七星和七个金灯台的奥秘，那七星就是七个教会的使者，七灯台就是七个教会。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460432" y="332656"/>
            <a:ext cx="545976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251520" y="1052736"/>
            <a:ext cx="2880320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zh-CN" altLang="zh-CN" sz="3600" b="1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en-US" altLang="zh-CN" sz="3600" b="1" dirty="0" smtClean="0">
                <a:solidFill>
                  <a:schemeClr val="tx1"/>
                </a:solidFill>
                <a:latin typeface="+mn-ea"/>
              </a:rPr>
              <a:t>2</a:t>
            </a:r>
            <a:r>
              <a:rPr lang="zh-CN" altLang="zh-CN" sz="3600" b="1" dirty="0" smtClean="0">
                <a:solidFill>
                  <a:schemeClr val="tx1"/>
                </a:solidFill>
                <a:latin typeface="+mn-ea"/>
              </a:rPr>
              <a:t>)桌子和陈设饼</a:t>
            </a:r>
            <a:r>
              <a:rPr lang="en-US" altLang="zh-CN" sz="3600" b="1" dirty="0" smtClean="0">
                <a:solidFill>
                  <a:schemeClr val="tx1"/>
                </a:solidFill>
                <a:latin typeface="+mn-ea"/>
              </a:rPr>
              <a:t> </a:t>
            </a:r>
            <a:r>
              <a:rPr lang="zh-CN" altLang="en-US" sz="3600" b="1" dirty="0" smtClean="0">
                <a:solidFill>
                  <a:schemeClr val="tx1"/>
                </a:solidFill>
                <a:latin typeface="+mn-ea"/>
              </a:rPr>
              <a:t>出</a:t>
            </a:r>
            <a:r>
              <a:rPr lang="en-US" altLang="zh-CN" sz="3600" b="1" dirty="0" smtClean="0">
                <a:solidFill>
                  <a:schemeClr val="tx1"/>
                </a:solidFill>
                <a:latin typeface="+mn-ea"/>
              </a:rPr>
              <a:t>25</a:t>
            </a:r>
            <a:r>
              <a:rPr lang="zh-CN" altLang="en-US" sz="3600" b="1" dirty="0" smtClean="0">
                <a:solidFill>
                  <a:schemeClr val="tx1"/>
                </a:solidFill>
                <a:latin typeface="+mn-ea"/>
              </a:rPr>
              <a:t>：</a:t>
            </a:r>
            <a:r>
              <a:rPr lang="en-US" altLang="zh-CN" sz="3600" b="1" dirty="0" smtClean="0">
                <a:solidFill>
                  <a:schemeClr val="tx1"/>
                </a:solidFill>
                <a:latin typeface="+mn-ea"/>
              </a:rPr>
              <a:t>23</a:t>
            </a:r>
            <a:r>
              <a:rPr lang="zh-CN" altLang="en-US" sz="3600" b="1" dirty="0" smtClean="0">
                <a:solidFill>
                  <a:schemeClr val="tx1"/>
                </a:solidFill>
                <a:latin typeface="+mn-ea"/>
              </a:rPr>
              <a:t>－</a:t>
            </a:r>
            <a:r>
              <a:rPr lang="en-US" altLang="zh-CN" sz="3600" b="1" dirty="0" smtClean="0">
                <a:solidFill>
                  <a:schemeClr val="tx1"/>
                </a:solidFill>
                <a:latin typeface="+mn-ea"/>
              </a:rPr>
              <a:t>30;</a:t>
            </a:r>
          </a:p>
          <a:p>
            <a:pPr>
              <a:buNone/>
            </a:pPr>
            <a:r>
              <a:rPr lang="zh-CN" altLang="zh-CN" sz="3600" b="1" dirty="0" smtClean="0">
                <a:solidFill>
                  <a:schemeClr val="tx1"/>
                </a:solidFill>
                <a:sym typeface="+mn-ea"/>
              </a:rPr>
              <a:t>陈设饼桌子上面的「饼」就代表得属灵的供应，生命的粮食。</a:t>
            </a:r>
          </a:p>
        </p:txBody>
      </p:sp>
      <p:pic>
        <p:nvPicPr>
          <p:cNvPr id="7" name="Picture 2" descr="4849a73ehaf9f259940ae&amp;69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1196752"/>
            <a:ext cx="5682427" cy="4524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3600" b="1">
                <a:solidFill>
                  <a:schemeClr val="tx1"/>
                </a:solidFill>
                <a:uFillTx/>
              </a:rPr>
              <a:t>【利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24:5-9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】你要取细面，烤成十二个饼，每饼用面伊法十分之二。要把饼摆列两行（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“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行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”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或作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“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摞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”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。下同），每行六个，在耶和华面前精金的桌子上。又要把净乳香放在每行饼上，作为纪念，就是作为火祭献给耶和华。</a:t>
            </a:r>
            <a:endParaRPr lang="en-US" altLang="zh-CN" sz="3600" b="1">
              <a:solidFill>
                <a:schemeClr val="tx1"/>
              </a:solidFill>
              <a:uFillTx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z="3600" b="1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3600" b="1">
                <a:solidFill>
                  <a:schemeClr val="tx1"/>
                </a:solidFill>
                <a:uFillTx/>
                <a:sym typeface="+mn-ea"/>
              </a:rPr>
              <a:t>每安息日要常摆在耶和华面前，这为以色列人作永远的约。这饼是要给亚伦和他子孙的，他们要在圣处吃，为永远的定例，因为在献给耶和华的火祭中是至圣的。</a:t>
            </a:r>
            <a:r>
              <a:rPr lang="en-US" altLang="zh-CN" sz="3600" b="1">
                <a:solidFill>
                  <a:schemeClr val="tx1"/>
                </a:solidFill>
                <a:uFillTx/>
                <a:sym typeface="+mn-ea"/>
              </a:rPr>
              <a:t>”</a:t>
            </a:r>
            <a:endParaRPr lang="en-US" altLang="zh-CN" sz="3600" b="1">
              <a:solidFill>
                <a:schemeClr val="tx1"/>
              </a:solidFill>
              <a:uFillTx/>
            </a:endParaRPr>
          </a:p>
          <a:p>
            <a:endParaRPr lang="en-US" altLang="zh-CN" sz="36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3600" b="1">
                <a:solidFill>
                  <a:schemeClr val="tx1"/>
                </a:solidFill>
                <a:uFillTx/>
              </a:rPr>
              <a:t>2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、第二层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——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至圣所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(3-7)</a:t>
            </a:r>
          </a:p>
          <a:p>
            <a:endParaRPr lang="zh-CN" altLang="en-US" sz="3600" b="1">
              <a:solidFill>
                <a:schemeClr val="tx1"/>
              </a:solidFill>
              <a:uFillTx/>
            </a:endParaRPr>
          </a:p>
          <a:p>
            <a:r>
              <a:rPr lang="zh-CN" altLang="en-US" sz="3600" b="1">
                <a:solidFill>
                  <a:schemeClr val="tx1"/>
                </a:solidFill>
                <a:uFillTx/>
              </a:rPr>
              <a:t>【太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27:51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】忽然，殿里的幔子从上到下裂为两半，地也震动，磐石也崩裂，</a:t>
            </a:r>
          </a:p>
          <a:p>
            <a:r>
              <a:rPr lang="zh-CN" altLang="en-US" sz="3600" b="1">
                <a:solidFill>
                  <a:schemeClr val="tx1"/>
                </a:solidFill>
                <a:uFillTx/>
              </a:rPr>
              <a:t>【来</a:t>
            </a:r>
            <a:r>
              <a:rPr lang="en-US" altLang="zh-CN" sz="3600" b="1">
                <a:solidFill>
                  <a:schemeClr val="tx1"/>
                </a:solidFill>
                <a:uFillTx/>
              </a:rPr>
              <a:t>10:20</a:t>
            </a:r>
            <a:r>
              <a:rPr lang="zh-CN" altLang="en-US" sz="3600" b="1">
                <a:solidFill>
                  <a:schemeClr val="tx1"/>
                </a:solidFill>
                <a:uFillTx/>
              </a:rPr>
              <a:t>】是藉着他给我们开了一条又新又活的路，从幔子经过，这幔子就是他的身体。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</TotalTime>
  <Words>2274</Words>
  <Application>Microsoft Office PowerPoint</Application>
  <PresentationFormat>全屏显示(4:3)</PresentationFormat>
  <Paragraphs>156</Paragraphs>
  <Slides>40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40</vt:i4>
      </vt:variant>
    </vt:vector>
  </HeadingPairs>
  <TitlesOfParts>
    <vt:vector size="41" baseType="lpstr">
      <vt:lpstr>流畅</vt:lpstr>
      <vt:lpstr>&lt;&lt;希伯来书&gt;&gt;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  <vt:lpstr>幻灯片 28</vt:lpstr>
      <vt:lpstr>幻灯片 29</vt:lpstr>
      <vt:lpstr>幻灯片 30</vt:lpstr>
      <vt:lpstr>幻灯片 31</vt:lpstr>
      <vt:lpstr>幻灯片 32</vt:lpstr>
      <vt:lpstr>幻灯片 33</vt:lpstr>
      <vt:lpstr>幻灯片 34</vt:lpstr>
      <vt:lpstr>幻灯片 35</vt:lpstr>
      <vt:lpstr>幻灯片 36</vt:lpstr>
      <vt:lpstr>幻灯片 37</vt:lpstr>
      <vt:lpstr>幻灯片 38</vt:lpstr>
      <vt:lpstr>幻灯片 39</vt:lpstr>
      <vt:lpstr>幻灯片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第九章           赎罪的宝血 </dc:title>
  <dc:creator>lenovo</dc:creator>
  <cp:lastModifiedBy>lenovo</cp:lastModifiedBy>
  <cp:revision>32</cp:revision>
  <dcterms:created xsi:type="dcterms:W3CDTF">2023-12-11T01:11:00Z</dcterms:created>
  <dcterms:modified xsi:type="dcterms:W3CDTF">2024-12-08T13:30:27Z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4B52F97CF5714347B9B40A3151423CC9_12</vt:lpwstr>
  </property>
  <property fmtid="{D5CDD505-2E9C-101B-9397-08002B2CF9AE}" pid="3" name="KSOProductBuildVer">
    <vt:lpwstr>2052-12.1.0.19302</vt:lpwstr>
  </property>
</Properties>
</file>