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9"/>
  </p:notesMasterIdLst>
  <p:sldIdLst>
    <p:sldId id="268" r:id="rId2"/>
    <p:sldId id="256" r:id="rId3"/>
    <p:sldId id="306" r:id="rId4"/>
    <p:sldId id="281" r:id="rId5"/>
    <p:sldId id="257" r:id="rId6"/>
    <p:sldId id="283" r:id="rId7"/>
    <p:sldId id="294" r:id="rId8"/>
    <p:sldId id="295" r:id="rId9"/>
    <p:sldId id="258" r:id="rId10"/>
    <p:sldId id="322" r:id="rId11"/>
    <p:sldId id="259" r:id="rId12"/>
    <p:sldId id="323" r:id="rId13"/>
    <p:sldId id="324" r:id="rId14"/>
    <p:sldId id="284" r:id="rId15"/>
    <p:sldId id="261" r:id="rId16"/>
    <p:sldId id="326" r:id="rId17"/>
    <p:sldId id="325" r:id="rId18"/>
    <p:sldId id="329" r:id="rId19"/>
    <p:sldId id="262" r:id="rId20"/>
    <p:sldId id="331" r:id="rId21"/>
    <p:sldId id="263" r:id="rId22"/>
    <p:sldId id="264" r:id="rId23"/>
    <p:sldId id="327" r:id="rId24"/>
    <p:sldId id="267" r:id="rId25"/>
    <p:sldId id="286" r:id="rId26"/>
    <p:sldId id="330" r:id="rId27"/>
    <p:sldId id="328" r:id="rId28"/>
  </p:sldIdLst>
  <p:sldSz cx="9144000" cy="6858000" type="screen4x3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1" d="100"/>
          <a:sy n="51" d="100"/>
        </p:scale>
        <p:origin x="7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4FE19-5776-4AC3-8AB1-DC2DB09CFF98}" type="datetimeFigureOut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0672D-AE28-4F33-BD3D-8780EFAEA45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407D2-BBB8-4AAF-AA21-472FFFBE2A54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8B90-8F71-4B1E-B44D-C24FC2A20947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2A2A-3F42-4F3E-8715-E87D07569096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dirty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61A9-2D1B-4F4E-828C-5792AC7DB7A8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2000" y="188640"/>
            <a:ext cx="762000" cy="365125"/>
          </a:xfrm>
        </p:spPr>
        <p:txBody>
          <a:bodyPr/>
          <a:lstStyle>
            <a:lvl1pPr algn="ctr">
              <a:defRPr sz="2400" b="1">
                <a:latin typeface="+mn-ea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FA09-DB73-4486-9871-A3F362D5E606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D7BD-102F-4ABD-B4FE-1E0C6D758B6C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F629-06C1-427F-A205-EE9B8AF6757E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2D5F6-1F40-4946-9C6C-8256AD8E697D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12AB-C1FD-42DE-BEDE-38AC4394EA99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8F7F-C1BF-429A-837E-8F6E95E16475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7445-5454-4A75-B422-22DCFAC763B7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80081B-1ACF-4E4B-8758-E7741E871612}" type="datetime1">
              <a:rPr lang="zh-CN" altLang="en-US" smtClean="0"/>
              <a:pPr/>
              <a:t>2025/2/6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  <a:ea typeface="隶书" pitchFamily="49" charset="-122"/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  <a:ea typeface="隶书" pitchFamily="49" charset="-122"/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  <a:ea typeface="隶书" pitchFamily="49" charset="-122"/>
              </a:rPr>
              <a:t>&gt;&gt;</a:t>
            </a:r>
            <a:endParaRPr lang="zh-CN" altLang="en-US" sz="7200" dirty="0">
              <a:solidFill>
                <a:schemeClr val="bg1"/>
              </a:solidFill>
              <a:ea typeface="隶书" pitchFamily="49" charset="-122"/>
            </a:endParaRPr>
          </a:p>
        </p:txBody>
      </p:sp>
      <p:sp>
        <p:nvSpPr>
          <p:cNvPr id="4" name="标题 1"/>
          <p:cNvSpPr txBox="1"/>
          <p:nvPr/>
        </p:nvSpPr>
        <p:spPr>
          <a:xfrm>
            <a:off x="0" y="2204864"/>
            <a:ext cx="9144000" cy="129614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</a:pPr>
            <a:endParaRPr lang="zh-CN" altLang="zh-CN" sz="7200" b="1" dirty="0">
              <a:solidFill>
                <a:schemeClr val="bg1"/>
              </a:solidFill>
              <a:uFillTx/>
              <a:latin typeface="+中文标题" charset="0"/>
              <a:ea typeface="+mj-ea"/>
            </a:endParaRPr>
          </a:p>
          <a:p>
            <a:pPr lvl="0" algn="ctr">
              <a:spcBef>
                <a:spcPct val="0"/>
              </a:spcBef>
            </a:pPr>
            <a:endParaRPr lang="zh-CN" altLang="zh-CN" sz="7200" b="1" dirty="0">
              <a:solidFill>
                <a:schemeClr val="bg1"/>
              </a:solidFill>
              <a:uFillTx/>
              <a:latin typeface="+中文标题" charset="0"/>
              <a:ea typeface="+mj-ea"/>
            </a:endParaRPr>
          </a:p>
          <a:p>
            <a:pPr lvl="0" algn="ctr">
              <a:spcBef>
                <a:spcPct val="0"/>
              </a:spcBef>
            </a:pPr>
            <a:endParaRPr lang="zh-CN" altLang="zh-CN" sz="7200" b="1" dirty="0">
              <a:solidFill>
                <a:schemeClr val="bg1"/>
              </a:solidFill>
              <a:uFillTx/>
              <a:latin typeface="+中文标题" charset="0"/>
              <a:ea typeface="+mj-ea"/>
            </a:endParaRPr>
          </a:p>
          <a:p>
            <a:pPr lvl="0" algn="ctr">
              <a:spcBef>
                <a:spcPct val="0"/>
              </a:spcBef>
            </a:pPr>
            <a:r>
              <a:rPr lang="zh-CN" altLang="zh-CN" sz="7200" b="1" dirty="0">
                <a:solidFill>
                  <a:schemeClr val="bg1"/>
                </a:solidFill>
                <a:uFillTx/>
                <a:latin typeface="+中文标题" charset="0"/>
                <a:ea typeface="+mj-ea"/>
              </a:rPr>
              <a:t>第十章</a:t>
            </a:r>
            <a:r>
              <a:rPr lang="en-US" altLang="zh-CN" sz="7200" b="1" dirty="0">
                <a:solidFill>
                  <a:schemeClr val="bg1"/>
                </a:solidFill>
                <a:uFillTx/>
                <a:latin typeface="+中文标题" charset="0"/>
                <a:ea typeface="+mj-ea"/>
              </a:rPr>
              <a:t> </a:t>
            </a:r>
            <a:r>
              <a:rPr lang="zh-CN" altLang="zh-CN" sz="7200" b="1" dirty="0">
                <a:solidFill>
                  <a:schemeClr val="bg1"/>
                </a:solidFill>
                <a:uFillTx/>
                <a:latin typeface="+中文标题" charset="0"/>
                <a:ea typeface="+mj-ea"/>
              </a:rPr>
              <a:t>新活 生命路</a:t>
            </a:r>
            <a:endParaRPr kumimoji="0" lang="zh-CN" altLang="zh-CN" sz="7200" b="1" i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中文标题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zh-CN" altLang="en-US" sz="4000" b="1" dirty="0">
                <a:uFillTx/>
                <a:latin typeface="+中文正文" charset="0"/>
                <a:sym typeface="+mn-ea"/>
              </a:rPr>
              <a:t>「不再记念」表示已经完全涂抹了，已经真正赦免了，不必再提了。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【弥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7:19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】必再怜悯我们，将我们的罪孽踏在脚下，又将我们的一切罪投于深海。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五、基督献为祭的结果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19-22</a:t>
            </a:r>
            <a:r>
              <a:rPr lang="zh-CN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 因耶稣的血坦然进入至圣所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19-20</a:t>
            </a:r>
            <a:endParaRPr lang="zh-CN" altLang="zh-CN"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坦然：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毫不畏惧的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，在新约圣经里一般是指人因为与神之间的新关系而有的自由。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【至圣所】是只有神和神荣光所充满的地方，是完全圣洁，与世隔绝，与神没有阻隔的所在。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「至圣所」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是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真正道成肉身的一个代表</a:t>
            </a:r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sz="4000" b="1" dirty="0">
              <a:uFillTx/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r>
              <a:rPr lang="zh-CN" altLang="zh-CN" sz="4000" b="1" dirty="0"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「至圣所」就是神人同在的一个代表</a:t>
            </a:r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「至圣所」就是真正天人合一的一个代表，我们靠耶稣基督进到至圣所不是地上的是天上的。</a:t>
            </a:r>
            <a:endParaRPr lang="zh-CN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2. 大祭司治理神的家    21</a:t>
            </a:r>
          </a:p>
          <a:p>
            <a:pPr>
              <a:buNone/>
            </a:pPr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3. 心中天良的亏欠已经洒去、身体用清水洗净  22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上</a:t>
            </a:r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9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六、信徒之本分</a:t>
            </a:r>
            <a:r>
              <a:rPr lang="en-US" altLang="zh-CN" sz="39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22</a:t>
            </a:r>
            <a:r>
              <a:rPr lang="zh-CN" altLang="zh-CN" sz="39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</a:t>
            </a:r>
            <a:r>
              <a:rPr lang="en-US" altLang="zh-CN" sz="39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-25</a:t>
            </a:r>
          </a:p>
          <a:p>
            <a:endParaRPr lang="en-US" altLang="zh-CN" sz="3900" b="1" dirty="0">
              <a:solidFill>
                <a:schemeClr val="tx1"/>
              </a:solidFill>
              <a:latin typeface="+mn-ea"/>
            </a:endParaRPr>
          </a:p>
          <a:p>
            <a:r>
              <a:rPr lang="en-US" altLang="zh-CN" sz="3900" b="1" dirty="0">
                <a:solidFill>
                  <a:schemeClr val="tx1"/>
                </a:solidFill>
                <a:latin typeface="+mn-ea"/>
              </a:rPr>
              <a:t>1.</a:t>
            </a:r>
            <a:r>
              <a:rPr lang="zh-CN" altLang="en-US" sz="3900" b="1" dirty="0">
                <a:solidFill>
                  <a:schemeClr val="tx1"/>
                </a:solidFill>
                <a:latin typeface="+mn-ea"/>
              </a:rPr>
              <a:t>存诚心和充足信心 </a:t>
            </a:r>
            <a:r>
              <a:rPr lang="en-US" altLang="zh-CN" sz="3900" b="1" dirty="0">
                <a:solidFill>
                  <a:schemeClr val="tx1"/>
                </a:solidFill>
                <a:latin typeface="+mn-ea"/>
              </a:rPr>
              <a:t> 22</a:t>
            </a:r>
            <a:r>
              <a:rPr lang="zh-CN" altLang="en-US" sz="3900" b="1" dirty="0">
                <a:solidFill>
                  <a:schemeClr val="tx1"/>
                </a:solidFill>
                <a:latin typeface="+mn-ea"/>
              </a:rPr>
              <a:t>下</a:t>
            </a:r>
          </a:p>
          <a:p>
            <a:pPr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mn-ea"/>
                <a:sym typeface="+mn-ea"/>
              </a:rPr>
              <a:t> </a:t>
            </a:r>
          </a:p>
          <a:p>
            <a:pPr>
              <a:buNone/>
            </a:pPr>
            <a:r>
              <a:rPr lang="zh-CN" altLang="zh-CN" sz="3900" b="1" dirty="0">
                <a:solidFill>
                  <a:schemeClr val="tx1"/>
                </a:solidFill>
                <a:latin typeface="+mn-ea"/>
                <a:sym typeface="+mn-ea"/>
              </a:rPr>
              <a:t>“诚心”译作“真心”，就是要存真诚无伪的心来到神面前。</a:t>
            </a:r>
          </a:p>
          <a:p>
            <a:endParaRPr lang="en-US" altLang="zh-CN" sz="3900" b="1" dirty="0">
              <a:solidFill>
                <a:schemeClr val="tx1"/>
              </a:solidFill>
              <a:latin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充足的信心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是里面满有把握的信心。用这样的心思到神面前来，并不是出于人自己，而是根据神的信实。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.坚守所承认的指望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23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【林前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15:19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】我们若靠基督只在今生有指望，就算比众人更可怜。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3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.彼此相顾激发爱心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24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【腓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2:4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】各人不要单顾自己的事，也要顾别人的事。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【约壹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4:19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】我们爱，因为神先爱我们。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4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.不停聚会彼此劝勉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25</a:t>
            </a:r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七、警告故意犯罪的人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26-31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、得知真道后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   26-27</a:t>
            </a:r>
          </a:p>
          <a:p>
            <a:pPr>
              <a:buNone/>
            </a:pPr>
            <a:endParaRPr lang="zh-CN" altLang="en-US" sz="4000" b="1" dirty="0">
              <a:latin typeface="+mn-ea"/>
              <a:sym typeface="+mn-ea"/>
            </a:endParaRPr>
          </a:p>
          <a:p>
            <a:pPr>
              <a:buNone/>
            </a:pPr>
            <a:r>
              <a:rPr lang="zh-CN" altLang="en-US" sz="4000" b="1" dirty="0">
                <a:latin typeface="+mn-ea"/>
                <a:sym typeface="+mn-ea"/>
              </a:rPr>
              <a:t>“</a:t>
            </a:r>
            <a:r>
              <a:rPr lang="zh-CN" altLang="zh-CN" sz="4000" b="1" dirty="0">
                <a:latin typeface="+mn-ea"/>
                <a:sym typeface="+mn-ea"/>
              </a:rPr>
              <a:t>赎罪的祭”这里所说故意犯罪，不是普通的罪。 赎罪的祭对故意犯罪的人，就不再发生功效了</a:t>
            </a:r>
            <a:r>
              <a:rPr lang="zh-CN" altLang="en-US" sz="4000" b="1" dirty="0">
                <a:latin typeface="+mn-ea"/>
                <a:sym typeface="+mn-ea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+mn-ea"/>
            </a:endParaRPr>
          </a:p>
          <a:p>
            <a:endParaRPr lang="zh-CN" altLang="en-US" sz="35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9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一、律法的祭不能除罪</a:t>
            </a:r>
            <a:r>
              <a:rPr lang="en-US" altLang="zh-CN" sz="3900" b="1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 1-4</a:t>
            </a:r>
          </a:p>
          <a:p>
            <a:r>
              <a:rPr lang="zh-CN" altLang="zh-CN" sz="3900" b="1" dirty="0">
                <a:solidFill>
                  <a:schemeClr val="tx1"/>
                </a:solidFill>
                <a:uFillTx/>
                <a:latin typeface="+mn-ea"/>
              </a:rPr>
              <a:t>1. 律法是影儿，不是真像。</a:t>
            </a:r>
            <a:r>
              <a:rPr lang="en-US" altLang="zh-CN" sz="3900" b="1" dirty="0">
                <a:solidFill>
                  <a:schemeClr val="tx1"/>
                </a:solidFill>
                <a:uFillTx/>
                <a:latin typeface="+mn-ea"/>
              </a:rPr>
              <a:t>1</a:t>
            </a:r>
            <a:endParaRPr lang="zh-CN" altLang="zh-CN" sz="3900" b="1" dirty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zh-CN" sz="39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r>
              <a:rPr lang="zh-CN" altLang="zh-CN" sz="39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影儿与真像间：旧约与新约之间，亲近神的旧方法与新方法之间的对比。</a:t>
            </a:r>
            <a:endParaRPr lang="zh-CN" altLang="zh-CN" sz="3900" b="1" dirty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zh-CN" sz="3900" b="1" dirty="0">
              <a:solidFill>
                <a:schemeClr val="tx1"/>
              </a:solidFill>
              <a:uFillTx/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「受审判」：就是进到那要消灭仇敌的烈火里面，因为神的公义就执行在人身上。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、践踏神的儿子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28-29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3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、将成圣的血当作平常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29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4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、亵慢施恩的圣灵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 29</a:t>
            </a:r>
          </a:p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施恩的灵是用已经成就的救赎，也就是耶稣基督已经流的血来使人悔改，使人得救，使人罪得赦免，这个叫「施恩的灵」。</a:t>
            </a:r>
          </a:p>
          <a:p>
            <a:endParaRPr lang="zh-CN" altLang="en-US" sz="35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000" b="1" dirty="0">
              <a:uFillTx/>
              <a:latin typeface="+中文正文" charset="0"/>
              <a:sym typeface="+mn-ea"/>
            </a:endParaRPr>
          </a:p>
          <a:p>
            <a:pPr>
              <a:buNone/>
            </a:pPr>
            <a:r>
              <a:rPr lang="en-US" altLang="zh-CN" sz="4000" b="1" dirty="0">
                <a:uFillTx/>
                <a:latin typeface="+中文正文" charset="0"/>
                <a:sym typeface="+mn-ea"/>
              </a:rPr>
              <a:t>5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、伸冤在神神必报应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  30-31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八、信徒应更加勇敢前进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32-39</a:t>
            </a:r>
            <a:endParaRPr lang="en-US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、往日经验激发他们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     32-35</a:t>
            </a: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「毁谤」就是把你所没有犯的错的罪名放在你身上叫作「毁谤」。</a:t>
            </a:r>
            <a:endParaRPr lang="en-US" altLang="zh-CN"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endParaRPr lang="en-US" altLang="zh-CN" sz="40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「患难」跟「知道」之间的关系就是真知识使人产生很大的力量。「知识就是力量」。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endParaRPr lang="zh-CN" altLang="zh-CN" sz="4000" b="1" dirty="0">
              <a:latin typeface="+mn-ea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2、很快承受神应许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  36-38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“忍耐”是行神旨意所“必须”的条件</a:t>
            </a:r>
          </a:p>
          <a:p>
            <a:endParaRPr lang="zh-CN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3、神不喜悦人后退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  39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义人必因信得生;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【哈2:4】迦勒底人自高自大，心不正直；惟义人因信得生。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【罗1:17】因为神的义正在这福音上显明出来；这义是本于信，以至于信。如经上所记：“义人必因信得生。”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4000" b="1" dirty="0"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latin typeface="+中文正文" charset="0"/>
                <a:sym typeface="+mn-ea"/>
              </a:rPr>
              <a:t>【加3:11】没有一个人靠着律法在神面前称义，这是明显的，因为经上说：“义人必因信得生。”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「因信得生」，跟「因信称义」是怎么样的不同呢？「罪人因信称义」，「义人因信得生。」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“每年常献”这句话也表明是以大祭司在赎罪日的工作（利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16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章）是基督救赎工作的预表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2. 若不然、献祭的事岂不早已止住了么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  <a:sym typeface="+mn-ea"/>
              </a:rPr>
              <a:t>。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 2</a:t>
            </a:r>
            <a:endParaRPr lang="zh-CN" altLang="zh-CN" sz="4000" b="1" dirty="0">
              <a:solidFill>
                <a:schemeClr val="tx1"/>
              </a:solidFill>
              <a:latin typeface="+mn-ea"/>
            </a:endParaRPr>
          </a:p>
          <a:p>
            <a:endParaRPr lang="zh-CN" altLang="zh-CN" sz="4000" b="1" dirty="0">
              <a:solidFill>
                <a:schemeClr val="tx1"/>
              </a:solidFill>
              <a:latin typeface="+mn-ea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3. 祭物是叫人每年想起罪来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 3-4</a:t>
            </a:r>
            <a:endParaRPr lang="zh-CN" altLang="zh-CN" sz="4000" b="1" dirty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「每年想起自己的罪」，就表示每一年罪都没有解决。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二、基督到世成了祭物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   5-10</a:t>
            </a:r>
            <a:endParaRPr lang="zh-CN" altLang="zh-CN" sz="4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1.基督来是照神的旨意行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5-8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神阿，我来了为要照祢的旨意行，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——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是那完全人的目标。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2.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除去在先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立定在后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9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2">
                    <a:lumMod val="75000"/>
                  </a:schemeClr>
                </a:solidFill>
                <a:latin typeface="+mn-ea"/>
                <a:sym typeface="+mn-ea"/>
              </a:rPr>
              <a:t>  </a:t>
            </a: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“立定在后的”──立定新约，和新约下有效的赎罪法则，就是以祂自己为赎罪祭牲的救赎法。要「成立在后的」，表示他要肯定新约的价值。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「真正新的盼望为什么不能建立起来？因为对旧的没有完全绝望。一个对旧的东西没有完全绝望的人很难产生新的盼望。」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——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十九世纪丹麦的哲学家祈克果</a:t>
            </a:r>
            <a:r>
              <a:rPr lang="en-US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 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(1813-1855)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三、基督一次献上身体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       11-14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祭司的地位（凡祭司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…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站着）。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2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重复的献祭（屡次献上一样的祭物）。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3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无法达到献祭的目的（除罪）。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四、救赎藉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圣灵作见证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  15-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18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圣灵的特别功用似乎是在提醒我们，写在心里的律法与除罪的密不可分。『裏面』和外面成对比。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1028</Words>
  <Application>Microsoft Office PowerPoint</Application>
  <PresentationFormat>全屏显示(4:3)</PresentationFormat>
  <Paragraphs>121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5" baseType="lpstr">
      <vt:lpstr>+中文标题</vt:lpstr>
      <vt:lpstr>+中文正文</vt:lpstr>
      <vt:lpstr>黑体</vt:lpstr>
      <vt:lpstr>宋体</vt:lpstr>
      <vt:lpstr>Calibri</vt:lpstr>
      <vt:lpstr>Constantia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第十章       新活 生命路 </dc:title>
  <dc:creator>lenovo</dc:creator>
  <cp:lastModifiedBy>松坚 刘</cp:lastModifiedBy>
  <cp:revision>15</cp:revision>
  <dcterms:created xsi:type="dcterms:W3CDTF">2023-12-11T01:11:00Z</dcterms:created>
  <dcterms:modified xsi:type="dcterms:W3CDTF">2025-02-06T13:42:17Z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DA67B09875C44CCF9BAA5C74C10CE915_12</vt:lpwstr>
  </property>
  <property fmtid="{D5CDD505-2E9C-101B-9397-08002B2CF9AE}" pid="3" name="KSOProductBuildVer">
    <vt:lpwstr>2052-12.1.0.19770</vt:lpwstr>
  </property>
</Properties>
</file>