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5" r:id="rId2"/>
    <p:sldId id="256" r:id="rId3"/>
    <p:sldId id="287" r:id="rId4"/>
    <p:sldId id="276" r:id="rId5"/>
    <p:sldId id="274" r:id="rId6"/>
    <p:sldId id="275" r:id="rId7"/>
    <p:sldId id="257" r:id="rId8"/>
    <p:sldId id="289" r:id="rId9"/>
    <p:sldId id="277" r:id="rId10"/>
    <p:sldId id="278" r:id="rId11"/>
    <p:sldId id="291" r:id="rId12"/>
    <p:sldId id="279" r:id="rId13"/>
    <p:sldId id="285" r:id="rId14"/>
    <p:sldId id="258" r:id="rId15"/>
    <p:sldId id="259" r:id="rId16"/>
    <p:sldId id="260" r:id="rId17"/>
    <p:sldId id="261" r:id="rId18"/>
    <p:sldId id="262" r:id="rId19"/>
    <p:sldId id="263" r:id="rId20"/>
    <p:sldId id="282" r:id="rId21"/>
    <p:sldId id="292" r:id="rId22"/>
    <p:sldId id="286" r:id="rId23"/>
    <p:sldId id="281" r:id="rId24"/>
    <p:sldId id="284" r:id="rId25"/>
    <p:sldId id="280" r:id="rId26"/>
    <p:sldId id="290" r:id="rId27"/>
  </p:sldIdLst>
  <p:sldSz cx="9144000" cy="6858000" type="screen4x3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4" d="100"/>
          <a:sy n="84" d="100"/>
        </p:scale>
        <p:origin x="1593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B03CC09-E7BC-4E1B-A048-D368137B8E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3016985-9F91-40AA-B89D-6CD4CC727F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BCC59-DF6D-4FB0-AD13-68A57CA48378}" type="datetimeFigureOut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6B3786A-8AC3-48F1-81DE-6FADC2106F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A877E9C-F03C-4374-B90E-7432AAFE9B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46897-8D12-4D57-8D86-86F8DDA853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385241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7EB7F-166B-4985-807B-95B8B58D9FAB}" type="datetimeFigureOut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F8440-22B7-48D6-A2D7-AF973DACC1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62A6-EC44-4CF9-85A9-CBED0F79424F}" type="datetime1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0000-EB78-4E56-A4F3-A85DF88F8B33}" type="datetime1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1213-B921-4127-8967-0CA4C75F22B9}" type="datetime1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3013-5D3B-4C6C-A0B4-60270E614307}" type="datetime1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382000" y="188640"/>
            <a:ext cx="762000" cy="365125"/>
          </a:xfrm>
        </p:spPr>
        <p:txBody>
          <a:bodyPr/>
          <a:lstStyle>
            <a:lvl1pPr>
              <a:defRPr sz="24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pPr algn="ctr"/>
            <a:fld id="{0C913308-F349-4B6D-A68A-DD1791B4A57B}" type="slidenum">
              <a:rPr lang="zh-CN" altLang="en-US" smtClean="0"/>
              <a:pPr algn="ctr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ABCE-466D-41DC-9AF1-D5F6E34EA633}" type="datetime1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7CA7-AFA7-4F45-83AD-1D3D971E3531}" type="datetime1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8F8D-82D6-4023-BCB0-434B58EEA76C}" type="datetime1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A22D-D3F4-440A-A36D-45F147708E63}" type="datetime1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DBC6-6704-4836-BF87-2904DA268077}" type="datetime1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8B2F-B0EB-4667-B7D8-127D6A46CD30}" type="datetime1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FBA7-9D00-44C0-B7F9-5B4A873FA221}" type="datetime1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23C75D-D60F-450C-ABDD-718B2E952608}" type="datetime1">
              <a:rPr lang="zh-CN" altLang="en-US" smtClean="0"/>
              <a:t>2025/6/27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>
                <a:solidFill>
                  <a:schemeClr val="bg1"/>
                </a:solidFill>
              </a:rPr>
              <a:t>&lt;&lt;</a:t>
            </a:r>
            <a:r>
              <a:rPr lang="zh-CN" altLang="zh-CN" sz="7200" b="1" dirty="0">
                <a:solidFill>
                  <a:schemeClr val="bg1"/>
                </a:solidFill>
              </a:rPr>
              <a:t>希伯来书</a:t>
            </a:r>
            <a:r>
              <a:rPr lang="en-US" altLang="zh-CN" sz="7200" b="1" dirty="0">
                <a:solidFill>
                  <a:schemeClr val="bg1"/>
                </a:solidFill>
              </a:rPr>
              <a:t>&gt;&gt;</a:t>
            </a:r>
            <a:endParaRPr lang="zh-CN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2564904"/>
            <a:ext cx="9144000" cy="1512168"/>
          </a:xfrm>
        </p:spPr>
        <p:txBody>
          <a:bodyPr>
            <a:normAutofit/>
          </a:bodyPr>
          <a:lstStyle/>
          <a:p>
            <a:pPr algn="ctr"/>
            <a:r>
              <a:rPr lang="zh-CN" altLang="zh-CN" sz="7200" b="1" dirty="0">
                <a:solidFill>
                  <a:srgbClr val="C00000"/>
                </a:solidFill>
                <a:latin typeface="+mj-ea"/>
                <a:ea typeface="+mj-ea"/>
              </a:rPr>
              <a:t>第十二章</a:t>
            </a:r>
            <a:r>
              <a:rPr lang="en-US" altLang="zh-CN" sz="7200" b="1" dirty="0">
                <a:solidFill>
                  <a:srgbClr val="C00000"/>
                </a:solidFill>
                <a:latin typeface="+mj-ea"/>
                <a:ea typeface="+mj-ea"/>
              </a:rPr>
              <a:t> </a:t>
            </a:r>
            <a:r>
              <a:rPr lang="zh-CN" altLang="zh-CN" sz="7200" b="1" dirty="0">
                <a:solidFill>
                  <a:srgbClr val="C00000"/>
                </a:solidFill>
                <a:latin typeface="+mj-ea"/>
                <a:ea typeface="+mj-ea"/>
              </a:rPr>
              <a:t>持定盼望</a:t>
            </a:r>
            <a:endParaRPr lang="zh-CN" altLang="en-US" sz="4800" b="1" dirty="0">
              <a:solidFill>
                <a:srgbClr val="C00000"/>
              </a:solidFill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D86F381-DED6-4617-BF4D-08B27B394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3438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3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、因管教是众子所共受的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    8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4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、</a:t>
            </a:r>
            <a:r>
              <a:rPr lang="en-US" altLang="zh-CN" sz="4000" b="1" dirty="0" err="1">
                <a:solidFill>
                  <a:schemeClr val="tx1"/>
                </a:solidFill>
                <a:uFillTx/>
                <a:latin typeface="+中文正文" charset="0"/>
              </a:rPr>
              <a:t>管教的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目的    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9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～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11</a:t>
            </a:r>
          </a:p>
          <a:p>
            <a:pPr>
              <a:buNone/>
            </a:pPr>
            <a:endParaRPr lang="en-US" altLang="zh-CN" sz="4000" b="1" dirty="0" err="1">
              <a:solidFill>
                <a:schemeClr val="tx1"/>
              </a:solidFill>
              <a:uFillTx/>
              <a:latin typeface="+中文正文" charset="0"/>
            </a:endParaRPr>
          </a:p>
          <a:p>
            <a:pPr>
              <a:buNone/>
            </a:pPr>
            <a:r>
              <a:rPr lang="en-US" altLang="zh-CN" sz="4000" b="1" dirty="0" err="1">
                <a:solidFill>
                  <a:schemeClr val="tx1"/>
                </a:solidFill>
                <a:uFillTx/>
                <a:latin typeface="+中文正文" charset="0"/>
              </a:rPr>
              <a:t>要我们在祂的圣洁上有份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  9-10</a:t>
            </a:r>
          </a:p>
          <a:p>
            <a:pPr>
              <a:buNone/>
            </a:pPr>
            <a:r>
              <a:rPr lang="en-US" altLang="zh-CN" sz="4000" b="1" dirty="0" err="1">
                <a:solidFill>
                  <a:schemeClr val="tx1"/>
                </a:solidFill>
                <a:uFillTx/>
                <a:latin typeface="+中文正文" charset="0"/>
              </a:rPr>
              <a:t>能结出平安的果子来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  11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 </a:t>
            </a:r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10</a:t>
            </a:fld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4000" b="1" dirty="0" err="1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胜过苦难的方法，就是不可只看“当时”的痛苦，只顾眼前看得见的今世，乃应用信心的眼睛仰望苦难之后所能得着的福气，顾念那看不见的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──</a:t>
            </a:r>
            <a:r>
              <a:rPr lang="en-US" altLang="zh-CN" sz="4000" b="1" dirty="0" err="1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有永远价值的事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11</a:t>
            </a:fld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sym typeface="+mn-ea"/>
              </a:rPr>
              <a:t>义和平安的结合是极其自然的，因为没有义就没有真正的平安。平安是从义产生出来的。</a:t>
            </a:r>
            <a:r>
              <a:rPr lang="en-US" altLang="zh-CN" sz="4000" b="1" dirty="0" err="1">
                <a:solidFill>
                  <a:schemeClr val="tx1"/>
                </a:solidFill>
                <a:sym typeface="+mn-ea"/>
              </a:rPr>
              <a:t>一个人和神保持正常关系，心里就有平安</a:t>
            </a:r>
            <a:r>
              <a:rPr lang="en-US" altLang="zh-CN" sz="4000" b="1" dirty="0">
                <a:solidFill>
                  <a:schemeClr val="tx1"/>
                </a:solidFill>
                <a:sym typeface="+mn-ea"/>
              </a:rPr>
              <a:t>。</a:t>
            </a:r>
          </a:p>
          <a:p>
            <a:r>
              <a:rPr lang="zh-CN" altLang="zh-CN" sz="4000" b="1" dirty="0">
                <a:solidFill>
                  <a:schemeClr val="tx1"/>
                </a:solidFill>
                <a:sym typeface="+mn-ea"/>
              </a:rPr>
              <a:t>「管教」跟「刑罚」是不一样的。「刑罚」是为外人，「管教」是为家人。「刑罚」是为别人，「管教」是为自己的儿女。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12</a:t>
            </a:fld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【林后4:17-18】我们这至暂至轻的苦楚，要为我们成就极重无比永远的荣耀。原来我们不是顾念所见的，乃是顾念所不见的。因为所见的是暂时的，所不见的是永远的。</a:t>
            </a:r>
          </a:p>
          <a:p>
            <a:endParaRPr lang="en-US" altLang="zh-CN" sz="4000" b="1" dirty="0">
              <a:uFillTx/>
              <a:latin typeface="+mn-ea"/>
              <a:sym typeface="+mn-ea"/>
            </a:endParaRPr>
          </a:p>
          <a:p>
            <a:endParaRPr lang="zh-CN" altLang="en-US" sz="4000" b="1" dirty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13</a:t>
            </a:fld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/>
          <a:lstStyle/>
          <a:p>
            <a:pPr>
              <a:buNone/>
            </a:pPr>
            <a:r>
              <a:rPr lang="zh-CN" altLang="en-US" sz="4000" b="1" dirty="0">
                <a:solidFill>
                  <a:srgbClr val="7030A0"/>
                </a:solidFill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第一、</a:t>
            </a:r>
            <a:r>
              <a:rPr lang="zh-CN" altLang="zh-CN" sz="4000" b="1" dirty="0">
                <a:solidFill>
                  <a:schemeClr val="tx1"/>
                </a:solidFill>
                <a:uFillTx/>
              </a:rPr>
              <a:t>上帝的管教是出于祂的主权，祂有绝对的权柄在我们身上。而上帝的主权绝对不会做错事。</a:t>
            </a:r>
          </a:p>
          <a:p>
            <a:pPr>
              <a:buNone/>
            </a:pPr>
            <a:endParaRPr lang="zh-CN" altLang="zh-CN" sz="4000" b="1" dirty="0">
              <a:solidFill>
                <a:schemeClr val="tx1"/>
              </a:solidFill>
              <a:uFillTx/>
            </a:endParaRPr>
          </a:p>
          <a:p>
            <a:pPr lvl="0"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第二、</a:t>
            </a:r>
            <a:r>
              <a:rPr lang="zh-CN" altLang="zh-CN" sz="4000" b="1" dirty="0">
                <a:solidFill>
                  <a:schemeClr val="tx1"/>
                </a:solidFill>
                <a:uFillTx/>
                <a:sym typeface="+mn-ea"/>
              </a:rPr>
              <a:t>当管教来到的时候，你要清楚知道，你与祂的关系是父子之间的关系。</a:t>
            </a:r>
            <a:endParaRPr lang="en-US" altLang="zh-CN" sz="4000" b="1" dirty="0">
              <a:solidFill>
                <a:schemeClr val="tx1"/>
              </a:solidFill>
              <a:uFillTx/>
            </a:endParaRPr>
          </a:p>
          <a:p>
            <a:pPr lvl="0">
              <a:buNone/>
            </a:pPr>
            <a:endParaRPr lang="zh-CN" altLang="zh-CN" sz="4000" dirty="0">
              <a:solidFill>
                <a:schemeClr val="tx1"/>
              </a:solidFill>
              <a:uFillTx/>
            </a:endParaRPr>
          </a:p>
          <a:p>
            <a:pPr>
              <a:buNone/>
            </a:pPr>
            <a:endParaRPr lang="zh-CN" altLang="zh-CN" sz="4000" dirty="0">
              <a:solidFill>
                <a:schemeClr val="tx1"/>
              </a:solidFill>
              <a:uFillTx/>
            </a:endParaRPr>
          </a:p>
          <a:p>
            <a:endParaRPr lang="zh-CN" altLang="zh-CN" sz="4000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14</a:t>
            </a:fld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zh-CN" altLang="en-US" sz="4000" b="1" dirty="0">
                <a:solidFill>
                  <a:srgbClr val="7030A0"/>
                </a:solidFill>
              </a:rPr>
              <a:t>   </a:t>
            </a:r>
          </a:p>
          <a:p>
            <a:pPr lvl="0">
              <a:buNone/>
            </a:pPr>
            <a:r>
              <a:rPr lang="zh-CN" altLang="en-US" sz="4000" b="1" dirty="0">
                <a:solidFill>
                  <a:srgbClr val="7030A0"/>
                </a:solidFill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 第三、</a:t>
            </a:r>
            <a:r>
              <a:rPr lang="zh-CN" altLang="zh-CN" sz="4000" b="1" dirty="0">
                <a:solidFill>
                  <a:schemeClr val="tx1"/>
                </a:solidFill>
                <a:uFillTx/>
              </a:rPr>
              <a:t>在我们受管教的时候，我们最重要的不是感受支配我们，乃是我们认识真理的改变来支配我们。</a:t>
            </a:r>
            <a:endParaRPr lang="en-US" altLang="zh-CN" sz="4000" b="1" dirty="0">
              <a:solidFill>
                <a:schemeClr val="tx1"/>
              </a:solidFill>
              <a:uFillTx/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15</a:t>
            </a:fld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692696"/>
            <a:ext cx="8568952" cy="5631904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None/>
            </a:pPr>
            <a:r>
              <a:rPr lang="en-US" altLang="zh-CN" sz="4800" b="1" dirty="0">
                <a:solidFill>
                  <a:srgbClr val="C00000"/>
                </a:solidFill>
                <a:latin typeface="+mn-ea"/>
              </a:rPr>
              <a:t> </a:t>
            </a:r>
            <a:r>
              <a:rPr lang="zh-CN" altLang="zh-CN" sz="4800" b="1" dirty="0">
                <a:solidFill>
                  <a:schemeClr val="tx1"/>
                </a:solidFill>
                <a:latin typeface="+中文正文" charset="0"/>
              </a:rPr>
              <a:t>上帝管教人以后就给人得到什么？</a:t>
            </a:r>
            <a:endParaRPr lang="zh-CN" altLang="zh-CN" sz="4400" b="1" dirty="0">
              <a:solidFill>
                <a:schemeClr val="tx1"/>
              </a:solidFill>
              <a:latin typeface="+中文正文" charset="0"/>
            </a:endParaRPr>
          </a:p>
          <a:p>
            <a:pPr>
              <a:lnSpc>
                <a:spcPct val="110000"/>
              </a:lnSpc>
              <a:buNone/>
            </a:pPr>
            <a:r>
              <a:rPr lang="en-US" altLang="zh-CN" sz="4300" b="1" dirty="0">
                <a:solidFill>
                  <a:schemeClr val="tx1"/>
                </a:solidFill>
                <a:latin typeface="+中文正文" charset="0"/>
              </a:rPr>
              <a:t>    </a:t>
            </a:r>
            <a:r>
              <a:rPr lang="zh-CN" altLang="zh-CN" sz="3900" b="1" dirty="0">
                <a:solidFill>
                  <a:schemeClr val="tx1"/>
                </a:solidFill>
                <a:latin typeface="+中文正文" charset="0"/>
              </a:rPr>
              <a:t>第一、得益</a:t>
            </a: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   </a:t>
            </a:r>
          </a:p>
          <a:p>
            <a:pPr>
              <a:lnSpc>
                <a:spcPct val="110000"/>
              </a:lnSpc>
              <a:buNone/>
            </a:pP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  </a:t>
            </a:r>
            <a:r>
              <a:rPr lang="zh-CN" altLang="zh-CN" sz="3900" b="1" dirty="0">
                <a:solidFill>
                  <a:schemeClr val="tx1"/>
                </a:solidFill>
                <a:latin typeface="+中文正文" charset="0"/>
              </a:rPr>
              <a:t>第二、得生</a:t>
            </a: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</a:t>
            </a:r>
          </a:p>
          <a:p>
            <a:pPr>
              <a:lnSpc>
                <a:spcPct val="110000"/>
              </a:lnSpc>
              <a:buNone/>
            </a:pP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  </a:t>
            </a:r>
            <a:r>
              <a:rPr lang="zh-CN" altLang="zh-CN" sz="3900" b="1" dirty="0">
                <a:solidFill>
                  <a:schemeClr val="tx1"/>
                </a:solidFill>
                <a:latin typeface="+中文正文" charset="0"/>
              </a:rPr>
              <a:t>第三、成圣</a:t>
            </a: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   </a:t>
            </a:r>
          </a:p>
          <a:p>
            <a:pPr>
              <a:lnSpc>
                <a:spcPct val="110000"/>
              </a:lnSpc>
              <a:buNone/>
            </a:pP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  </a:t>
            </a:r>
            <a:r>
              <a:rPr lang="zh-CN" altLang="zh-CN" sz="3900" b="1" dirty="0">
                <a:solidFill>
                  <a:schemeClr val="tx1"/>
                </a:solidFill>
                <a:latin typeface="+中文正文" charset="0"/>
              </a:rPr>
              <a:t>第四、得安</a:t>
            </a: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</a:t>
            </a:r>
          </a:p>
          <a:p>
            <a:pPr>
              <a:lnSpc>
                <a:spcPct val="110000"/>
              </a:lnSpc>
              <a:buNone/>
            </a:pP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  </a:t>
            </a:r>
            <a:r>
              <a:rPr lang="zh-CN" altLang="zh-CN" sz="3900" b="1" dirty="0">
                <a:solidFill>
                  <a:schemeClr val="tx1"/>
                </a:solidFill>
                <a:latin typeface="+中文正文" charset="0"/>
              </a:rPr>
              <a:t>第五、得力</a:t>
            </a:r>
          </a:p>
          <a:p>
            <a:pPr>
              <a:lnSpc>
                <a:spcPct val="110000"/>
              </a:lnSpc>
              <a:buNone/>
            </a:pPr>
            <a:r>
              <a:rPr lang="en-US" altLang="zh-CN" sz="1900" b="1" dirty="0">
                <a:solidFill>
                  <a:schemeClr val="tx1"/>
                </a:solidFill>
                <a:latin typeface="+中文正文" charset="0"/>
              </a:rPr>
              <a:t> </a:t>
            </a:r>
          </a:p>
          <a:p>
            <a:pPr>
              <a:lnSpc>
                <a:spcPct val="110000"/>
              </a:lnSpc>
              <a:buNone/>
            </a:pPr>
            <a:r>
              <a:rPr lang="en-US" altLang="zh-CN" sz="4300" b="1" dirty="0">
                <a:solidFill>
                  <a:schemeClr val="tx1"/>
                </a:solidFill>
                <a:latin typeface="+中文正文" charset="0"/>
              </a:rPr>
              <a:t>5</a:t>
            </a:r>
            <a:r>
              <a:rPr lang="zh-CN" altLang="en-US" sz="4300" b="1" dirty="0">
                <a:solidFill>
                  <a:schemeClr val="tx1"/>
                </a:solidFill>
                <a:latin typeface="+中文正文" charset="0"/>
              </a:rPr>
              <a:t>、结论</a:t>
            </a:r>
            <a:r>
              <a:rPr lang="en-US" altLang="zh-CN" sz="4300" b="1" dirty="0">
                <a:solidFill>
                  <a:schemeClr val="tx1"/>
                </a:solidFill>
                <a:latin typeface="+中文正文" charset="0"/>
              </a:rPr>
              <a:t>  12-13</a:t>
            </a:r>
            <a:endParaRPr lang="zh-CN" altLang="zh-CN" sz="4300" b="1" dirty="0">
              <a:solidFill>
                <a:schemeClr val="tx1"/>
              </a:solidFill>
              <a:latin typeface="+中文正文" charset="0"/>
            </a:endParaRPr>
          </a:p>
          <a:p>
            <a:pPr>
              <a:lnSpc>
                <a:spcPct val="110000"/>
              </a:lnSpc>
              <a:buNone/>
            </a:pPr>
            <a:endParaRPr lang="zh-CN" altLang="zh-CN" sz="4300" dirty="0">
              <a:solidFill>
                <a:srgbClr val="C00000"/>
              </a:solidFill>
              <a:latin typeface="+mn-ea"/>
            </a:endParaRPr>
          </a:p>
          <a:p>
            <a:pPr>
              <a:buNone/>
            </a:pPr>
            <a:endParaRPr lang="zh-CN" altLang="zh-CN" sz="4400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16</a:t>
            </a:fld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800" b="1" dirty="0">
                <a:solidFill>
                  <a:schemeClr val="tx1"/>
                </a:solidFill>
                <a:latin typeface="+中文正文" charset="0"/>
              </a:rPr>
              <a:t>三、有盼望的追求</a:t>
            </a:r>
            <a:r>
              <a:rPr lang="en-US" altLang="zh-CN" sz="4800" b="1" dirty="0">
                <a:solidFill>
                  <a:schemeClr val="tx1"/>
                </a:solidFill>
                <a:latin typeface="+中文正文" charset="0"/>
              </a:rPr>
              <a:t>  14</a:t>
            </a:r>
            <a:r>
              <a:rPr lang="zh-CN" altLang="zh-CN" sz="4800" b="1" dirty="0">
                <a:solidFill>
                  <a:schemeClr val="tx1"/>
                </a:solidFill>
                <a:latin typeface="+中文正文" charset="0"/>
              </a:rPr>
              <a:t>～</a:t>
            </a:r>
            <a:r>
              <a:rPr lang="en-US" altLang="zh-CN" sz="4800" b="1" dirty="0">
                <a:solidFill>
                  <a:schemeClr val="tx1"/>
                </a:solidFill>
                <a:latin typeface="+中文正文" charset="0"/>
              </a:rPr>
              <a:t>17</a:t>
            </a:r>
          </a:p>
          <a:p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１</a:t>
            </a:r>
            <a:r>
              <a:rPr lang="zh-CN" altLang="en-US" sz="4400" b="1" dirty="0">
                <a:solidFill>
                  <a:schemeClr val="tx1"/>
                </a:solidFill>
                <a:latin typeface="+中文正文" charset="0"/>
              </a:rPr>
              <a:t>、</a:t>
            </a: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追求和睦</a:t>
            </a:r>
            <a:r>
              <a:rPr lang="en-US" altLang="zh-CN" sz="4400" b="1" dirty="0">
                <a:solidFill>
                  <a:schemeClr val="tx1"/>
                </a:solidFill>
                <a:latin typeface="+中文正文" charset="0"/>
              </a:rPr>
              <a:t>  14</a:t>
            </a: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上</a:t>
            </a:r>
            <a:endParaRPr lang="en-US" altLang="zh-CN" sz="4400" b="1" dirty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r>
              <a:rPr lang="en-US" altLang="zh-CN" sz="4400" b="1" dirty="0">
                <a:solidFill>
                  <a:schemeClr val="tx1"/>
                </a:solidFill>
                <a:latin typeface="+中文正文" charset="0"/>
              </a:rPr>
              <a:t> </a:t>
            </a: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「追求」：追寻、追逼、追逐的意思</a:t>
            </a:r>
          </a:p>
          <a:p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２</a:t>
            </a:r>
            <a:r>
              <a:rPr lang="zh-CN" altLang="en-US" sz="4400" b="1" dirty="0">
                <a:solidFill>
                  <a:schemeClr val="tx1"/>
                </a:solidFill>
                <a:latin typeface="+中文正文" charset="0"/>
              </a:rPr>
              <a:t>、</a:t>
            </a: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追求圣洁</a:t>
            </a:r>
            <a:r>
              <a:rPr lang="en-US" altLang="zh-CN" sz="4400" b="1" dirty="0">
                <a:solidFill>
                  <a:schemeClr val="tx1"/>
                </a:solidFill>
                <a:latin typeface="+中文正文" charset="0"/>
              </a:rPr>
              <a:t>  14</a:t>
            </a: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下</a:t>
            </a:r>
            <a:endParaRPr lang="en-US" altLang="zh-CN" sz="4400" b="1" dirty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r>
              <a:rPr lang="en-US" altLang="zh-CN" sz="4400" b="1" dirty="0">
                <a:solidFill>
                  <a:schemeClr val="tx1"/>
                </a:solidFill>
                <a:latin typeface="+中文正文" charset="0"/>
              </a:rPr>
              <a:t> </a:t>
            </a: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圣洁不但是指保守基督宝血洁净的身份；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17</a:t>
            </a:fld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zh-CN" altLang="zh-CN" sz="4000" b="1" dirty="0">
                <a:solidFill>
                  <a:schemeClr val="tx1"/>
                </a:solidFill>
              </a:rPr>
              <a:t>「圣洁」是个人的事，「和睦」是与众人关系的事。</a:t>
            </a:r>
            <a:endParaRPr lang="en-US" altLang="zh-CN" sz="4000" b="1" dirty="0">
              <a:solidFill>
                <a:schemeClr val="tx1"/>
              </a:solidFill>
            </a:endParaRPr>
          </a:p>
          <a:p>
            <a:r>
              <a:rPr lang="zh-CN" altLang="zh-CN" sz="4000" b="1" dirty="0">
                <a:solidFill>
                  <a:schemeClr val="tx1"/>
                </a:solidFill>
              </a:rPr>
              <a:t>「圣洁」是个人的追求，「和睦」是群体的追求。</a:t>
            </a:r>
            <a:endParaRPr lang="zh-CN" altLang="en-US" sz="4000" b="1" dirty="0">
              <a:solidFill>
                <a:schemeClr val="tx1"/>
              </a:solidFill>
            </a:endParaRPr>
          </a:p>
          <a:p>
            <a:endParaRPr lang="zh-CN" altLang="en-US" sz="4400" b="1" dirty="0">
              <a:solidFill>
                <a:schemeClr val="tx1"/>
              </a:solidFill>
            </a:endParaRPr>
          </a:p>
          <a:p>
            <a:r>
              <a:rPr lang="zh-CN" altLang="zh-CN" sz="4400" b="1" dirty="0"/>
              <a:t>３</a:t>
            </a:r>
            <a:r>
              <a:rPr lang="zh-CN" altLang="en-US" sz="4400" b="1" dirty="0"/>
              <a:t>、</a:t>
            </a:r>
            <a:r>
              <a:rPr lang="zh-CN" altLang="zh-CN" sz="4400" b="1" dirty="0"/>
              <a:t>谨慎战兢</a:t>
            </a:r>
            <a:r>
              <a:rPr lang="en-US" altLang="zh-CN" sz="4400" b="1" dirty="0">
                <a:latin typeface="+mn-ea"/>
              </a:rPr>
              <a:t>(15</a:t>
            </a:r>
            <a:r>
              <a:rPr lang="zh-CN" altLang="zh-CN" sz="4400" b="1" dirty="0">
                <a:latin typeface="+mn-ea"/>
              </a:rPr>
              <a:t>～</a:t>
            </a:r>
            <a:r>
              <a:rPr lang="en-US" altLang="zh-CN" sz="4400" b="1" dirty="0">
                <a:latin typeface="+mn-ea"/>
              </a:rPr>
              <a:t>17)</a:t>
            </a:r>
            <a:r>
              <a:rPr lang="zh-CN" altLang="zh-CN" sz="4400" b="1" dirty="0">
                <a:latin typeface="+mn-ea"/>
              </a:rPr>
              <a:t> </a:t>
            </a:r>
            <a:endParaRPr lang="en-US" altLang="zh-CN" sz="4400" b="1" dirty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18</a:t>
            </a:fld>
            <a:endParaRPr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三、有盼望的目标</a:t>
            </a:r>
            <a:r>
              <a:rPr lang="en-US" altLang="zh-CN" sz="4400" b="1" dirty="0">
                <a:solidFill>
                  <a:schemeClr val="tx1"/>
                </a:solidFill>
                <a:latin typeface="+中文正文" charset="0"/>
              </a:rPr>
              <a:t> 18</a:t>
            </a: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～</a:t>
            </a:r>
            <a:r>
              <a:rPr lang="en-US" altLang="zh-CN" sz="4400" b="1" dirty="0">
                <a:solidFill>
                  <a:schemeClr val="tx1"/>
                </a:solidFill>
                <a:latin typeface="+中文正文" charset="0"/>
              </a:rPr>
              <a:t>29</a:t>
            </a:r>
          </a:p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１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盼望到锡安山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  18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～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24</a:t>
            </a:r>
            <a:endParaRPr lang="zh-CN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1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）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我们“不是来到”──西乃山18-21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2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）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“乃是来到的”──锡安山22-24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“锡安”意即光耀的、愉快的，锡安山与西乃山相对，西乃山代表律法，“生子为奴”。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19</a:t>
            </a:fld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一、奔有盼望的路程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 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１～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4</a:t>
            </a:r>
            <a:endParaRPr lang="zh-CN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１、放下重担脱去缠累我们的罪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  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１</a:t>
            </a:r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“重担”乃是一种拖累，成为信徒行天程的负担，好像一种重量加在身上，使你不能快走。</a:t>
            </a:r>
          </a:p>
          <a:p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>
                <a:solidFill>
                  <a:schemeClr val="tx1"/>
                </a:solidFill>
                <a:uFillTx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uFillTx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latin typeface="+mn-ea"/>
              </a:rPr>
              <a:t>加4：24</a:t>
            </a:r>
            <a:r>
              <a:rPr lang="en-US" altLang="zh-CN" sz="4000" b="1" dirty="0">
                <a:solidFill>
                  <a:schemeClr val="tx1"/>
                </a:solidFill>
                <a:latin typeface="+mn-ea"/>
              </a:rPr>
              <a:t>-</a:t>
            </a:r>
            <a:r>
              <a:rPr lang="zh-CN" altLang="en-US" sz="4000" b="1" dirty="0">
                <a:solidFill>
                  <a:schemeClr val="tx1"/>
                </a:solidFill>
                <a:latin typeface="+mn-ea"/>
              </a:rPr>
              <a:t>25</a:t>
            </a:r>
            <a:r>
              <a:rPr lang="en-US" altLang="zh-CN" sz="4000" b="1" dirty="0">
                <a:solidFill>
                  <a:schemeClr val="tx1"/>
                </a:solidFill>
                <a:uFillTx/>
              </a:rPr>
              <a:t>】</a:t>
            </a:r>
            <a:r>
              <a:rPr lang="zh-CN" altLang="en-US" sz="4000" b="1" dirty="0">
                <a:solidFill>
                  <a:schemeClr val="tx1"/>
                </a:solidFill>
              </a:rPr>
              <a:t>这都是比方，那两个妇人就是两约。一约是出于西奈山，生子为奴，乃是夏甲。这夏甲二字是指着阿拉伯的西奈山，与现在的耶路撒冷同类，因耶路撒冷和她的儿女都是为奴的。</a:t>
            </a:r>
            <a:endParaRPr lang="en-US" altLang="zh-CN" sz="4000" b="1" dirty="0">
              <a:solidFill>
                <a:schemeClr val="tx1"/>
              </a:solidFill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20</a:t>
            </a:fld>
            <a:endParaRPr lang="zh-CN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锡安山代表恩典，我们是来到恩典下，有自由与愉快，所领受的是儿子的灵，不再是奴仆。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21</a:t>
            </a:fld>
            <a:endParaRPr lang="zh-CN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/>
          <a:lstStyle/>
          <a:p>
            <a:pPr>
              <a:buNone/>
            </a:pPr>
            <a:r>
              <a:rPr lang="en-US" altLang="zh-CN" sz="2800" b="1" dirty="0"/>
              <a:t> </a:t>
            </a:r>
            <a:r>
              <a:rPr lang="en-US" altLang="zh-CN" sz="3600" b="1" dirty="0">
                <a:latin typeface="+mn-ea"/>
              </a:rPr>
              <a:t>【</a:t>
            </a:r>
            <a:r>
              <a:rPr lang="zh-CN" altLang="en-US" sz="3600" b="1" dirty="0">
                <a:latin typeface="+mn-ea"/>
              </a:rPr>
              <a:t>加4：5</a:t>
            </a:r>
            <a:r>
              <a:rPr lang="en-US" altLang="zh-CN" sz="3600" b="1" dirty="0">
                <a:latin typeface="+mn-ea"/>
              </a:rPr>
              <a:t>-</a:t>
            </a:r>
            <a:r>
              <a:rPr lang="zh-CN" altLang="en-US" sz="3600" b="1" dirty="0">
                <a:latin typeface="+mn-ea"/>
              </a:rPr>
              <a:t>7</a:t>
            </a:r>
            <a:r>
              <a:rPr lang="en-US" altLang="zh-CN" sz="3600" b="1" dirty="0">
                <a:latin typeface="+mn-ea"/>
              </a:rPr>
              <a:t>】</a:t>
            </a:r>
            <a:r>
              <a:rPr lang="zh-CN" altLang="en-US" sz="3600" b="1" dirty="0">
                <a:latin typeface="+mn-ea"/>
              </a:rPr>
              <a:t>要把律法以下的人赎出来，叫我们得着儿子的名分。你们既为儿子，　神就差他儿子的灵进入你们（原文作“我们”）的心 ，呼叫：“阿爸，父！”可见，从此以后，你不是奴仆，乃是儿子了。既是儿子，就靠着　神为后嗣。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22</a:t>
            </a:fld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24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节：</a:t>
            </a:r>
            <a:r>
              <a:rPr lang="en-US" altLang="zh-CN" sz="4000" b="1" dirty="0" err="1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洒血是旧约的凭据</a:t>
            </a:r>
          </a:p>
          <a:p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来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9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19】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因为摩西当日照着律法将各样诫命传给众百姓，就拿朱红色绒和牛膝草，把牛犊、山羊的血和水洒在书上，又洒在众百姓身上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确立了基督献祭的超越性。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23</a:t>
            </a:fld>
            <a:endParaRPr lang="zh-CN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“这血所说的比亚伯的血所说的更美”，因亚伯的血是控告该隐之罪的血，是宣告定罪的血；但基督的血所说的，乃是宣告赦罪的血。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24</a:t>
            </a:fld>
            <a:endParaRPr lang="zh-CN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1998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2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盼望得不震动的国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 25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～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29</a:t>
            </a:r>
            <a:endParaRPr lang="zh-CN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1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）不可违背从天上警戒我们的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 25-27</a:t>
            </a:r>
            <a:endParaRPr lang="zh-CN" altLang="en-US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  <a:p>
            <a:endParaRPr lang="en-US" altLang="zh-CN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2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）用虔诚敬畏的心侍奉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28-29</a:t>
            </a:r>
            <a:endParaRPr lang="zh-CN" altLang="en-US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  <a:p>
            <a:pPr>
              <a:buNone/>
            </a:pPr>
            <a:endParaRPr lang="zh-CN" altLang="zh-CN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25</a:t>
            </a:fld>
            <a:endParaRPr lang="zh-CN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「虔诚」的心是真真实实，没有虚假，没有别的动机，很真诚坦白，来到诚信真实的上帝面前。诚心诚意俯伏把荣耀归给祂叫作「虔诚」。</a:t>
            </a:r>
          </a:p>
          <a:p>
            <a:endParaRPr lang="zh-CN" altLang="zh-CN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26</a:t>
            </a:fld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4000" b="1" dirty="0">
                <a:uFillTx/>
                <a:latin typeface="+中文正文" charset="0"/>
                <a:sym typeface="+mn-ea"/>
              </a:rPr>
              <a:t>【林前10:23】凡事都可行，但不都有益处。凡事都可行，但不都造就人。路程（吕译作“赛程”</a:t>
            </a:r>
            <a:r>
              <a:rPr lang="zh-CN" altLang="en-US" sz="4000" b="1" dirty="0">
                <a:uFillTx/>
                <a:latin typeface="+中文正文" charset="0"/>
                <a:sym typeface="+mn-ea"/>
              </a:rPr>
              <a:t>，</a:t>
            </a:r>
            <a:r>
              <a:rPr lang="en-US" altLang="zh-CN" sz="4000" b="1" dirty="0">
                <a:uFillTx/>
                <a:latin typeface="+中文正文" charset="0"/>
                <a:sym typeface="+mn-ea"/>
              </a:rPr>
              <a:t>带有“争战”的意味</a:t>
            </a:r>
            <a:r>
              <a:rPr lang="zh-CN" altLang="en-US" sz="4000" b="1" dirty="0">
                <a:uFillTx/>
                <a:latin typeface="+中文正文" charset="0"/>
                <a:sym typeface="+mn-ea"/>
              </a:rPr>
              <a:t>。）</a:t>
            </a:r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“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奔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”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字指出信徒行走灵程所应有的速度，不只是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“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行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”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，</a:t>
            </a:r>
            <a:r>
              <a:rPr lang="zh-CN" altLang="en-US" sz="4000" b="1" dirty="0">
                <a:uFillTx/>
                <a:latin typeface="+中文正文" charset="0"/>
                <a:sym typeface="+mn-ea"/>
              </a:rPr>
              <a:t>是</a:t>
            </a:r>
            <a:r>
              <a:rPr lang="en-US" altLang="zh-CN" sz="4000" b="1" dirty="0">
                <a:uFillTx/>
                <a:latin typeface="+中文正文" charset="0"/>
                <a:sym typeface="+mn-ea"/>
              </a:rPr>
              <a:t>“</a:t>
            </a:r>
            <a:r>
              <a:rPr lang="zh-CN" altLang="en-US" sz="4000" b="1" dirty="0">
                <a:uFillTx/>
                <a:latin typeface="+中文正文" charset="0"/>
                <a:sym typeface="+mn-ea"/>
              </a:rPr>
              <a:t>奔</a:t>
            </a:r>
            <a:r>
              <a:rPr lang="en-US" altLang="zh-CN" sz="4000" b="1" dirty="0">
                <a:uFillTx/>
                <a:latin typeface="+中文正文" charset="0"/>
                <a:sym typeface="+mn-ea"/>
              </a:rPr>
              <a:t>”</a:t>
            </a:r>
            <a:r>
              <a:rPr lang="zh-CN" altLang="en-US" sz="4000" b="1" dirty="0">
                <a:uFillTx/>
                <a:latin typeface="+中文正文" charset="0"/>
                <a:sym typeface="+mn-ea"/>
              </a:rPr>
              <a:t>。</a:t>
            </a:r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zh-CN" altLang="en-US" sz="40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２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仰望信心创始成终的耶稣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 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２</a:t>
            </a:r>
          </a:p>
          <a:p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“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仰望”是包括信靠、依赖、等候、盼望的态度，并表明要以“耶稣”为奔跑的目标和终点。</a:t>
            </a:r>
            <a:endParaRPr lang="zh-CN" altLang="en-US" sz="4000" b="1" dirty="0">
              <a:solidFill>
                <a:schemeClr val="tx1"/>
              </a:solidFill>
              <a:latin typeface="+中文正文" charset="0"/>
            </a:endParaRPr>
          </a:p>
          <a:p>
            <a:endParaRPr lang="zh-CN" altLang="en-US" sz="4000" b="1" dirty="0">
              <a:solidFill>
                <a:schemeClr val="tx1"/>
              </a:solidFill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耶稣这个名字，并非没有原因的，这是要强调祂的人性。我们可以知道，作者有一个目标，就是要劝勉受书人，把注意力完全投注在这位最完美的人身上。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rgbClr val="002060"/>
                </a:solidFill>
                <a:uFillTx/>
              </a:rPr>
              <a:t>喜乐与苦难连在一起，正是回应新约出现的主题。</a:t>
            </a:r>
            <a:endParaRPr lang="en-US" altLang="zh-CN" sz="3600" b="1" dirty="0">
              <a:solidFill>
                <a:srgbClr val="002060"/>
              </a:solidFill>
              <a:uFillTx/>
            </a:endParaRPr>
          </a:p>
          <a:p>
            <a:pPr>
              <a:buNone/>
            </a:pPr>
            <a:r>
              <a:rPr lang="en-US" altLang="zh-CN" sz="3600" b="1" dirty="0">
                <a:latin typeface="+mn-ea"/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uFillTx/>
                <a:latin typeface="+mn-ea"/>
              </a:rPr>
              <a:t>【约15:11】这些事我已经对你们说了，是要叫我的</a:t>
            </a:r>
            <a:r>
              <a:rPr lang="zh-CN" altLang="en-US" sz="3600" b="1" dirty="0">
                <a:solidFill>
                  <a:srgbClr val="FF0000"/>
                </a:solidFill>
                <a:uFillTx/>
                <a:latin typeface="+mn-ea"/>
              </a:rPr>
              <a:t>喜乐</a:t>
            </a:r>
            <a:r>
              <a:rPr lang="zh-CN" altLang="en-US" sz="3600" b="1" dirty="0">
                <a:solidFill>
                  <a:schemeClr val="tx1"/>
                </a:solidFill>
                <a:uFillTx/>
                <a:latin typeface="+mn-ea"/>
              </a:rPr>
              <a:t>存在你们心里，并叫你们的喜乐可以满足。</a:t>
            </a:r>
          </a:p>
          <a:p>
            <a:pPr>
              <a:buNone/>
            </a:pPr>
            <a:r>
              <a:rPr lang="zh-CN" altLang="en-US" sz="3600" b="1" dirty="0">
                <a:solidFill>
                  <a:schemeClr val="tx1"/>
                </a:solidFill>
                <a:uFillTx/>
                <a:latin typeface="+mn-ea"/>
              </a:rPr>
              <a:t> 【约17:13】现在我往你那里去，我还在世上说这话，是叫他们心里充满我的</a:t>
            </a:r>
            <a:r>
              <a:rPr lang="zh-CN" altLang="en-US" sz="3600" b="1" dirty="0">
                <a:solidFill>
                  <a:srgbClr val="FF0000"/>
                </a:solidFill>
                <a:uFillTx/>
                <a:latin typeface="+mn-ea"/>
              </a:rPr>
              <a:t>喜乐</a:t>
            </a:r>
            <a:r>
              <a:rPr lang="zh-CN" altLang="en-US" sz="3600" b="1" dirty="0">
                <a:solidFill>
                  <a:schemeClr val="tx1"/>
                </a:solidFill>
                <a:uFillTx/>
                <a:latin typeface="+mn-ea"/>
              </a:rPr>
              <a:t>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363272" cy="5631904"/>
          </a:xfrm>
        </p:spPr>
        <p:txBody>
          <a:bodyPr>
            <a:noAutofit/>
          </a:bodyPr>
          <a:lstStyle/>
          <a:p>
            <a:pPr>
              <a:buNone/>
            </a:pPr>
            <a:endParaRPr lang="zh-CN" altLang="zh-CN" sz="3600" b="1" dirty="0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uFillTx/>
              </a:rPr>
              <a:t>３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uFillTx/>
              </a:rPr>
              <a:t>思想</a:t>
            </a:r>
            <a:r>
              <a:rPr lang="zh-CN" altLang="zh-CN" sz="4000" b="1" dirty="0">
                <a:solidFill>
                  <a:schemeClr val="tx1"/>
                </a:solidFill>
                <a:uFillTx/>
                <a:sym typeface="+mn-ea"/>
              </a:rPr>
              <a:t>受苦的</a:t>
            </a:r>
            <a:r>
              <a:rPr lang="zh-CN" altLang="zh-CN" sz="4000" b="1" dirty="0">
                <a:solidFill>
                  <a:schemeClr val="tx1"/>
                </a:solidFill>
                <a:uFillTx/>
              </a:rPr>
              <a:t>耶稣</a:t>
            </a:r>
            <a:r>
              <a:rPr lang="en-US" altLang="zh-CN" sz="4000" b="1" dirty="0">
                <a:solidFill>
                  <a:schemeClr val="tx1"/>
                </a:solidFill>
                <a:uFillTx/>
              </a:rPr>
              <a:t>    </a:t>
            </a:r>
            <a:r>
              <a:rPr lang="zh-CN" altLang="zh-CN" sz="4000" b="1" dirty="0">
                <a:solidFill>
                  <a:schemeClr val="tx1"/>
                </a:solidFill>
                <a:uFillTx/>
              </a:rPr>
              <a:t>３</a:t>
            </a:r>
          </a:p>
          <a:p>
            <a:r>
              <a:rPr lang="en-US" altLang="zh-CN" sz="4000" b="1" dirty="0">
                <a:solidFill>
                  <a:schemeClr val="tx1"/>
                </a:solidFill>
                <a:uFillTx/>
              </a:rPr>
              <a:t>   </a:t>
            </a:r>
          </a:p>
          <a:p>
            <a:r>
              <a:rPr lang="zh-CN" altLang="zh-CN" sz="4000" b="1" dirty="0">
                <a:solidFill>
                  <a:schemeClr val="tx1"/>
                </a:solidFill>
                <a:uFillTx/>
              </a:rPr>
              <a:t>思想（他）。在蒲草文献中，这个字带着数学上“核算”的意思，很显然暗示着仔细评估的意味。</a:t>
            </a:r>
          </a:p>
          <a:p>
            <a:endParaRPr lang="zh-CN" altLang="zh-CN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4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、</a:t>
            </a:r>
            <a:r>
              <a:rPr lang="en-US" altLang="zh-CN" sz="4000" b="1" dirty="0" err="1">
                <a:solidFill>
                  <a:schemeClr val="tx1"/>
                </a:solidFill>
                <a:uFillTx/>
                <a:sym typeface="+mn-ea"/>
              </a:rPr>
              <a:t>决心抵挡罪恶</a:t>
            </a:r>
            <a:endParaRPr lang="en-US" altLang="zh-CN" sz="4000" b="1" dirty="0">
              <a:solidFill>
                <a:schemeClr val="tx1"/>
              </a:solidFill>
              <a:uFillTx/>
            </a:endParaRPr>
          </a:p>
          <a:p>
            <a:r>
              <a:rPr lang="en-US" altLang="zh-CN" sz="4000" b="1" dirty="0" err="1">
                <a:solidFill>
                  <a:schemeClr val="tx1"/>
                </a:solidFill>
                <a:uFillTx/>
                <a:sym typeface="+mn-ea"/>
              </a:rPr>
              <a:t>提醒希伯来信徒，不可因为已往有为主受苦的经历而自傲，因他们还未到为主流血的地步</a:t>
            </a: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；</a:t>
            </a:r>
            <a:endParaRPr lang="en-US" altLang="zh-CN" sz="4000" b="1" dirty="0">
              <a:solidFill>
                <a:schemeClr val="tx1"/>
              </a:solidFill>
              <a:uFillTx/>
            </a:endParaRPr>
          </a:p>
          <a:p>
            <a:r>
              <a:rPr lang="en-US" altLang="zh-CN" sz="4000" b="1" dirty="0" err="1">
                <a:solidFill>
                  <a:schemeClr val="tx1"/>
                </a:solidFill>
                <a:sym typeface="+mn-ea"/>
              </a:rPr>
              <a:t>他们虽然曾为主有所牺牲，但并未牺牲到最高程度</a:t>
            </a:r>
            <a:r>
              <a:rPr lang="en-US" altLang="zh-CN" sz="4000" b="1" dirty="0">
                <a:solidFill>
                  <a:schemeClr val="tx1"/>
                </a:solidFill>
                <a:sym typeface="+mn-ea"/>
              </a:rPr>
              <a:t>。</a:t>
            </a:r>
            <a:endParaRPr lang="en-US" altLang="zh-CN" sz="4000" b="1" dirty="0">
              <a:solidFill>
                <a:schemeClr val="tx1"/>
              </a:solidFill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二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重视有盼望的管教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  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５～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13</a:t>
            </a:r>
            <a:endParaRPr lang="zh-CN" altLang="zh-CN" sz="4000" b="1" dirty="0">
              <a:solidFill>
                <a:schemeClr val="tx1"/>
              </a:solidFill>
              <a:uFillTx/>
              <a:latin typeface="+mn-ea"/>
              <a:sym typeface="+mn-ea"/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  <a:latin typeface="+mn-ea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 1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、管教是圣经的教训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   5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 2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、因主所爱的，祂必管教  6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-7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          </a:t>
            </a:r>
            <a:r>
              <a:rPr lang="en-US" altLang="zh-CN" sz="4000" b="1" dirty="0" err="1">
                <a:solidFill>
                  <a:schemeClr val="tx1"/>
                </a:solidFill>
                <a:uFillTx/>
                <a:sym typeface="+mn-ea"/>
              </a:rPr>
              <a:t>关系决定管教的目的</a:t>
            </a: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。</a:t>
            </a:r>
            <a:r>
              <a:rPr lang="en-US" altLang="zh-CN" sz="4000" b="1" dirty="0" err="1">
                <a:solidFill>
                  <a:schemeClr val="tx1"/>
                </a:solidFill>
                <a:uFillTx/>
                <a:sym typeface="+mn-ea"/>
              </a:rPr>
              <a:t>一个疏于管教儿子的父亲不配被称为父亲，一个老是逃避管教的儿子，正失去了儿子的名分</a:t>
            </a: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。</a:t>
            </a:r>
          </a:p>
          <a:p>
            <a:pPr>
              <a:buNone/>
            </a:pPr>
            <a:endParaRPr lang="zh-CN" altLang="en-US" sz="4000" b="1" dirty="0">
              <a:solidFill>
                <a:schemeClr val="tx1"/>
              </a:solidFill>
              <a:uFillTx/>
              <a:latin typeface="+mn-ea"/>
              <a:sym typeface="+mn-ea"/>
            </a:endParaRPr>
          </a:p>
          <a:p>
            <a:pPr>
              <a:buNone/>
            </a:pPr>
            <a:endParaRPr lang="zh-CN" altLang="en-US" sz="4000" b="1" dirty="0">
              <a:solidFill>
                <a:schemeClr val="tx1"/>
              </a:solidFill>
              <a:uFillTx/>
              <a:latin typeface="+mn-ea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9</a:t>
            </a:fld>
            <a:endParaRPr lang="zh-CN" alt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</TotalTime>
  <Words>1128</Words>
  <Application>Microsoft Office PowerPoint</Application>
  <PresentationFormat>全屏显示(4:3)</PresentationFormat>
  <Paragraphs>104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5" baseType="lpstr">
      <vt:lpstr>+中文正文</vt:lpstr>
      <vt:lpstr>等线</vt:lpstr>
      <vt:lpstr>隶书</vt:lpstr>
      <vt:lpstr>宋体</vt:lpstr>
      <vt:lpstr>Calibri</vt:lpstr>
      <vt:lpstr>Constantia</vt:lpstr>
      <vt:lpstr>Times New Roman</vt:lpstr>
      <vt:lpstr>Wingdings 2</vt:lpstr>
      <vt:lpstr>流畅</vt:lpstr>
      <vt:lpstr>&lt;&lt;希伯来书&gt;&gt;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第十二章              持定盼望 </dc:title>
  <dc:creator>lenovo</dc:creator>
  <cp:lastModifiedBy>松坚 刘</cp:lastModifiedBy>
  <cp:revision>21</cp:revision>
  <dcterms:created xsi:type="dcterms:W3CDTF">2023-12-11T01:07:00Z</dcterms:created>
  <dcterms:modified xsi:type="dcterms:W3CDTF">2025-06-27T01:52:41Z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DA9D22BF21AA45478701F200A9AE53B7_12</vt:lpwstr>
  </property>
  <property fmtid="{D5CDD505-2E9C-101B-9397-08002B2CF9AE}" pid="3" name="KSOProductBuildVer">
    <vt:lpwstr>2052-12.1.0.21541</vt:lpwstr>
  </property>
</Properties>
</file>