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8" r:id="rId2"/>
    <p:sldId id="257" r:id="rId3"/>
    <p:sldId id="284" r:id="rId4"/>
    <p:sldId id="285" r:id="rId5"/>
    <p:sldId id="281" r:id="rId6"/>
    <p:sldId id="258" r:id="rId7"/>
    <p:sldId id="260" r:id="rId8"/>
    <p:sldId id="288" r:id="rId9"/>
    <p:sldId id="289" r:id="rId10"/>
    <p:sldId id="290" r:id="rId11"/>
    <p:sldId id="287" r:id="rId12"/>
    <p:sldId id="286" r:id="rId13"/>
    <p:sldId id="261" r:id="rId14"/>
    <p:sldId id="280" r:id="rId15"/>
    <p:sldId id="262" r:id="rId16"/>
    <p:sldId id="263" r:id="rId17"/>
    <p:sldId id="291" r:id="rId18"/>
    <p:sldId id="283" r:id="rId19"/>
    <p:sldId id="264" r:id="rId20"/>
    <p:sldId id="292" r:id="rId21"/>
    <p:sldId id="265" r:id="rId22"/>
    <p:sldId id="294" r:id="rId23"/>
    <p:sldId id="295" r:id="rId24"/>
    <p:sldId id="266" r:id="rId25"/>
    <p:sldId id="293" r:id="rId26"/>
    <p:sldId id="267" r:id="rId27"/>
  </p:sldIdLst>
  <p:sldSz cx="9144000" cy="6858000" type="screen4x3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534" y="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3199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2A4561B-94B2-4522-8932-CEEDD0E140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1AAE8-F39E-4919-BD11-4418AF3ED0EE}" type="datetimeFigureOut">
              <a:rPr lang="zh-CN" altLang="en-US" smtClean="0"/>
              <a:t>2025/8/7</a:t>
            </a:fld>
            <a:endParaRPr lang="zh-CN" altLang="en-US"/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1FDC3726-7C14-4438-C2D6-163328641A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FD2FE-AF73-4562-A346-B92CAF5D73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8461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E2402-376B-4773-86F9-22DF521B0845}" type="datetimeFigureOut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866CA-1771-4E4C-8500-2BB31F4D780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75B2-7D4D-4ADB-804A-015EDDC84A33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0E11-A5C2-45AC-9993-BDB0DCBC5266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3242-2D40-4F9B-A808-E04E0F989415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548D-C76F-4A97-80CF-0044C55C7C2A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382000" y="260648"/>
            <a:ext cx="762000" cy="365125"/>
          </a:xfrm>
        </p:spPr>
        <p:txBody>
          <a:bodyPr/>
          <a:lstStyle>
            <a:lvl1pPr algn="ctr">
              <a:defRPr sz="28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AA1B-7825-4B22-B630-A9B7F768C797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CB2C-BEDF-4C7D-9BBE-E44A5AD27CFE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1898-5CB0-4943-8722-24CAD5CCDD5F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7C34-060D-4D8F-AAFE-4FA8391EAF77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B5116-9A95-4DDF-9C05-438190320F4D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2DA9-8727-4799-BE1C-E6BF5951FD95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23FE8-B0BC-45DD-A40A-FFAD38F373C7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3DDDE0-CEA7-4780-84BB-11BB733E3515}" type="datetime1">
              <a:rPr lang="zh-CN" altLang="en-US" smtClean="0"/>
              <a:pPr/>
              <a:t>2025/8/7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>
                <a:solidFill>
                  <a:schemeClr val="bg1"/>
                </a:solidFill>
              </a:rPr>
              <a:t>&lt;&lt;</a:t>
            </a:r>
            <a:r>
              <a:rPr lang="zh-CN" altLang="zh-CN" sz="7200" b="1" dirty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2564904"/>
            <a:ext cx="9144000" cy="1512168"/>
          </a:xfrm>
        </p:spPr>
        <p:txBody>
          <a:bodyPr>
            <a:noAutofit/>
          </a:bodyPr>
          <a:lstStyle/>
          <a:p>
            <a:pPr algn="ctr"/>
            <a:r>
              <a:rPr lang="zh-CN" altLang="zh-CN" sz="7200" b="1" dirty="0">
                <a:solidFill>
                  <a:srgbClr val="C00000"/>
                </a:solidFill>
                <a:latin typeface="+mj-ea"/>
                <a:ea typeface="+mj-ea"/>
              </a:rPr>
              <a:t>第十三章</a:t>
            </a:r>
            <a:r>
              <a:rPr lang="en-US" altLang="zh-CN" sz="7200" b="1" dirty="0">
                <a:solidFill>
                  <a:srgbClr val="C00000"/>
                </a:solidFill>
                <a:latin typeface="+mj-ea"/>
                <a:ea typeface="+mj-ea"/>
              </a:rPr>
              <a:t>  </a:t>
            </a:r>
            <a:r>
              <a:rPr lang="zh-CN" altLang="en-US" sz="7200" b="1" dirty="0">
                <a:solidFill>
                  <a:srgbClr val="C00000"/>
                </a:solidFill>
                <a:latin typeface="+mj-ea"/>
                <a:ea typeface="+mj-ea"/>
              </a:rPr>
              <a:t>更美的爱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永久性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婚姻盟约的本质是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“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至死方休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”</a:t>
            </a:r>
            <a:endParaRPr lang="en-US" altLang="zh-CN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【玛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2:15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】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15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虽然神有灵的余力能造多人，他不是单造一人吗？为何只造一人呢？乃是他愿人得虔诚的后裔。所以当谨守你们的心，谁也不可以诡诈待幼年所娶的妻。</a:t>
            </a: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第一、结婚的人要尊重婚姻。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第二、不结婚的人也要尊重婚姻，这才叫作「人人都当尊重。」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4000" b="1" dirty="0">
                <a:solidFill>
                  <a:schemeClr val="tx1"/>
                </a:solidFill>
                <a:latin typeface="+mn-ea"/>
                <a:sym typeface="+mn-ea"/>
              </a:rPr>
              <a:t>2</a:t>
            </a:r>
            <a:r>
              <a:rPr lang="zh-CN" altLang="en-US" sz="4000" b="1" dirty="0">
                <a:solidFill>
                  <a:schemeClr val="tx1"/>
                </a:solidFill>
                <a:latin typeface="+mn-ea"/>
                <a:sym typeface="+mn-ea"/>
              </a:rPr>
              <a:t>）</a:t>
            </a:r>
            <a:r>
              <a:rPr lang="zh-CN" altLang="zh-CN" sz="4000" b="1" dirty="0">
                <a:solidFill>
                  <a:schemeClr val="tx1"/>
                </a:solidFill>
                <a:latin typeface="+mn-ea"/>
                <a:sym typeface="+mn-ea"/>
              </a:rPr>
              <a:t>钱财方面</a:t>
            </a:r>
            <a:r>
              <a:rPr lang="en-US" altLang="zh-CN" sz="4000" b="1" dirty="0">
                <a:solidFill>
                  <a:schemeClr val="tx1"/>
                </a:solidFill>
                <a:latin typeface="+mn-ea"/>
                <a:sym typeface="+mn-ea"/>
              </a:rPr>
              <a:t>  </a:t>
            </a:r>
            <a:r>
              <a:rPr lang="zh-CN" altLang="zh-CN" sz="4000" b="1" dirty="0">
                <a:solidFill>
                  <a:schemeClr val="tx1"/>
                </a:solidFill>
                <a:latin typeface="+mn-ea"/>
                <a:sym typeface="+mn-ea"/>
              </a:rPr>
              <a:t>5</a:t>
            </a:r>
            <a:r>
              <a:rPr lang="en-US" altLang="zh-CN" sz="4000" b="1" dirty="0">
                <a:solidFill>
                  <a:schemeClr val="tx1"/>
                </a:solidFill>
                <a:latin typeface="+mn-ea"/>
                <a:sym typeface="+mn-ea"/>
              </a:rPr>
              <a:t>-</a:t>
            </a:r>
            <a:r>
              <a:rPr lang="zh-CN" altLang="zh-CN" sz="4000" b="1" dirty="0">
                <a:solidFill>
                  <a:schemeClr val="tx1"/>
                </a:solidFill>
                <a:latin typeface="+mn-ea"/>
                <a:sym typeface="+mn-ea"/>
              </a:rPr>
              <a:t>6</a:t>
            </a:r>
            <a:endParaRPr lang="en-US" altLang="zh-CN" sz="4000" b="1" dirty="0">
              <a:solidFill>
                <a:schemeClr val="tx1"/>
              </a:solidFill>
              <a:latin typeface="+mn-ea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mn-ea"/>
                <a:sym typeface="+mn-ea"/>
              </a:rPr>
              <a:t> </a:t>
            </a:r>
            <a:r>
              <a:rPr lang="zh-CN" altLang="zh-CN" sz="4000" b="1" dirty="0">
                <a:solidFill>
                  <a:schemeClr val="tx1"/>
                </a:solidFill>
                <a:latin typeface="+mn-ea"/>
                <a:sym typeface="+mn-ea"/>
              </a:rPr>
              <a:t>对钱的态度如何比你有多少钱更要紧。</a:t>
            </a:r>
            <a:endParaRPr lang="en-US" altLang="zh-CN" sz="4000" b="1" dirty="0">
              <a:solidFill>
                <a:schemeClr val="tx1"/>
              </a:solidFill>
              <a:latin typeface="+mn-ea"/>
              <a:sym typeface="+mn-ea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A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方法正确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 B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、态度正确</a:t>
            </a:r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C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、目的正确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 D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、动机正确</a:t>
            </a:r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4878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3600" b="1" dirty="0">
                <a:latin typeface="+mn-ea"/>
              </a:rPr>
              <a:t>主曾说：“我总不撇下你，也不丢弃你。” </a:t>
            </a:r>
          </a:p>
          <a:p>
            <a:r>
              <a:rPr lang="zh-CN" altLang="zh-CN" sz="3600" b="1" dirty="0">
                <a:solidFill>
                  <a:schemeClr val="tx1"/>
                </a:solidFill>
                <a:latin typeface="+中文正文" charset="0"/>
              </a:rPr>
              <a:t>【书1:5】你平生的日子，必无一人能在你面前站立得住。我怎样与摩西同在，也必照样与你同在；我必不撇下你，也不丢弃你。</a:t>
            </a:r>
          </a:p>
          <a:p>
            <a:r>
              <a:rPr lang="zh-CN" altLang="zh-CN" sz="3600" b="1" dirty="0">
                <a:solidFill>
                  <a:schemeClr val="tx1"/>
                </a:solidFill>
                <a:latin typeface="+中文正文" charset="0"/>
              </a:rPr>
              <a:t>【申31:6】你们当刚强壮胆，不要害怕，也不要畏惧他们，因为耶和华你的神和你同去。他必不撇下你，也不丢弃你。”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Autofit/>
          </a:bodyPr>
          <a:lstStyle/>
          <a:p>
            <a:r>
              <a:rPr lang="zh-CN" altLang="zh-CN" sz="36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【申31:8】耶和华必在你前面行，他必与你同在，必不撇下你，也不丢弃你。不要惧怕，也不要惊惶。”</a:t>
            </a:r>
          </a:p>
          <a:p>
            <a:endParaRPr lang="zh-CN" altLang="zh-CN" sz="3600" b="1" dirty="0">
              <a:solidFill>
                <a:schemeClr val="tx1"/>
              </a:solidFill>
              <a:uFillTx/>
              <a:latin typeface="+mn-ea"/>
              <a:sym typeface="+mn-ea"/>
            </a:endParaRPr>
          </a:p>
          <a:p>
            <a:r>
              <a:rPr lang="zh-CN" altLang="zh-CN" sz="36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表示当身外之物不能够供应我一切需要的时候，当我在身子中间受到一些试炼试探的时候，我要即刻回到我与神之间的关系，这是很重要的。</a:t>
            </a:r>
            <a:endParaRPr lang="zh-CN" altLang="zh-CN" sz="3600" b="1" dirty="0">
              <a:solidFill>
                <a:schemeClr val="tx1"/>
              </a:solidFill>
              <a:uFillTx/>
              <a:latin typeface="+mn-ea"/>
            </a:endParaRPr>
          </a:p>
          <a:p>
            <a:endParaRPr lang="zh-CN" altLang="en-US" sz="3600" b="1" dirty="0">
              <a:solidFill>
                <a:schemeClr val="tx1"/>
              </a:solidFill>
              <a:uFillTx/>
            </a:endParaRPr>
          </a:p>
          <a:p>
            <a:endParaRPr lang="zh-CN" altLang="en-US" sz="36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4400" b="1" dirty="0">
                <a:latin typeface="+mn-ea"/>
              </a:rPr>
              <a:t>二、</a:t>
            </a:r>
            <a:r>
              <a:rPr lang="zh-CN" altLang="zh-CN" sz="4400" b="1" dirty="0">
                <a:latin typeface="+mn-ea"/>
              </a:rPr>
              <a:t>敬重牧者</a:t>
            </a:r>
            <a:r>
              <a:rPr lang="en-US" altLang="zh-CN" sz="4400" b="1" dirty="0">
                <a:latin typeface="+mn-ea"/>
              </a:rPr>
              <a:t>(7</a:t>
            </a:r>
            <a:r>
              <a:rPr lang="zh-CN" altLang="zh-CN" sz="4400" b="1" dirty="0">
                <a:latin typeface="+mn-ea"/>
              </a:rPr>
              <a:t>～</a:t>
            </a:r>
            <a:r>
              <a:rPr lang="en-US" altLang="zh-CN" sz="4400" b="1" dirty="0">
                <a:latin typeface="+mn-ea"/>
              </a:rPr>
              <a:t>17)</a:t>
            </a:r>
            <a:br>
              <a:rPr lang="zh-CN" altLang="zh-CN" sz="4800" dirty="0">
                <a:latin typeface="+mn-ea"/>
              </a:rPr>
            </a:br>
            <a:r>
              <a:rPr lang="en-US" altLang="zh-CN" sz="4000" b="1" dirty="0">
                <a:latin typeface="+mn-ea"/>
              </a:rPr>
              <a:t>1</a:t>
            </a:r>
            <a:r>
              <a:rPr lang="zh-CN" altLang="zh-CN" sz="4000" b="1" dirty="0">
                <a:latin typeface="+mn-ea"/>
              </a:rPr>
              <a:t>、记念传道人</a:t>
            </a:r>
            <a:r>
              <a:rPr lang="en-US" altLang="zh-CN" sz="4000" b="1" dirty="0">
                <a:latin typeface="+mn-ea"/>
              </a:rPr>
              <a:t>   7</a:t>
            </a:r>
            <a:endParaRPr lang="en-US" altLang="zh-CN" sz="4800" b="1" dirty="0">
              <a:latin typeface="+mn-ea"/>
            </a:endParaRPr>
          </a:p>
          <a:p>
            <a:endParaRPr lang="zh-CN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被领导的人应当有怎样的责任。</a:t>
            </a:r>
          </a:p>
          <a:p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领导者应当被尊重到什么地步。</a:t>
            </a:r>
          </a:p>
          <a:p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领导的人之所以被尊重，应该要付怎样的代价。</a:t>
            </a:r>
          </a:p>
          <a:p>
            <a:endParaRPr lang="zh-CN" altLang="zh-CN" sz="4000" dirty="0"/>
          </a:p>
          <a:p>
            <a:endParaRPr lang="zh-CN" altLang="zh-CN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Autofit/>
          </a:bodyPr>
          <a:lstStyle/>
          <a:p>
            <a:pPr>
              <a:buNone/>
            </a:pPr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2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、记念耶稣基督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   8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     </a:t>
            </a:r>
            <a:r>
              <a:rPr lang="en-US" altLang="zh-CN" sz="4000" b="1" dirty="0" err="1">
                <a:solidFill>
                  <a:schemeClr val="tx1"/>
                </a:solidFill>
                <a:latin typeface="+中文正文" charset="0"/>
              </a:rPr>
              <a:t>基督既然永远是一样的，信心也永远是一样的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。所以，过去对基督教信仰的诠释者，可以成为往后世世代代的典范。</a:t>
            </a:r>
          </a:p>
          <a:p>
            <a:pPr>
              <a:buNone/>
            </a:pPr>
            <a:endParaRPr lang="zh-CN" altLang="zh-CN" sz="4000" b="1" dirty="0">
              <a:solidFill>
                <a:schemeClr val="tx1"/>
              </a:solidFill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3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、怪异的教义与真实的教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训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 9-12</a:t>
            </a:r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pPr>
              <a:buNone/>
            </a:pP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    </a:t>
            </a:r>
          </a:p>
          <a:p>
            <a:pPr>
              <a:buNone/>
            </a:pP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「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我们有一祭坛」这个祭坛所献的就是上帝的独生子道成肉身的耶稣基督。　</a:t>
            </a:r>
            <a:endParaRPr lang="zh-CN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zh-CN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/>
          <a:lstStyle/>
          <a:p>
            <a:endParaRPr lang="zh-CN" altLang="en-US" sz="3600" b="1" dirty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“祭坛”就是指十字架，其上的祭物是主耶稣。本书多次论基督献上自己为赎罪祭，也暗示“十字架”是新约属灵的祭坛。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4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、信徒的责任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    13-17 </a:t>
            </a:r>
          </a:p>
          <a:p>
            <a:endParaRPr lang="zh-CN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嘴唇发出的可以当作果子，也显示了果子的源头，就像从果子可以判断出果树的本质一样。</a:t>
            </a:r>
            <a:endParaRPr lang="zh-CN" altLang="zh-CN" sz="4000" b="1" dirty="0">
              <a:solidFill>
                <a:schemeClr val="tx1"/>
              </a:solidFill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692696"/>
            <a:ext cx="8496944" cy="56319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400" b="1" dirty="0">
                <a:latin typeface="+mn-ea"/>
              </a:rPr>
              <a:t>一、常存爱心</a:t>
            </a:r>
            <a:r>
              <a:rPr lang="en-US" altLang="zh-CN" sz="4400" b="1" dirty="0">
                <a:latin typeface="+mn-ea"/>
              </a:rPr>
              <a:t>(</a:t>
            </a:r>
            <a:r>
              <a:rPr lang="zh-CN" altLang="zh-CN" sz="4400" b="1" dirty="0">
                <a:latin typeface="+mn-ea"/>
              </a:rPr>
              <a:t>１～６</a:t>
            </a:r>
            <a:r>
              <a:rPr lang="en-US" altLang="zh-CN" sz="4400" b="1" dirty="0">
                <a:latin typeface="+mn-ea"/>
              </a:rPr>
              <a:t>)</a:t>
            </a:r>
            <a:endParaRPr lang="zh-CN" altLang="zh-CN" sz="4400" dirty="0">
              <a:latin typeface="+mn-ea"/>
            </a:endParaRPr>
          </a:p>
          <a:p>
            <a:pPr lvl="0">
              <a:buNone/>
            </a:pPr>
            <a:r>
              <a:rPr lang="en-US" altLang="zh-CN" sz="4000" b="1" dirty="0">
                <a:latin typeface="+mn-ea"/>
              </a:rPr>
              <a:t>1</a:t>
            </a:r>
            <a:r>
              <a:rPr lang="zh-CN" altLang="zh-CN" sz="4000" b="1" dirty="0">
                <a:latin typeface="+mn-ea"/>
              </a:rPr>
              <a:t>、对弟兄</a:t>
            </a:r>
            <a:r>
              <a:rPr lang="en-US" altLang="zh-CN" sz="4000" b="1" dirty="0">
                <a:latin typeface="+mn-ea"/>
              </a:rPr>
              <a:t>  1-3</a:t>
            </a:r>
          </a:p>
          <a:p>
            <a:pPr lvl="0">
              <a:buNone/>
            </a:pPr>
            <a:endParaRPr lang="zh-CN" altLang="zh-CN" sz="4000" b="1" dirty="0">
              <a:solidFill>
                <a:schemeClr val="tx1"/>
              </a:solidFill>
              <a:latin typeface="+mn-ea"/>
            </a:endParaRPr>
          </a:p>
          <a:p>
            <a:pPr lvl="0"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+mn-ea"/>
              </a:rPr>
              <a:t>弟兄相爱：是因为认识了基督的爱而有的爱心</a:t>
            </a:r>
            <a:endParaRPr lang="en-US" altLang="zh-CN" sz="4000" b="1" dirty="0">
              <a:solidFill>
                <a:schemeClr val="tx1"/>
              </a:solidFill>
              <a:latin typeface="+mn-ea"/>
            </a:endParaRPr>
          </a:p>
          <a:p>
            <a:pPr lvl="0"/>
            <a:r>
              <a:rPr lang="zh-CN" altLang="en-US" sz="4000" b="1" dirty="0">
                <a:solidFill>
                  <a:schemeClr val="tx1"/>
                </a:solidFill>
                <a:latin typeface="+mn-ea"/>
              </a:rPr>
              <a:t>【约壹</a:t>
            </a:r>
            <a:r>
              <a:rPr lang="en-US" altLang="zh-CN" sz="4000" b="1" dirty="0">
                <a:solidFill>
                  <a:schemeClr val="tx1"/>
                </a:solidFill>
                <a:latin typeface="+mn-ea"/>
              </a:rPr>
              <a:t>4:8</a:t>
            </a:r>
            <a:r>
              <a:rPr lang="zh-CN" altLang="en-US" sz="4000" b="1" dirty="0">
                <a:solidFill>
                  <a:schemeClr val="tx1"/>
                </a:solidFill>
                <a:latin typeface="+mn-ea"/>
              </a:rPr>
              <a:t>】</a:t>
            </a:r>
            <a:r>
              <a:rPr lang="en-US" altLang="zh-CN" sz="4000" b="1" dirty="0">
                <a:solidFill>
                  <a:schemeClr val="tx1"/>
                </a:solidFill>
                <a:latin typeface="+mn-ea"/>
              </a:rPr>
              <a:t>8</a:t>
            </a:r>
            <a:r>
              <a:rPr lang="zh-CN" altLang="en-US" sz="4000" b="1" dirty="0">
                <a:solidFill>
                  <a:schemeClr val="tx1"/>
                </a:solidFill>
                <a:latin typeface="+mn-ea"/>
              </a:rPr>
              <a:t>没有爱心的，就不认识神，因为神就是爱。</a:t>
            </a:r>
          </a:p>
          <a:p>
            <a:endParaRPr lang="zh-CN" altLang="zh-CN" sz="4000" b="1" dirty="0">
              <a:solidFill>
                <a:schemeClr val="tx1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382000" y="260649"/>
            <a:ext cx="762000" cy="272752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zh-CN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  <a:p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「承认主名」在这一本书写成的时候，已经变成一个很难做到的事情了。因为希伯来人所住的地方，无论是他们的本地，本乡，本族，祖传的地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endParaRPr lang="zh-CN" altLang="zh-CN" sz="4000" b="1" dirty="0">
              <a:solidFill>
                <a:schemeClr val="tx1"/>
              </a:solidFill>
              <a:uFillTx/>
            </a:endParaRPr>
          </a:p>
          <a:p>
            <a:r>
              <a:rPr lang="zh-CN" altLang="zh-CN" sz="4000" b="1" dirty="0">
                <a:solidFill>
                  <a:schemeClr val="tx1"/>
                </a:solidFill>
                <a:uFillTx/>
              </a:rPr>
              <a:t>或者他们到处作生意飘流四方寄居之地，都在罗马帝国下面，所以他们没有办法逃走罗马人的法律，普世通行，只能称一个人为主，就是凯撒。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uFillTx/>
              </a:rPr>
              <a:t>行善若为博取掌声，你已得赏赐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: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若为暗中的神而做，祂在永恒中偿还。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——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路易斯</a:t>
            </a: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动机警醒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: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行善是为神隐秘的观众而做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(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太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6:3-4)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。</a:t>
            </a: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「为基督给一杯冷水的手，比建造大教堂却无爱的心更蒙记念。」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——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司布真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pPr lvl="0"/>
            <a:br>
              <a:rPr lang="en-US" altLang="zh-CN" b="1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41588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zh-CN" altLang="en-US" sz="4400" b="1" dirty="0">
                <a:latin typeface="+mn-ea"/>
              </a:rPr>
              <a:t>三、</a:t>
            </a:r>
            <a:r>
              <a:rPr lang="zh-CN" altLang="zh-CN" sz="4400" b="1" dirty="0">
                <a:latin typeface="+mn-ea"/>
              </a:rPr>
              <a:t>爱心的请求与期望</a:t>
            </a:r>
            <a:r>
              <a:rPr lang="en-US" altLang="zh-CN" sz="4400" b="1" dirty="0">
                <a:latin typeface="+mn-ea"/>
              </a:rPr>
              <a:t>  18</a:t>
            </a:r>
            <a:r>
              <a:rPr lang="zh-CN" altLang="zh-CN" sz="4400" b="1" dirty="0">
                <a:latin typeface="+mn-ea"/>
              </a:rPr>
              <a:t>～</a:t>
            </a:r>
            <a:r>
              <a:rPr lang="en-US" altLang="zh-CN" sz="4400" b="1" dirty="0">
                <a:latin typeface="+mn-ea"/>
              </a:rPr>
              <a:t>25</a:t>
            </a:r>
          </a:p>
          <a:p>
            <a:pPr lvl="0"/>
            <a:r>
              <a:rPr lang="en-US" altLang="zh-CN" sz="4000" b="1" dirty="0">
                <a:latin typeface="+mn-ea"/>
              </a:rPr>
              <a:t>1</a:t>
            </a:r>
            <a:r>
              <a:rPr lang="zh-CN" altLang="zh-CN" sz="4000" b="1" dirty="0">
                <a:latin typeface="+mn-ea"/>
              </a:rPr>
              <a:t>、请求</a:t>
            </a:r>
            <a:r>
              <a:rPr lang="en-US" altLang="zh-CN" sz="4000" b="1" dirty="0">
                <a:latin typeface="+mn-ea"/>
              </a:rPr>
              <a:t>    18-19</a:t>
            </a:r>
          </a:p>
          <a:p>
            <a:pPr lvl="0"/>
            <a:endParaRPr lang="zh-CN" altLang="en-US" sz="4000" b="1" dirty="0">
              <a:latin typeface="+mn-ea"/>
            </a:endParaRPr>
          </a:p>
          <a:p>
            <a:pPr lvl="0"/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</a:rPr>
              <a:t>上帝啊，我把我的心交在你的手里。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uFillTx/>
              </a:rPr>
              <a:t>                                        ——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加尔文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2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祷告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    20-21</a:t>
            </a:r>
            <a:endParaRPr lang="en-US" altLang="zh-CN" sz="4000" b="1" dirty="0">
              <a:solidFill>
                <a:schemeClr val="tx1"/>
              </a:solidFill>
              <a:uFillTx/>
              <a:latin typeface="+mn-ea"/>
            </a:endParaRP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「借着基督从死里复活，用各样善事成全你们。」我们行善不是出于自己，因为我们不是善的本体，我们身上所有的善，是神的恩典，借着圣灵在我们身上结出的果子。</a:t>
            </a:r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pPr lvl="0"/>
            <a:endParaRPr lang="zh-CN" altLang="zh-CN" sz="4000" b="1" dirty="0">
              <a:solidFill>
                <a:schemeClr val="tx1"/>
              </a:solidFill>
              <a:uFillTx/>
            </a:endParaRPr>
          </a:p>
          <a:p>
            <a:endParaRPr lang="zh-CN" altLang="zh-CN" sz="4000" b="1" dirty="0">
              <a:solidFill>
                <a:schemeClr val="tx1"/>
              </a:solidFill>
              <a:uFillTx/>
            </a:endParaRPr>
          </a:p>
          <a:p>
            <a:endParaRPr lang="zh-CN" altLang="zh-CN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400" b="1" dirty="0">
                <a:latin typeface="+mn-ea"/>
              </a:rPr>
              <a:t>3</a:t>
            </a:r>
            <a:r>
              <a:rPr lang="zh-CN" altLang="en-US" sz="4400" b="1" dirty="0">
                <a:latin typeface="+mn-ea"/>
              </a:rPr>
              <a:t>、</a:t>
            </a:r>
            <a:r>
              <a:rPr lang="zh-CN" altLang="zh-CN" sz="4400" b="1" dirty="0">
                <a:latin typeface="+mn-ea"/>
              </a:rPr>
              <a:t>期望</a:t>
            </a:r>
            <a:r>
              <a:rPr lang="en-US" altLang="zh-CN" sz="4400" b="1" dirty="0">
                <a:latin typeface="+mn-ea"/>
              </a:rPr>
              <a:t>      22-23</a:t>
            </a:r>
            <a:endParaRPr lang="zh-CN" altLang="zh-CN" sz="4400" dirty="0">
              <a:latin typeface="+mn-ea"/>
            </a:endParaRPr>
          </a:p>
          <a:p>
            <a:r>
              <a:rPr lang="en-US" altLang="zh-CN" sz="4400" b="1" dirty="0">
                <a:latin typeface="+mn-ea"/>
              </a:rPr>
              <a:t>4</a:t>
            </a:r>
            <a:r>
              <a:rPr lang="zh-CN" altLang="zh-CN" sz="4400" b="1" dirty="0">
                <a:latin typeface="+mn-ea"/>
              </a:rPr>
              <a:t>、问安与祝福</a:t>
            </a:r>
            <a:r>
              <a:rPr lang="en-US" altLang="zh-CN" sz="4400" b="1" dirty="0">
                <a:latin typeface="+mn-ea"/>
              </a:rPr>
              <a:t>   24-25</a:t>
            </a:r>
            <a:endParaRPr lang="zh-CN" altLang="zh-CN" sz="4400" dirty="0">
              <a:latin typeface="+mn-ea"/>
            </a:endParaRPr>
          </a:p>
          <a:p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【约壹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4:20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】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20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人若说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“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我爱神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”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，却恨他的弟兄，就是说谎话的；不爱他所看见的弟兄，就不能爱没有看见的神（有古卷作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“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怎能爱没有看见的神呢？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”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）。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pPr lvl="0"/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sz="4000" b="1" dirty="0">
              <a:solidFill>
                <a:schemeClr val="tx1"/>
              </a:solidFill>
              <a:uFillTx/>
              <a:latin typeface="+mn-ea"/>
              <a:sym typeface="+mn-ea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约一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4：7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】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亲爱的弟兄啊，我们应当彼此相爱，因为爱是从　神来的。凡有爱心的，都是由　神而生，并且认识神。</a:t>
            </a:r>
            <a:endParaRPr lang="zh-CN" altLang="zh-CN" sz="4000" b="1" dirty="0">
              <a:solidFill>
                <a:schemeClr val="tx1"/>
              </a:solidFill>
              <a:uFillTx/>
            </a:endParaRPr>
          </a:p>
          <a:p>
            <a:endParaRPr lang="zh-CN" altLang="zh-CN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Autofit/>
          </a:bodyPr>
          <a:lstStyle/>
          <a:p>
            <a:pPr>
              <a:buNone/>
            </a:pPr>
            <a:endParaRPr lang="en-US" altLang="zh-CN" sz="1400" b="1" dirty="0">
              <a:solidFill>
                <a:srgbClr val="002060"/>
              </a:solidFill>
              <a:latin typeface="+mn-ea"/>
            </a:endParaRP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+mn-ea"/>
              </a:rPr>
              <a:t>“不可忘记接待”。爱是使人不会忘记的，爱能使人为所爱的人设想得很周到而没有什么遗忘的。</a:t>
            </a:r>
            <a:endParaRPr lang="zh-CN" altLang="zh-CN" sz="4000" b="1" dirty="0">
              <a:solidFill>
                <a:schemeClr val="tx1"/>
              </a:solidFill>
              <a:latin typeface="+mn-ea"/>
              <a:sym typeface="+mn-ea"/>
            </a:endParaRPr>
          </a:p>
          <a:p>
            <a:pPr lvl="0"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+mn-ea"/>
                <a:sym typeface="+mn-ea"/>
              </a:rPr>
              <a:t>「接待」以前，先「接纳」，因为爱真正的出发点和真正的行动是从内心深处容纳别人，从内心深处接纳别人。</a:t>
            </a:r>
            <a:endParaRPr lang="en-US" altLang="zh-CN" sz="4000" b="1" dirty="0">
              <a:solidFill>
                <a:schemeClr val="tx1"/>
              </a:solidFill>
              <a:latin typeface="+mn-ea"/>
            </a:endParaRPr>
          </a:p>
          <a:p>
            <a:endParaRPr lang="zh-CN" altLang="zh-CN" sz="4000" b="1" dirty="0">
              <a:solidFill>
                <a:schemeClr val="tx1"/>
              </a:solidFill>
            </a:endParaRPr>
          </a:p>
          <a:p>
            <a:endParaRPr lang="zh-CN" altLang="zh-CN" sz="4000" b="1" dirty="0">
              <a:solidFill>
                <a:schemeClr val="tx1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5271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爱心的真正表现是什么呢？</a:t>
            </a:r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A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爱是同一体的觉悟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B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爱有同感情的一种共鸣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C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爱也是一种真正的交往。</a:t>
            </a:r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D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爱也是一个自我对别人的分享，所以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   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爱就分享了神的恩典。</a:t>
            </a:r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latin typeface="+mn-ea"/>
              </a:rPr>
              <a:t>2</a:t>
            </a:r>
            <a:r>
              <a:rPr lang="zh-CN" altLang="zh-CN" sz="4000" b="1" dirty="0">
                <a:latin typeface="+mn-ea"/>
              </a:rPr>
              <a:t>、对自己</a:t>
            </a:r>
            <a:r>
              <a:rPr lang="en-US" altLang="zh-CN" sz="4000" b="1" dirty="0">
                <a:latin typeface="+mn-ea"/>
              </a:rPr>
              <a:t>   4-6</a:t>
            </a:r>
          </a:p>
          <a:p>
            <a:r>
              <a:rPr lang="en-US" altLang="zh-CN" sz="4000" b="1" dirty="0">
                <a:latin typeface="+mn-ea"/>
              </a:rPr>
              <a:t>1</a:t>
            </a:r>
            <a:r>
              <a:rPr lang="zh-CN" altLang="en-US" sz="4000" b="1" dirty="0">
                <a:latin typeface="+mn-ea"/>
              </a:rPr>
              <a:t>）</a:t>
            </a:r>
            <a:r>
              <a:rPr lang="zh-CN" altLang="zh-CN" sz="4000" b="1" dirty="0">
                <a:latin typeface="+mn-ea"/>
              </a:rPr>
              <a:t>婚姻方面</a:t>
            </a:r>
            <a:r>
              <a:rPr lang="en-US" altLang="zh-CN" sz="4000" b="1" dirty="0">
                <a:latin typeface="+mn-ea"/>
              </a:rPr>
              <a:t>  </a:t>
            </a:r>
            <a:r>
              <a:rPr lang="zh-CN" altLang="zh-CN" sz="4000" b="1" dirty="0">
                <a:latin typeface="+mn-ea"/>
              </a:rPr>
              <a:t>4</a:t>
            </a:r>
          </a:p>
          <a:p>
            <a:endParaRPr lang="zh-CN" altLang="en-US" sz="4000" b="1">
              <a:uFillTx/>
              <a:sym typeface="+mn-ea"/>
            </a:endParaRPr>
          </a:p>
          <a:p>
            <a:r>
              <a:rPr lang="zh-CN" altLang="en-US" sz="4000" b="1">
                <a:uFillTx/>
                <a:sym typeface="+mn-ea"/>
              </a:rPr>
              <a:t>婚姻是上帝设立的第一种制度比教会和国家更古老，是一切人类关系的基础。</a:t>
            </a:r>
            <a:r>
              <a:rPr lang="en-US" altLang="zh-CN" sz="4000" b="1">
                <a:uFillTx/>
                <a:sym typeface="+mn-ea"/>
              </a:rPr>
              <a:t>”——</a:t>
            </a:r>
            <a:r>
              <a:rPr lang="zh-CN" altLang="en-US" sz="4000" b="1">
                <a:uFillTx/>
                <a:sym typeface="+mn-ea"/>
              </a:rPr>
              <a:t>马丁</a:t>
            </a:r>
            <a:r>
              <a:rPr lang="en-US" altLang="zh-CN" sz="4000" b="1">
                <a:uFillTx/>
                <a:sym typeface="+mn-ea"/>
              </a:rPr>
              <a:t>·</a:t>
            </a:r>
            <a:r>
              <a:rPr lang="zh-CN" altLang="en-US" sz="4000" b="1">
                <a:uFillTx/>
                <a:sym typeface="+mn-ea"/>
              </a:rPr>
              <a:t>路德</a:t>
            </a:r>
            <a:endParaRPr lang="en-US" altLang="zh-CN" sz="4000" b="1">
              <a:solidFill>
                <a:schemeClr val="tx1"/>
              </a:solidFill>
              <a:uFillTx/>
            </a:endParaRPr>
          </a:p>
          <a:p>
            <a:endParaRPr lang="en-US" altLang="zh-CN" sz="40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合一性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pPr lvl="0"/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【创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2:24</a:t>
            </a:r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】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24</a:t>
            </a:r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因此，人要离开父母与妻子连合，二人成为一体。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pPr lvl="0"/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独立性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pPr lvl="0"/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【创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2:18</a:t>
            </a:r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】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18</a:t>
            </a:r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耶和华神说：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“</a:t>
            </a:r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那人独居不好，我要为他造一个配偶帮助他。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”</a:t>
            </a:r>
            <a:endParaRPr lang="en-US" altLang="zh-CN" sz="4000" b="1" dirty="0">
              <a:solidFill>
                <a:schemeClr val="tx1"/>
              </a:solidFill>
              <a:uFillTx/>
            </a:endParaRPr>
          </a:p>
          <a:p>
            <a:pPr lvl="0"/>
            <a:endParaRPr lang="en-US" altLang="zh-CN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神圣性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【来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13:4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】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4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婚姻，人人都当尊重，床也不可污秽，因为苟合行淫的人，神必要审判。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【太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19:6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】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6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既然如此，夫妻不再是两个人，乃是一体的了。所以，神配合的，人不可分开。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”</a:t>
            </a:r>
            <a:endParaRPr lang="en-US" altLang="zh-CN" sz="4000" b="1">
              <a:solidFill>
                <a:schemeClr val="tx1"/>
              </a:solidFill>
              <a:uFillTx/>
            </a:endParaRPr>
          </a:p>
          <a:p>
            <a:endParaRPr lang="en-US" altLang="zh-CN" sz="4000" b="1">
              <a:solidFill>
                <a:schemeClr val="tx1"/>
              </a:solidFill>
              <a:uFillTx/>
            </a:endParaRPr>
          </a:p>
          <a:p>
            <a:endParaRPr lang="en-US" altLang="zh-CN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1175</Words>
  <Application>Microsoft Office PowerPoint</Application>
  <PresentationFormat>全屏显示(4:3)</PresentationFormat>
  <Paragraphs>108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3" baseType="lpstr">
      <vt:lpstr>+中文正文</vt:lpstr>
      <vt:lpstr>等线</vt:lpstr>
      <vt:lpstr>Calibri</vt:lpstr>
      <vt:lpstr>Constantia</vt:lpstr>
      <vt:lpstr>Times New Roman</vt:lpstr>
      <vt:lpstr>Wingdings 2</vt:lpstr>
      <vt:lpstr>流畅</vt:lpstr>
      <vt:lpstr>&lt;&lt;希伯来书&gt;&gt;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第十三章      彼此相爱 </dc:title>
  <dc:creator>lenovo</dc:creator>
  <cp:lastModifiedBy>松坚 刘</cp:lastModifiedBy>
  <cp:revision>26</cp:revision>
  <dcterms:created xsi:type="dcterms:W3CDTF">2023-12-11T01:03:00Z</dcterms:created>
  <dcterms:modified xsi:type="dcterms:W3CDTF">2025-08-07T12:11:16Z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894B71E4E19C4472995B884706D5FB2E_12</vt:lpwstr>
  </property>
  <property fmtid="{D5CDD505-2E9C-101B-9397-08002B2CF9AE}" pid="3" name="KSOProductBuildVer">
    <vt:lpwstr>2052-12.1.0.22215</vt:lpwstr>
  </property>
</Properties>
</file>