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55"/>
  </p:notesMasterIdLst>
  <p:sldIdLst>
    <p:sldId id="554" r:id="rId2"/>
    <p:sldId id="257" r:id="rId3"/>
    <p:sldId id="327" r:id="rId4"/>
    <p:sldId id="258" r:id="rId5"/>
    <p:sldId id="328" r:id="rId6"/>
    <p:sldId id="259" r:id="rId7"/>
    <p:sldId id="534" r:id="rId8"/>
    <p:sldId id="533" r:id="rId9"/>
    <p:sldId id="260" r:id="rId10"/>
    <p:sldId id="535" r:id="rId11"/>
    <p:sldId id="532" r:id="rId12"/>
    <p:sldId id="261" r:id="rId13"/>
    <p:sldId id="537" r:id="rId14"/>
    <p:sldId id="536" r:id="rId15"/>
    <p:sldId id="330" r:id="rId16"/>
    <p:sldId id="538" r:id="rId17"/>
    <p:sldId id="539" r:id="rId18"/>
    <p:sldId id="262" r:id="rId19"/>
    <p:sldId id="540" r:id="rId20"/>
    <p:sldId id="541" r:id="rId21"/>
    <p:sldId id="263" r:id="rId22"/>
    <p:sldId id="345" r:id="rId23"/>
    <p:sldId id="264" r:id="rId24"/>
    <p:sldId id="265" r:id="rId25"/>
    <p:sldId id="329" r:id="rId26"/>
    <p:sldId id="266" r:id="rId27"/>
    <p:sldId id="542" r:id="rId28"/>
    <p:sldId id="267" r:id="rId29"/>
    <p:sldId id="543" r:id="rId30"/>
    <p:sldId id="268" r:id="rId31"/>
    <p:sldId id="269" r:id="rId32"/>
    <p:sldId id="270" r:id="rId33"/>
    <p:sldId id="331" r:id="rId34"/>
    <p:sldId id="544" r:id="rId35"/>
    <p:sldId id="271" r:id="rId36"/>
    <p:sldId id="555" r:id="rId37"/>
    <p:sldId id="323" r:id="rId38"/>
    <p:sldId id="552" r:id="rId39"/>
    <p:sldId id="272" r:id="rId40"/>
    <p:sldId id="556" r:id="rId41"/>
    <p:sldId id="553" r:id="rId42"/>
    <p:sldId id="545" r:id="rId43"/>
    <p:sldId id="273" r:id="rId44"/>
    <p:sldId id="546" r:id="rId45"/>
    <p:sldId id="324" r:id="rId46"/>
    <p:sldId id="547" r:id="rId47"/>
    <p:sldId id="548" r:id="rId48"/>
    <p:sldId id="550" r:id="rId49"/>
    <p:sldId id="551" r:id="rId50"/>
    <p:sldId id="274" r:id="rId51"/>
    <p:sldId id="549" r:id="rId52"/>
    <p:sldId id="334" r:id="rId53"/>
    <p:sldId id="325" r:id="rId54"/>
  </p:sldIdLst>
  <p:sldSz cx="9144000" cy="6858000" type="screen4x3"/>
  <p:notesSz cx="6858000" cy="9144000"/>
  <p:custDataLst>
    <p:tags r:id="rId5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29" autoAdjust="0"/>
    <p:restoredTop sz="94620" autoAdjust="0"/>
  </p:normalViewPr>
  <p:slideViewPr>
    <p:cSldViewPr showGuides="1">
      <p:cViewPr varScale="1">
        <p:scale>
          <a:sx n="66" d="100"/>
          <a:sy n="66" d="100"/>
        </p:scale>
        <p:origin x="-172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8" y="279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B746F4-70E8-4997-B7B3-A656FBE9965C}" type="datetimeFigureOut">
              <a:rPr lang="zh-CN" altLang="en-US" smtClean="0"/>
              <a:pPr/>
              <a:t>2024/2/1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82DA28-EA72-45E0-904A-9DA985DC94F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标题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6AEC2-D1AB-4245-B055-C72DF3987224}" type="datetime1">
              <a:rPr lang="zh-CN" altLang="en-US" smtClean="0"/>
              <a:pPr/>
              <a:t>2024/2/1</a:t>
            </a:fld>
            <a:endParaRPr lang="zh-CN" altLang="en-US"/>
          </a:p>
        </p:txBody>
      </p:sp>
      <p:sp>
        <p:nvSpPr>
          <p:cNvPr id="2" name="页脚占位符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5" name="灯片编号占位符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159D4-2A5B-4100-9FD6-4458E37E1569}" type="datetime1">
              <a:rPr lang="zh-CN" altLang="en-US" smtClean="0"/>
              <a:pPr/>
              <a:t>2024/2/1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329BB-84F5-4F9A-B092-2394286B9C38}" type="datetime1">
              <a:rPr lang="zh-CN" altLang="en-US" smtClean="0"/>
              <a:pPr/>
              <a:t>2024/2/1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标题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7" name="内容占位符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DF79-DC5B-4BE3-9BCF-19C2CECFF6C3}" type="datetime1">
              <a:rPr lang="zh-CN" altLang="en-US" smtClean="0"/>
              <a:pPr/>
              <a:t>2024/2/1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>
          <a:xfrm>
            <a:off x="8229600" y="6237312"/>
            <a:ext cx="758952" cy="483528"/>
          </a:xfrm>
        </p:spPr>
        <p:txBody>
          <a:bodyPr/>
          <a:lstStyle>
            <a:lvl1pPr>
              <a:defRPr sz="2400"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9" name="日期占位符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D21F0-640B-4F62-A0EC-2DE7B23777B2}" type="datetime1">
              <a:rPr lang="zh-CN" altLang="en-US" smtClean="0"/>
              <a:pPr/>
              <a:t>2024/2/1</a:t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6" name="灯片编号占位符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1" name="日期占位符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DA83F-2908-4ABA-8246-50C5BA0D6D48}" type="datetime1">
              <a:rPr lang="zh-CN" altLang="en-US" smtClean="0"/>
              <a:pPr/>
              <a:t>2024/2/1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标题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25" name="文本占位符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8" name="内容占位符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FD583-B28D-40A3-B75F-E4EF383CE622}" type="datetime1">
              <a:rPr lang="zh-CN" altLang="en-US" smtClean="0"/>
              <a:pPr/>
              <a:t>2024/2/1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2" name="日期占位符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0BB6A-B262-4287-88AD-F00ADDF342A2}" type="datetime1">
              <a:rPr lang="zh-CN" altLang="en-US" smtClean="0"/>
              <a:pPr/>
              <a:t>2024/2/1</a:t>
            </a:fld>
            <a:endParaRPr lang="zh-CN" altLang="en-US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E4853-9AFC-4D9F-AAE3-F263ED7723C8}" type="datetime1">
              <a:rPr lang="zh-CN" altLang="en-US" smtClean="0"/>
              <a:pPr/>
              <a:t>2024/2/1</a:t>
            </a:fld>
            <a:endParaRPr lang="zh-CN" altLang="en-US"/>
          </a:p>
        </p:txBody>
      </p:sp>
      <p:sp>
        <p:nvSpPr>
          <p:cNvPr id="24" name="页脚占位符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4" name="内容占位符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5" name="日期占位符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2777A-3439-4AE8-A711-4E816454E4F0}" type="datetime1">
              <a:rPr lang="zh-CN" altLang="en-US" smtClean="0"/>
              <a:pPr/>
              <a:t>2024/2/1</a:t>
            </a:fld>
            <a:endParaRPr lang="zh-CN" altLang="en-US"/>
          </a:p>
        </p:txBody>
      </p:sp>
      <p:sp>
        <p:nvSpPr>
          <p:cNvPr id="29" name="页脚占位符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90D8D-2467-46C8-B56D-D419A59D9363}" type="datetime1">
              <a:rPr lang="zh-CN" altLang="en-US" smtClean="0"/>
              <a:pPr/>
              <a:t>2024/2/1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1" name="灯片编号占位符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7" name="标题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26" name="文本占位符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1" name="日期占位符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2A42806-79D1-4B17-9EC5-19D4FECC01C6}" type="datetime1">
              <a:rPr lang="zh-CN" altLang="en-US" smtClean="0"/>
              <a:pPr/>
              <a:t>2024/2/1</a:t>
            </a:fld>
            <a:endParaRPr lang="zh-CN" altLang="en-US"/>
          </a:p>
        </p:txBody>
      </p:sp>
      <p:sp>
        <p:nvSpPr>
          <p:cNvPr id="28" name="页脚占位符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0" name="标题占位符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直接连接符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67544" y="1772816"/>
            <a:ext cx="8458200" cy="2232248"/>
          </a:xfrm>
        </p:spPr>
        <p:txBody>
          <a:bodyPr/>
          <a:lstStyle/>
          <a:p>
            <a:pPr algn="ctr"/>
            <a:r>
              <a:rPr lang="en-US" altLang="zh-CN" sz="8800" b="1" dirty="0" smtClean="0"/>
              <a:t>&lt;&lt;</a:t>
            </a:r>
            <a:r>
              <a:rPr lang="zh-CN" altLang="zh-CN" sz="8800" b="1" dirty="0" smtClean="0"/>
              <a:t>希伯来书</a:t>
            </a:r>
            <a:r>
              <a:rPr lang="en-US" altLang="zh-CN" sz="8800" b="1" dirty="0" smtClean="0"/>
              <a:t>&gt;&gt;</a:t>
            </a:r>
            <a:r>
              <a:rPr lang="zh-CN" altLang="zh-CN" b="1" dirty="0" smtClean="0"/>
              <a:t/>
            </a:r>
            <a:br>
              <a:rPr lang="zh-CN" altLang="zh-CN" b="1" dirty="0" smtClean="0"/>
            </a:br>
            <a:endParaRPr lang="zh-CN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495538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4000" b="1" dirty="0" smtClean="0"/>
              <a:t>         </a:t>
            </a:r>
            <a:r>
              <a:rPr lang="zh-CN" altLang="zh-CN" sz="4000" b="1" dirty="0" smtClean="0"/>
              <a:t>而且信主颇久（</a:t>
            </a:r>
            <a:r>
              <a:rPr lang="en-US" altLang="zh-CN" sz="4000" b="1" dirty="0" smtClean="0"/>
              <a:t>5</a:t>
            </a:r>
            <a:r>
              <a:rPr lang="zh-CN" altLang="zh-CN" sz="4000" b="1" dirty="0" smtClean="0"/>
              <a:t>：</a:t>
            </a:r>
            <a:r>
              <a:rPr lang="en-US" altLang="zh-CN" sz="4000" b="1" dirty="0" smtClean="0"/>
              <a:t>12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主藉使徒的手在民间行了许多神迹奇事。都同心合意的在所罗门的廊下</a:t>
            </a:r>
            <a:r>
              <a:rPr lang="zh-CN" altLang="en-US" sz="4000" b="1" dirty="0" smtClean="0"/>
              <a:t>；</a:t>
            </a:r>
            <a:r>
              <a:rPr lang="en-US" altLang="zh-CN" sz="4000" b="1" dirty="0" smtClean="0"/>
              <a:t>10</a:t>
            </a:r>
            <a:r>
              <a:rPr lang="zh-CN" altLang="zh-CN" sz="4000" b="1" dirty="0" smtClean="0"/>
              <a:t>：</a:t>
            </a:r>
            <a:r>
              <a:rPr lang="en-US" altLang="zh-CN" sz="4000" b="1" dirty="0" smtClean="0"/>
              <a:t>32 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你当打发人往约帕去，请那称呼彼得的西门来，他住在海边一个硝皮匠西门的家里。</a:t>
            </a:r>
            <a:r>
              <a:rPr lang="zh-CN" altLang="zh-CN" sz="4000" b="1" dirty="0" smtClean="0"/>
              <a:t>），他们前辈的属灵领袖大概都已去世了；</a:t>
            </a:r>
            <a:endParaRPr lang="zh-CN" altLang="zh-CN" sz="4000" dirty="0" smtClean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554162"/>
            <a:ext cx="8371656" cy="4525963"/>
          </a:xfrm>
        </p:spPr>
        <p:txBody>
          <a:bodyPr/>
          <a:lstStyle/>
          <a:p>
            <a:pPr>
              <a:buNone/>
            </a:pPr>
            <a:r>
              <a:rPr lang="en-US" altLang="zh-CN" sz="4000" b="1" dirty="0" smtClean="0">
                <a:sym typeface="+mn-ea"/>
              </a:rPr>
              <a:t>          </a:t>
            </a:r>
            <a:r>
              <a:rPr lang="zh-CN" altLang="zh-CN" sz="4000" b="1" dirty="0" smtClean="0">
                <a:sym typeface="+mn-ea"/>
              </a:rPr>
              <a:t>同时书中也常论及圣殿的礼节等，可见当时罗马军兵尚未攻占圣城，圣殿的各种礼节仍存在；按</a:t>
            </a:r>
            <a:r>
              <a:rPr lang="en-US" altLang="zh-CN" sz="4000" b="1" dirty="0" smtClean="0">
                <a:sym typeface="+mn-ea"/>
              </a:rPr>
              <a:t>13</a:t>
            </a:r>
            <a:r>
              <a:rPr lang="zh-CN" altLang="zh-CN" sz="4000" b="1" dirty="0" smtClean="0">
                <a:sym typeface="+mn-ea"/>
              </a:rPr>
              <a:t>：</a:t>
            </a:r>
            <a:r>
              <a:rPr lang="en-US" altLang="zh-CN" sz="4000" b="1" dirty="0" smtClean="0">
                <a:sym typeface="+mn-ea"/>
              </a:rPr>
              <a:t>23</a:t>
            </a:r>
            <a:r>
              <a:rPr lang="zh-CN" altLang="en-US" sz="4000" b="1" dirty="0" smtClean="0">
                <a:sym typeface="+mn-ea"/>
              </a:rPr>
              <a:t>（</a:t>
            </a:r>
            <a:r>
              <a:rPr lang="zh-CN" altLang="en-US" sz="4000" b="1" dirty="0" smtClean="0">
                <a:solidFill>
                  <a:srgbClr val="C00000"/>
                </a:solidFill>
                <a:sym typeface="+mn-ea"/>
              </a:rPr>
              <a:t>你们该知道，我们的兄弟提摩太已经释放了。他若快来，我必同他去见你们</a:t>
            </a:r>
            <a:r>
              <a:rPr lang="zh-CN" altLang="en-US" sz="4000" b="1" dirty="0" smtClean="0">
                <a:sym typeface="+mn-ea"/>
              </a:rPr>
              <a:t>）</a:t>
            </a:r>
            <a:r>
              <a:rPr lang="zh-CN" altLang="zh-CN" sz="4000" b="1" dirty="0" smtClean="0">
                <a:sym typeface="+mn-ea"/>
              </a:rPr>
              <a:t>，当时提摩太仍活着。</a:t>
            </a:r>
            <a:endParaRPr lang="zh-CN" altLang="zh-CN" sz="4000" dirty="0" smtClean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4400" b="1" dirty="0" smtClean="0"/>
              <a:t>四</a:t>
            </a:r>
            <a:r>
              <a:rPr lang="en-US" altLang="zh-CN" sz="4400" b="1" dirty="0" smtClean="0"/>
              <a:t>.</a:t>
            </a:r>
            <a:r>
              <a:rPr lang="zh-CN" altLang="zh-CN" sz="4400" b="1" dirty="0" smtClean="0"/>
              <a:t>受书人</a:t>
            </a: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554162"/>
            <a:ext cx="8371656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 smtClean="0">
                <a:solidFill>
                  <a:schemeClr val="tx2"/>
                </a:solidFill>
                <a:uFillTx/>
              </a:rPr>
              <a:t>    </a:t>
            </a:r>
            <a:r>
              <a:rPr lang="zh-CN" altLang="zh-CN" sz="4000" b="1" dirty="0" smtClean="0">
                <a:solidFill>
                  <a:schemeClr val="tx2"/>
                </a:solidFill>
                <a:uFillTx/>
              </a:rPr>
              <a:t>按本书的内容，可见他们是：</a:t>
            </a:r>
          </a:p>
          <a:p>
            <a:r>
              <a:rPr lang="zh-CN" altLang="zh-CN" sz="4000" b="1" dirty="0" smtClean="0">
                <a:solidFill>
                  <a:schemeClr val="tx2"/>
                </a:solidFill>
                <a:uFillTx/>
              </a:rPr>
              <a:t>１、没有亲自听见主讲论的人</a:t>
            </a:r>
            <a:r>
              <a:rPr lang="en-US" altLang="zh-CN" sz="4000" b="1" dirty="0" smtClean="0">
                <a:solidFill>
                  <a:schemeClr val="tx2"/>
                </a:solidFill>
                <a:uFillTx/>
              </a:rPr>
              <a:t>     </a:t>
            </a:r>
            <a:r>
              <a:rPr lang="zh-CN" altLang="zh-CN" sz="4000" b="1" dirty="0" smtClean="0">
                <a:solidFill>
                  <a:schemeClr val="tx2"/>
                </a:solidFill>
                <a:uFillTx/>
              </a:rPr>
              <a:t>（</a:t>
            </a:r>
            <a:r>
              <a:rPr lang="en-US" altLang="zh-CN" sz="4000" b="1" dirty="0" smtClean="0">
                <a:solidFill>
                  <a:schemeClr val="tx2"/>
                </a:solidFill>
                <a:uFillTx/>
              </a:rPr>
              <a:t>2</a:t>
            </a:r>
            <a:r>
              <a:rPr lang="zh-CN" altLang="zh-CN" sz="4000" b="1" dirty="0" smtClean="0">
                <a:solidFill>
                  <a:schemeClr val="tx2"/>
                </a:solidFill>
                <a:uFillTx/>
              </a:rPr>
              <a:t>：</a:t>
            </a:r>
            <a:r>
              <a:rPr lang="en-US" altLang="zh-CN" sz="4000" b="1" dirty="0" smtClean="0">
                <a:solidFill>
                  <a:schemeClr val="tx2"/>
                </a:solidFill>
                <a:uFillTx/>
              </a:rPr>
              <a:t>3  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我们若忽略这么大的救恩，怎能逃罪呢？这救恩起先是主亲自讲的，后来是听见的人给我们证实了。</a:t>
            </a:r>
            <a:r>
              <a:rPr lang="zh-CN" altLang="zh-CN" sz="4000" b="1" dirty="0" smtClean="0">
                <a:solidFill>
                  <a:schemeClr val="tx2"/>
                </a:solidFill>
                <a:uFillTx/>
              </a:rPr>
              <a:t>）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sz="4000" b="1" dirty="0" smtClean="0"/>
              <a:t>２、他们信主已经很久，却在真道上不长进（</a:t>
            </a:r>
            <a:r>
              <a:rPr lang="en-US" altLang="zh-CN" sz="4000" b="1" dirty="0" smtClean="0"/>
              <a:t>5</a:t>
            </a:r>
            <a:r>
              <a:rPr lang="zh-CN" altLang="zh-CN" sz="4000" b="1" dirty="0" smtClean="0"/>
              <a:t>：</a:t>
            </a:r>
            <a:r>
              <a:rPr lang="en-US" altLang="zh-CN" sz="4000" b="1" dirty="0" smtClean="0"/>
              <a:t>11</a:t>
            </a:r>
            <a:r>
              <a:rPr lang="zh-CN" altLang="zh-CN" sz="4000" b="1" dirty="0" smtClean="0"/>
              <a:t>－</a:t>
            </a:r>
            <a:r>
              <a:rPr lang="en-US" altLang="zh-CN" sz="4000" b="1" dirty="0" smtClean="0"/>
              <a:t>12  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论到麦基洗德，我们有好些话，并且难以解明，因为你们听不进去。看你们学习的工夫，本该作师傅，谁知还得有人将　神圣言小学的开端另教导你们，并且成了那必须吃奶、不能吃干粮的人。</a:t>
            </a:r>
            <a:r>
              <a:rPr lang="zh-CN" altLang="zh-CN" sz="4000" b="1" dirty="0" smtClean="0"/>
              <a:t>）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268760"/>
            <a:ext cx="8686800" cy="4525963"/>
          </a:xfrm>
        </p:spPr>
        <p:txBody>
          <a:bodyPr>
            <a:noAutofit/>
          </a:bodyPr>
          <a:lstStyle/>
          <a:p>
            <a:r>
              <a:rPr lang="zh-CN" altLang="zh-CN" sz="4000" b="1" dirty="0" smtClean="0"/>
              <a:t>３、他们虽然在真道上不长进，却不是属于离道不信的那等人（</a:t>
            </a:r>
            <a:r>
              <a:rPr lang="en-US" altLang="zh-CN" sz="4000" b="1" dirty="0" smtClean="0"/>
              <a:t>6</a:t>
            </a:r>
            <a:r>
              <a:rPr lang="zh-CN" altLang="zh-CN" sz="4000" b="1" dirty="0" smtClean="0"/>
              <a:t>：</a:t>
            </a:r>
            <a:r>
              <a:rPr lang="en-US" altLang="zh-CN" sz="4000" b="1" dirty="0" smtClean="0"/>
              <a:t>9</a:t>
            </a:r>
            <a:r>
              <a:rPr lang="zh-CN" altLang="zh-CN" sz="4000" b="1" dirty="0" smtClean="0"/>
              <a:t>－</a:t>
            </a:r>
            <a:r>
              <a:rPr lang="en-US" altLang="zh-CN" sz="4000" b="1" dirty="0" smtClean="0"/>
              <a:t>10  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亲爱的弟兄们，我们虽是这样说，却深信你们的行为强过这些，而且近乎得救。因为　神并非不公义，竟忘记你们所作的工和你们为他名所显的爱心，就是先前伺候圣徒，如今还是伺候。</a:t>
            </a:r>
            <a:r>
              <a:rPr lang="zh-CN" altLang="zh-CN" sz="4000" b="1" dirty="0" smtClean="0"/>
              <a:t>）</a:t>
            </a:r>
            <a:endParaRPr lang="en-US" altLang="zh-CN" sz="4000" b="1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zh-CN" sz="4325" b="1" dirty="0" smtClean="0"/>
              <a:t>４、他们当中有些人已经开始灰心，停止聚会（</a:t>
            </a:r>
            <a:r>
              <a:rPr lang="en-US" altLang="zh-CN" sz="4325" b="1" dirty="0" smtClean="0"/>
              <a:t>10</a:t>
            </a:r>
            <a:r>
              <a:rPr lang="zh-CN" altLang="zh-CN" sz="4325" b="1" dirty="0" smtClean="0"/>
              <a:t>：</a:t>
            </a:r>
            <a:r>
              <a:rPr lang="en-US" altLang="zh-CN" sz="4325" b="1" dirty="0" smtClean="0"/>
              <a:t>25  </a:t>
            </a:r>
            <a:r>
              <a:rPr lang="zh-CN" altLang="en-US" sz="4325" b="1" dirty="0" smtClean="0">
                <a:solidFill>
                  <a:srgbClr val="C00000"/>
                </a:solidFill>
              </a:rPr>
              <a:t>你们不可停止聚会，好像那些停止惯了的人，倒要彼此劝勉。既知道那日子临近，就更当如此。  </a:t>
            </a:r>
            <a:r>
              <a:rPr lang="en-US" altLang="zh-CN" sz="4325" b="1" dirty="0" smtClean="0"/>
              <a:t>12</a:t>
            </a:r>
            <a:r>
              <a:rPr lang="zh-CN" altLang="zh-CN" sz="4325" b="1" dirty="0" smtClean="0"/>
              <a:t>：</a:t>
            </a:r>
            <a:r>
              <a:rPr lang="en-US" altLang="zh-CN" sz="4325" b="1" dirty="0" smtClean="0"/>
              <a:t>3  </a:t>
            </a:r>
            <a:r>
              <a:rPr lang="zh-CN" altLang="en-US" sz="4325" b="1" dirty="0" smtClean="0">
                <a:solidFill>
                  <a:srgbClr val="C00000"/>
                </a:solidFill>
              </a:rPr>
              <a:t>那忍受罪人这样顶撞的，你们要思想，免得疲倦灰心。</a:t>
            </a:r>
            <a:r>
              <a:rPr lang="zh-CN" altLang="zh-CN" sz="4325" b="1" dirty="0" smtClean="0"/>
              <a:t>）</a:t>
            </a:r>
            <a:endParaRPr lang="en-US" altLang="zh-CN" sz="4325" b="1" dirty="0" smtClean="0"/>
          </a:p>
          <a:p>
            <a:endParaRPr lang="zh-CN" altLang="en-US" sz="4325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196752"/>
            <a:ext cx="8686800" cy="4741987"/>
          </a:xfrm>
        </p:spPr>
        <p:txBody>
          <a:bodyPr>
            <a:normAutofit fontScale="85000" lnSpcReduction="10000"/>
          </a:bodyPr>
          <a:lstStyle/>
          <a:p>
            <a:r>
              <a:rPr lang="zh-CN" altLang="zh-CN" sz="4700" b="1" dirty="0" smtClean="0"/>
              <a:t>５、他们曾经热心爱主，为主受苦，并抵挡罪恶，却没有到流血的地步（</a:t>
            </a:r>
            <a:r>
              <a:rPr lang="en-US" altLang="zh-CN" sz="4700" b="1" dirty="0" smtClean="0"/>
              <a:t>10</a:t>
            </a:r>
            <a:r>
              <a:rPr lang="zh-CN" altLang="zh-CN" sz="4700" b="1" dirty="0" smtClean="0"/>
              <a:t>：</a:t>
            </a:r>
            <a:r>
              <a:rPr lang="en-US" altLang="zh-CN" sz="4700" b="1" dirty="0" smtClean="0"/>
              <a:t>32  </a:t>
            </a:r>
            <a:r>
              <a:rPr lang="zh-CN" altLang="en-US" sz="4700" b="1" dirty="0" smtClean="0">
                <a:solidFill>
                  <a:srgbClr val="C00000"/>
                </a:solidFill>
              </a:rPr>
              <a:t>你们要追念往日，蒙了光照以后所忍受大争战的各样苦难</a:t>
            </a:r>
            <a:r>
              <a:rPr lang="en-US" altLang="zh-CN" sz="4700" b="1" dirty="0" smtClean="0"/>
              <a:t>,    36</a:t>
            </a:r>
            <a:r>
              <a:rPr lang="zh-CN" altLang="en-US" sz="4700" b="1" dirty="0" smtClean="0">
                <a:solidFill>
                  <a:srgbClr val="C00000"/>
                </a:solidFill>
              </a:rPr>
              <a:t>你们必须忍耐，使你们行完了　神的旨意，就可以得着所应许的</a:t>
            </a:r>
            <a:r>
              <a:rPr lang="en-US" altLang="zh-CN" sz="4700" b="1" dirty="0" smtClean="0"/>
              <a:t>;   12</a:t>
            </a:r>
            <a:r>
              <a:rPr lang="zh-CN" altLang="zh-CN" sz="4700" b="1" dirty="0" smtClean="0"/>
              <a:t>：</a:t>
            </a:r>
            <a:r>
              <a:rPr lang="en-US" altLang="zh-CN" sz="4700" b="1" dirty="0" smtClean="0"/>
              <a:t>4   </a:t>
            </a:r>
            <a:r>
              <a:rPr lang="zh-CN" altLang="en-US" sz="4700" b="1" dirty="0" smtClean="0">
                <a:solidFill>
                  <a:srgbClr val="C00000"/>
                </a:solidFill>
              </a:rPr>
              <a:t>你们与罪恶相争，还没有抵挡到流血的地步。</a:t>
            </a:r>
            <a:r>
              <a:rPr lang="zh-CN" altLang="zh-CN" sz="4700" b="1" dirty="0" smtClean="0"/>
              <a:t>）</a:t>
            </a:r>
            <a:endParaRPr lang="zh-CN" altLang="zh-CN" sz="4700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sz="4000" b="1" dirty="0" smtClean="0"/>
              <a:t>６、他们不但认识写书的人，也认识提摩太（</a:t>
            </a:r>
            <a:r>
              <a:rPr lang="en-US" altLang="zh-CN" sz="4000" b="1" dirty="0" smtClean="0"/>
              <a:t>13</a:t>
            </a:r>
            <a:r>
              <a:rPr lang="zh-CN" altLang="zh-CN" sz="4000" b="1" dirty="0" smtClean="0"/>
              <a:t>：</a:t>
            </a:r>
            <a:r>
              <a:rPr lang="en-US" altLang="zh-CN" sz="4000" b="1" dirty="0" smtClean="0"/>
              <a:t>23   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你们该知道，我们的兄弟提摩太已经释放了。他若快来，我必同他去见你们。</a:t>
            </a:r>
            <a:r>
              <a:rPr lang="zh-CN" altLang="zh-CN" sz="4000" b="1" dirty="0" smtClean="0"/>
              <a:t>）</a:t>
            </a:r>
            <a:endParaRPr lang="zh-CN" altLang="zh-CN" sz="4000" dirty="0" smtClean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52736"/>
            <a:ext cx="8892480" cy="4739357"/>
          </a:xfrm>
        </p:spPr>
        <p:txBody>
          <a:bodyPr>
            <a:noAutofit/>
          </a:bodyPr>
          <a:lstStyle/>
          <a:p>
            <a:r>
              <a:rPr lang="zh-CN" altLang="zh-CN" sz="3600" b="1" dirty="0" smtClean="0"/>
              <a:t>７、他们对于许多旧约的属灵伟人都十分敬重，对旧约律法及各种敬拜的仪式都很熟识，又与那些在旧约受众先知所晓谕的希伯来人有“列祖”与后代之关系（</a:t>
            </a:r>
            <a:r>
              <a:rPr lang="en-US" altLang="zh-CN" sz="3600" b="1" dirty="0" smtClean="0"/>
              <a:t>1</a:t>
            </a:r>
            <a:r>
              <a:rPr lang="zh-CN" altLang="zh-CN" sz="3600" b="1" dirty="0" smtClean="0"/>
              <a:t>：</a:t>
            </a:r>
            <a:r>
              <a:rPr lang="en-US" altLang="zh-CN" sz="3600" b="1" dirty="0" smtClean="0"/>
              <a:t>1  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神既在古时藉着众先知多次多方的晓谕列祖</a:t>
            </a:r>
            <a:r>
              <a:rPr lang="en-US" altLang="zh-CN" sz="3600" b="1" dirty="0" smtClean="0"/>
              <a:t>;  2</a:t>
            </a:r>
            <a:r>
              <a:rPr lang="zh-CN" altLang="zh-CN" sz="3600" b="1" dirty="0" smtClean="0"/>
              <a:t>：</a:t>
            </a:r>
            <a:r>
              <a:rPr lang="en-US" altLang="zh-CN" sz="3600" b="1" dirty="0" smtClean="0"/>
              <a:t>2  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那藉着天使所传的话既是确定的，凡干犯悖逆的，都受了该受的报应</a:t>
            </a:r>
            <a:r>
              <a:rPr lang="en-US" altLang="zh-CN" sz="3600" b="1" dirty="0" smtClean="0"/>
              <a:t>;    3</a:t>
            </a:r>
            <a:r>
              <a:rPr lang="zh-CN" altLang="zh-CN" sz="3600" b="1" dirty="0" smtClean="0"/>
              <a:t>：</a:t>
            </a:r>
            <a:r>
              <a:rPr lang="en-US" altLang="zh-CN" sz="3600" b="1" dirty="0" smtClean="0"/>
              <a:t>2  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他为那设立他的尽忠，如同摩西在　神的全家尽忠一样</a:t>
            </a:r>
            <a:r>
              <a:rPr lang="en-US" altLang="zh-CN" sz="3600" b="1" dirty="0" smtClean="0"/>
              <a:t>;   </a:t>
            </a:r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 smtClean="0"/>
              <a:t>   6</a:t>
            </a:r>
            <a:r>
              <a:rPr lang="zh-CN" altLang="zh-CN" sz="4000" b="1" dirty="0" smtClean="0"/>
              <a:t>：</a:t>
            </a:r>
            <a:r>
              <a:rPr lang="en-US" altLang="zh-CN" sz="4000" b="1" dirty="0" smtClean="0"/>
              <a:t>1</a:t>
            </a:r>
            <a:r>
              <a:rPr lang="zh-CN" altLang="zh-CN" sz="4000" b="1" dirty="0" smtClean="0"/>
              <a:t>－</a:t>
            </a:r>
            <a:r>
              <a:rPr lang="en-US" altLang="zh-CN" sz="4000" b="1" dirty="0" smtClean="0"/>
              <a:t>2   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所以，我们应当离开基督道理的开端，竭力进到完全的地步，不必再立根基，就如那懊悔死行、信靠　神、各样洗礼、按手之礼、死人复活，以及永远审判各等教训</a:t>
            </a:r>
            <a:r>
              <a:rPr lang="en-US" altLang="zh-CN" sz="4000" b="1" dirty="0" smtClean="0"/>
              <a:t>,   12  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并且不懈怠，总要效法那些凭信心和忍耐承受应许的人</a:t>
            </a:r>
            <a:r>
              <a:rPr lang="zh-CN" altLang="zh-CN" sz="4000" b="1" dirty="0" smtClean="0"/>
              <a:t>）。</a:t>
            </a:r>
            <a:endParaRPr lang="zh-CN" altLang="zh-CN" sz="400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zh-CN" altLang="en-US" sz="4400" b="1" dirty="0" smtClean="0"/>
              <a:t>一、</a:t>
            </a:r>
            <a:r>
              <a:rPr lang="zh-CN" altLang="zh-CN" sz="4400" b="1" dirty="0" smtClean="0"/>
              <a:t>书名</a:t>
            </a:r>
            <a:r>
              <a:rPr lang="zh-CN" altLang="zh-CN" sz="4400" dirty="0" smtClean="0"/>
              <a:t/>
            </a:r>
            <a:br>
              <a:rPr lang="zh-CN" altLang="zh-CN" sz="4400" dirty="0" smtClean="0"/>
            </a:b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554162"/>
            <a:ext cx="85156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4000" b="1" dirty="0" smtClean="0"/>
              <a:t>        </a:t>
            </a:r>
            <a:r>
              <a:rPr lang="zh-CN" altLang="zh-CN" sz="4000" b="1" dirty="0" smtClean="0"/>
              <a:t>“希伯来”三个字，就是从那边来到这边的意思。犹太人被称为希伯来人，大概是因为亚曾从米所波大米那边渡过伯拉河，到河这边来，所以就被人称为希伯来人。</a:t>
            </a:r>
            <a:endParaRPr lang="zh-CN" altLang="zh-CN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sz="4000" b="1" dirty="0" smtClean="0"/>
              <a:t>８、他们是亚伯拉罕的子孙（</a:t>
            </a:r>
            <a:r>
              <a:rPr lang="en-US" altLang="zh-CN" sz="4000" b="1" dirty="0" smtClean="0"/>
              <a:t>7</a:t>
            </a:r>
            <a:r>
              <a:rPr lang="zh-CN" altLang="zh-CN" sz="4000" b="1" dirty="0" smtClean="0"/>
              <a:t>：</a:t>
            </a:r>
            <a:r>
              <a:rPr lang="en-US" altLang="zh-CN" sz="4000" b="1" dirty="0" smtClean="0"/>
              <a:t>4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你们想一想，先祖亚伯拉罕将自己所掳来上等之物取十分之一给他，这人是何等尊贵呢！</a:t>
            </a:r>
            <a:r>
              <a:rPr lang="zh-CN" altLang="zh-CN" sz="4000" b="1" dirty="0" smtClean="0"/>
              <a:t>）</a:t>
            </a:r>
            <a:endParaRPr lang="zh-CN" altLang="zh-CN" sz="4000" dirty="0" smtClean="0"/>
          </a:p>
          <a:p>
            <a:pPr>
              <a:buNone/>
            </a:pPr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zh-CN" sz="4400" b="1" dirty="0" smtClean="0"/>
              <a:t>五</a:t>
            </a:r>
            <a:r>
              <a:rPr lang="en-US" altLang="zh-CN" sz="4400" b="1" dirty="0" smtClean="0"/>
              <a:t>.</a:t>
            </a:r>
            <a:r>
              <a:rPr lang="zh-CN" altLang="zh-CN" sz="4400" b="1" dirty="0" smtClean="0"/>
              <a:t>著书原因与目的</a:t>
            </a:r>
            <a:r>
              <a:rPr lang="zh-CN" altLang="zh-CN" sz="4400" dirty="0" smtClean="0"/>
              <a:t/>
            </a:r>
            <a:br>
              <a:rPr lang="zh-CN" altLang="zh-CN" sz="4400" dirty="0" smtClean="0"/>
            </a:b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554162"/>
            <a:ext cx="8371656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 smtClean="0">
                <a:solidFill>
                  <a:schemeClr val="tx2"/>
                </a:solidFill>
                <a:uFillTx/>
              </a:rPr>
              <a:t>         </a:t>
            </a:r>
            <a:r>
              <a:rPr lang="zh-CN" altLang="zh-CN" sz="4000" b="1" dirty="0" smtClean="0">
                <a:solidFill>
                  <a:schemeClr val="tx2"/>
                </a:solidFill>
                <a:uFillTx/>
              </a:rPr>
              <a:t>希伯来书成为应付一个教会的危机</a:t>
            </a:r>
            <a:r>
              <a:rPr lang="zh-CN" altLang="en-US" sz="4000" b="1" dirty="0" smtClean="0"/>
              <a:t>，</a:t>
            </a:r>
            <a:r>
              <a:rPr lang="zh-CN" altLang="zh-CN" sz="4000" b="1" dirty="0" smtClean="0">
                <a:solidFill>
                  <a:schemeClr val="tx2"/>
                </a:solidFill>
                <a:uFillTx/>
              </a:rPr>
              <a:t>那时教会内的犹太信徒因遭受政府之逼迫，或受非信基督的犹太藉所排挤而意欲改回附从犹太教（此点丛书内五大警告经文可鉴定），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554162"/>
            <a:ext cx="8443664" cy="4525963"/>
          </a:xfrm>
        </p:spPr>
        <p:txBody>
          <a:bodyPr>
            <a:normAutofit/>
          </a:bodyPr>
          <a:lstStyle/>
          <a:p>
            <a:endParaRPr lang="zh-CN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          </a:t>
            </a:r>
            <a:r>
              <a:rPr lang="zh-CN" altLang="zh-CN" sz="4000" b="1" dirty="0" smtClean="0"/>
              <a:t>因为犹太教是当时罗马政府认可给犹太人的合法宗教，在犹太教内，信徒便安全而有保障，故不少犹太信徒便转回旧教。</a:t>
            </a:r>
            <a:endParaRPr lang="zh-CN" altLang="en-US" sz="4000" dirty="0" smtClean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 smtClean="0"/>
              <a:t>1</a:t>
            </a:r>
            <a:r>
              <a:rPr lang="zh-CN" altLang="zh-CN" sz="4000" b="1" dirty="0" smtClean="0"/>
              <a:t>、护教性——指出基督是神的儿子 </a:t>
            </a:r>
            <a:endParaRPr lang="zh-CN" altLang="zh-CN" sz="4000" dirty="0" smtClean="0"/>
          </a:p>
          <a:p>
            <a:pPr>
              <a:buNone/>
            </a:pPr>
            <a:r>
              <a:rPr lang="en-US" altLang="zh-CN" sz="4000" b="1" dirty="0" smtClean="0"/>
              <a:t>2</a:t>
            </a:r>
            <a:r>
              <a:rPr lang="zh-CN" altLang="zh-CN" sz="4000" b="1" dirty="0" smtClean="0"/>
              <a:t>、布道性——指出基督的超越性</a:t>
            </a:r>
            <a:endParaRPr lang="zh-CN" altLang="zh-CN" sz="4000" dirty="0" smtClean="0"/>
          </a:p>
          <a:p>
            <a:pPr>
              <a:buNone/>
            </a:pPr>
            <a:r>
              <a:rPr lang="en-US" altLang="zh-CN" sz="4000" b="1" dirty="0" smtClean="0"/>
              <a:t>3</a:t>
            </a:r>
            <a:r>
              <a:rPr lang="zh-CN" altLang="zh-CN" sz="4000" b="1" dirty="0" smtClean="0"/>
              <a:t>、劝慰性——按形式结构言</a:t>
            </a: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   </a:t>
            </a:r>
            <a:r>
              <a:rPr lang="zh-CN" altLang="zh-CN" sz="4000" b="1" dirty="0" smtClean="0"/>
              <a:t>来</a:t>
            </a:r>
            <a:r>
              <a:rPr lang="en-US" altLang="zh-CN" sz="4000" b="1" dirty="0" smtClean="0"/>
              <a:t>13 </a:t>
            </a:r>
            <a:r>
              <a:rPr lang="zh-CN" altLang="zh-CN" sz="4000" b="1" dirty="0" smtClean="0"/>
              <a:t>章才开始</a:t>
            </a:r>
            <a:r>
              <a:rPr lang="en-US" altLang="zh-CN" sz="4000" b="1" dirty="0" smtClean="0"/>
              <a:t>[</a:t>
            </a:r>
            <a:r>
              <a:rPr lang="zh-CN" altLang="zh-CN" sz="4000" b="1" dirty="0" smtClean="0"/>
              <a:t>生活部分</a:t>
            </a:r>
            <a:r>
              <a:rPr lang="en-US" altLang="zh-CN" sz="4000" b="1" dirty="0" smtClean="0"/>
              <a:t>]</a:t>
            </a:r>
            <a:r>
              <a:rPr lang="zh-CN" altLang="zh-CN" sz="4000" b="1" dirty="0" smtClean="0"/>
              <a:t>，故劝慰性部分按篇幅虽不算是主要目的，然而亦不能否认是作者著书之其一动机。</a:t>
            </a:r>
            <a:endParaRPr lang="zh-CN" altLang="zh-CN" sz="4000" dirty="0" smtClean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zh-CN" sz="4400" b="1" dirty="0" smtClean="0"/>
              <a:t>六</a:t>
            </a:r>
            <a:r>
              <a:rPr lang="en-US" altLang="zh-CN" sz="4400" b="1" dirty="0" smtClean="0"/>
              <a:t>.</a:t>
            </a:r>
            <a:r>
              <a:rPr lang="zh-CN" altLang="zh-CN" sz="4400" b="1" dirty="0" smtClean="0"/>
              <a:t>本书特征</a:t>
            </a:r>
            <a:r>
              <a:rPr lang="zh-CN" altLang="zh-CN" sz="4400" dirty="0" smtClean="0"/>
              <a:t/>
            </a:r>
            <a:br>
              <a:rPr lang="zh-CN" altLang="zh-CN" sz="4400" dirty="0" smtClean="0"/>
            </a:b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96752"/>
            <a:ext cx="8515672" cy="4883373"/>
          </a:xfrm>
        </p:spPr>
        <p:txBody>
          <a:bodyPr>
            <a:normAutofit fontScale="92500" lnSpcReduction="10000"/>
          </a:bodyPr>
          <a:lstStyle/>
          <a:p>
            <a:r>
              <a:rPr lang="zh-CN" altLang="zh-CN" sz="4000" b="1" dirty="0" smtClean="0"/>
              <a:t>钥节</a:t>
            </a:r>
            <a:endParaRPr lang="en-US" altLang="zh-CN" sz="4000" b="1" dirty="0" smtClean="0"/>
          </a:p>
          <a:p>
            <a:pPr>
              <a:buNone/>
            </a:pPr>
            <a:r>
              <a:rPr lang="zh-CN" altLang="zh-CN" sz="4000" b="1" dirty="0" smtClean="0"/>
              <a:t>【来</a:t>
            </a:r>
            <a:r>
              <a:rPr lang="en-US" altLang="zh-CN" sz="4000" b="1" dirty="0" smtClean="0"/>
              <a:t>11:40</a:t>
            </a:r>
            <a:r>
              <a:rPr lang="zh-CN" altLang="zh-CN" sz="4000" b="1" dirty="0" smtClean="0"/>
              <a:t>】</a:t>
            </a:r>
            <a:r>
              <a:rPr lang="zh-CN" altLang="zh-CN" sz="4000" b="1" dirty="0" smtClean="0">
                <a:solidFill>
                  <a:srgbClr val="C00000"/>
                </a:solidFill>
              </a:rPr>
              <a:t>因为神给我们预备了更美的事，叫他们若不与我们同得，就不能完全。</a:t>
            </a:r>
            <a:endParaRPr lang="zh-CN" altLang="zh-CN" sz="4000" dirty="0" smtClean="0">
              <a:solidFill>
                <a:srgbClr val="C00000"/>
              </a:solidFill>
            </a:endParaRPr>
          </a:p>
          <a:p>
            <a:r>
              <a:rPr lang="zh-CN" altLang="zh-CN" sz="4000" b="1" dirty="0" smtClean="0"/>
              <a:t>钥句“更美”</a:t>
            </a: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   </a:t>
            </a:r>
            <a:r>
              <a:rPr lang="zh-CN" altLang="zh-CN" sz="4000" b="1" dirty="0" smtClean="0"/>
              <a:t>新约的执事更美</a:t>
            </a:r>
            <a:r>
              <a:rPr lang="en-US" altLang="zh-CN" sz="4000" b="1" dirty="0" smtClean="0"/>
              <a:t>   1</a:t>
            </a:r>
            <a:r>
              <a:rPr lang="zh-CN" altLang="zh-CN" sz="4000" b="1" dirty="0" smtClean="0"/>
              <a:t>—</a:t>
            </a:r>
            <a:r>
              <a:rPr lang="en-US" altLang="zh-CN" sz="4000" b="1" dirty="0" smtClean="0"/>
              <a:t>7</a:t>
            </a:r>
          </a:p>
          <a:p>
            <a:pPr>
              <a:buNone/>
            </a:pPr>
            <a:r>
              <a:rPr lang="en-US" altLang="zh-CN" sz="4000" b="1" dirty="0" smtClean="0"/>
              <a:t>   </a:t>
            </a:r>
            <a:r>
              <a:rPr lang="zh-CN" altLang="zh-CN" sz="4000" b="1" dirty="0" smtClean="0"/>
              <a:t>新约的制度更美</a:t>
            </a:r>
            <a:r>
              <a:rPr lang="en-US" altLang="zh-CN" sz="4000" b="1" dirty="0" smtClean="0"/>
              <a:t>   8-10</a:t>
            </a:r>
          </a:p>
          <a:p>
            <a:pPr>
              <a:buNone/>
            </a:pPr>
            <a:r>
              <a:rPr lang="en-US" altLang="zh-CN" sz="4000" b="1" dirty="0" smtClean="0"/>
              <a:t>   </a:t>
            </a:r>
            <a:r>
              <a:rPr lang="zh-CN" altLang="zh-CN" sz="4000" b="1" dirty="0" smtClean="0"/>
              <a:t>新约的信徒更美</a:t>
            </a:r>
            <a:r>
              <a:rPr lang="en-US" altLang="zh-CN" sz="4000" b="1" dirty="0" smtClean="0"/>
              <a:t>   11</a:t>
            </a:r>
            <a:r>
              <a:rPr lang="zh-CN" altLang="zh-CN" sz="4000" b="1" dirty="0" smtClean="0"/>
              <a:t>—</a:t>
            </a:r>
            <a:r>
              <a:rPr lang="en-US" altLang="zh-CN" sz="4000" b="1" dirty="0" smtClean="0"/>
              <a:t>13</a:t>
            </a:r>
          </a:p>
          <a:p>
            <a:endParaRPr lang="zh-CN" altLang="zh-CN" sz="4000" dirty="0" smtClean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476672"/>
            <a:ext cx="8686800" cy="6120680"/>
          </a:xfrm>
        </p:spPr>
        <p:txBody>
          <a:bodyPr>
            <a:noAutofit/>
          </a:bodyPr>
          <a:lstStyle/>
          <a:p>
            <a:r>
              <a:rPr lang="zh-CN" altLang="zh-CN" sz="3600" b="1" dirty="0" smtClean="0"/>
              <a:t>钥词“完全</a:t>
            </a:r>
            <a:r>
              <a:rPr lang="zh-CN" altLang="en-US" sz="3600" b="1" dirty="0" smtClean="0"/>
              <a:t>”</a:t>
            </a:r>
            <a:r>
              <a:rPr lang="zh-CN" altLang="zh-CN" sz="3600" b="1" dirty="0" smtClean="0"/>
              <a:t>“永远”</a:t>
            </a:r>
            <a:r>
              <a:rPr lang="zh-CN" altLang="en-US" sz="3600" b="1" dirty="0" smtClean="0"/>
              <a:t>，</a:t>
            </a:r>
            <a:r>
              <a:rPr lang="zh-CN" altLang="zh-CN" sz="3600" b="1" dirty="0" smtClean="0"/>
              <a:t>此外另提及“永生”四次（</a:t>
            </a:r>
            <a:r>
              <a:rPr lang="en-US" altLang="zh-CN" b="1" dirty="0" smtClean="0"/>
              <a:t>3</a:t>
            </a:r>
            <a:r>
              <a:rPr lang="zh-CN" altLang="zh-CN" b="1" dirty="0" smtClean="0"/>
              <a:t>：</a:t>
            </a:r>
            <a:r>
              <a:rPr lang="en-US" altLang="zh-CN" b="1" dirty="0" smtClean="0"/>
              <a:t>12</a:t>
            </a:r>
            <a:r>
              <a:rPr lang="zh-CN" altLang="en-US" b="1" dirty="0" smtClean="0">
                <a:solidFill>
                  <a:srgbClr val="C00000"/>
                </a:solidFill>
              </a:rPr>
              <a:t>弟兄们，你们要谨慎，免得你们中间或有人存着不信的恶心，把永生　神离弃了</a:t>
            </a:r>
            <a:r>
              <a:rPr lang="en-US" altLang="zh-CN" b="1" dirty="0" smtClean="0"/>
              <a:t>;  9</a:t>
            </a:r>
            <a:r>
              <a:rPr lang="zh-CN" altLang="zh-CN" b="1" dirty="0" smtClean="0"/>
              <a:t>：</a:t>
            </a:r>
            <a:r>
              <a:rPr lang="en-US" altLang="zh-CN" b="1" dirty="0" smtClean="0"/>
              <a:t>14</a:t>
            </a:r>
            <a:r>
              <a:rPr lang="zh-CN" altLang="en-US" b="1" dirty="0" smtClean="0">
                <a:solidFill>
                  <a:srgbClr val="C00000"/>
                </a:solidFill>
              </a:rPr>
              <a:t>何况基督藉着永远的灵，将自己无瑕无疵献给　神，他的血岂不更能洗净你们的心，除去你们的死行，使你们侍奉那永生　神吗？</a:t>
            </a:r>
            <a:r>
              <a:rPr lang="en-US" altLang="zh-CN" b="1" dirty="0" smtClean="0"/>
              <a:t>;  10</a:t>
            </a:r>
            <a:r>
              <a:rPr lang="zh-CN" altLang="zh-CN" b="1" dirty="0" smtClean="0"/>
              <a:t>：</a:t>
            </a:r>
            <a:r>
              <a:rPr lang="en-US" altLang="zh-CN" b="1" dirty="0" smtClean="0"/>
              <a:t>31</a:t>
            </a:r>
            <a:r>
              <a:rPr lang="zh-CN" altLang="en-US" b="1" dirty="0" smtClean="0">
                <a:solidFill>
                  <a:srgbClr val="C00000"/>
                </a:solidFill>
              </a:rPr>
              <a:t>落在永生　神的手里，真是可怕的！</a:t>
            </a:r>
            <a:r>
              <a:rPr lang="en-US" altLang="zh-CN" b="1" dirty="0" smtClean="0"/>
              <a:t>;  12</a:t>
            </a:r>
            <a:r>
              <a:rPr lang="zh-CN" altLang="zh-CN" b="1" dirty="0" smtClean="0"/>
              <a:t>：</a:t>
            </a:r>
            <a:r>
              <a:rPr lang="en-US" altLang="zh-CN" b="1" dirty="0" smtClean="0"/>
              <a:t>22</a:t>
            </a:r>
            <a:r>
              <a:rPr lang="zh-CN" altLang="en-US" b="1" dirty="0" smtClean="0">
                <a:solidFill>
                  <a:srgbClr val="C00000"/>
                </a:solidFill>
              </a:rPr>
              <a:t>你们乃是来到锡安山、永生　神的城邑，就是天上的耶路撒冷。那里有千万的天使</a:t>
            </a:r>
            <a:r>
              <a:rPr lang="zh-CN" altLang="zh-CN" b="1" dirty="0" smtClean="0"/>
              <a:t>）</a:t>
            </a:r>
            <a:r>
              <a:rPr lang="zh-CN" altLang="zh-CN" sz="3600" b="1" dirty="0" smtClean="0"/>
              <a:t>。“血”</a:t>
            </a:r>
            <a:r>
              <a:rPr lang="zh-CN" altLang="en-US" sz="3600" b="1" dirty="0" smtClean="0"/>
              <a:t>“</a:t>
            </a:r>
            <a:r>
              <a:rPr lang="zh-CN" altLang="zh-CN" sz="3600" b="1" dirty="0" smtClean="0"/>
              <a:t>圣洁</a:t>
            </a:r>
            <a:r>
              <a:rPr lang="zh-CN" altLang="en-US" sz="3600" b="1" dirty="0" smtClean="0"/>
              <a:t>”“</a:t>
            </a:r>
            <a:r>
              <a:rPr lang="zh-CN" altLang="zh-CN" sz="3600" b="1" dirty="0" smtClean="0"/>
              <a:t>有分</a:t>
            </a:r>
            <a:r>
              <a:rPr lang="zh-CN" altLang="en-US" sz="3600" b="1" dirty="0" smtClean="0"/>
              <a:t>”“</a:t>
            </a:r>
            <a:r>
              <a:rPr lang="zh-CN" altLang="zh-CN" sz="3600" b="1" dirty="0" smtClean="0"/>
              <a:t>恐怕</a:t>
            </a:r>
            <a:r>
              <a:rPr lang="zh-CN" altLang="en-US" sz="3600" b="1" dirty="0" smtClean="0"/>
              <a:t>”</a:t>
            </a:r>
            <a:endParaRPr lang="zh-CN" altLang="zh-CN" sz="3600" dirty="0" smtClean="0"/>
          </a:p>
          <a:p>
            <a:endParaRPr lang="zh-CN" altLang="en-US" sz="3600" dirty="0" smtClean="0"/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25</a:t>
            </a:fld>
            <a:endParaRPr lang="zh-CN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zh-CN" sz="4400" b="1" dirty="0" smtClean="0"/>
              <a:t>七、神学问题</a:t>
            </a:r>
            <a:r>
              <a:rPr lang="zh-CN" altLang="zh-CN" sz="4400" dirty="0" smtClean="0"/>
              <a:t/>
            </a:r>
            <a:br>
              <a:rPr lang="zh-CN" altLang="zh-CN" sz="4400" dirty="0" smtClean="0"/>
            </a:b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4000" b="1" dirty="0" smtClean="0"/>
              <a:t>1</a:t>
            </a:r>
            <a:r>
              <a:rPr lang="zh-CN" altLang="zh-CN" sz="4000" b="1" dirty="0" smtClean="0"/>
              <a:t>、圣经论</a:t>
            </a:r>
            <a:r>
              <a:rPr lang="en-US" altLang="zh-CN" sz="4000" b="1" dirty="0" smtClean="0"/>
              <a:t> 【</a:t>
            </a:r>
            <a:r>
              <a:rPr lang="zh-CN" altLang="zh-CN" sz="4000" b="1" dirty="0" smtClean="0"/>
              <a:t>约</a:t>
            </a:r>
            <a:r>
              <a:rPr lang="en-US" altLang="zh-CN" sz="4000" b="1" dirty="0" smtClean="0"/>
              <a:t>1</a:t>
            </a:r>
            <a:r>
              <a:rPr lang="zh-CN" altLang="zh-CN" sz="4000" b="1" dirty="0" smtClean="0"/>
              <a:t>：</a:t>
            </a:r>
            <a:r>
              <a:rPr lang="en-US" altLang="zh-CN" sz="4000" b="1" dirty="0" smtClean="0"/>
              <a:t>18】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从来没有人看见　神，只有在父怀里的独生子将他表明出来。</a:t>
            </a:r>
            <a:endParaRPr lang="zh-CN" altLang="zh-CN" sz="4000" dirty="0" smtClean="0"/>
          </a:p>
          <a:p>
            <a:r>
              <a:rPr lang="en-US" altLang="zh-CN" sz="4000" b="1" dirty="0" smtClean="0"/>
              <a:t>2</a:t>
            </a:r>
            <a:r>
              <a:rPr lang="zh-CN" altLang="zh-CN" sz="4000" b="1" dirty="0" smtClean="0"/>
              <a:t>、天使论</a:t>
            </a:r>
            <a:r>
              <a:rPr lang="en-US" altLang="zh-CN" sz="4000" b="1" dirty="0" smtClean="0"/>
              <a:t> 【</a:t>
            </a:r>
            <a:r>
              <a:rPr lang="zh-CN" altLang="zh-CN" sz="4000" b="1" dirty="0" smtClean="0"/>
              <a:t>来</a:t>
            </a:r>
            <a:r>
              <a:rPr lang="en-US" altLang="zh-CN" sz="4000" b="1" dirty="0" smtClean="0"/>
              <a:t>2</a:t>
            </a:r>
            <a:r>
              <a:rPr lang="zh-CN" altLang="zh-CN" sz="4000" b="1" dirty="0" smtClean="0"/>
              <a:t>：</a:t>
            </a:r>
            <a:r>
              <a:rPr lang="en-US" altLang="zh-CN" sz="4000" b="1" dirty="0" smtClean="0"/>
              <a:t>2】 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那藉着天使所传的话既是确定的，凡干犯悖逆的，都受了该受</a:t>
            </a:r>
            <a:r>
              <a:rPr lang="zh-CN" altLang="en-US" sz="4000" b="1" smtClean="0">
                <a:solidFill>
                  <a:srgbClr val="C00000"/>
                </a:solidFill>
              </a:rPr>
              <a:t>的报应</a:t>
            </a:r>
            <a:r>
              <a:rPr lang="zh-CN" altLang="zh-CN" sz="4000" b="1" smtClean="0"/>
              <a:t>天使</a:t>
            </a:r>
            <a:r>
              <a:rPr lang="zh-CN" altLang="zh-CN" sz="4000" b="1" dirty="0" smtClean="0"/>
              <a:t>是服役的灵、不是受服事的灵</a:t>
            </a:r>
            <a:endParaRPr lang="zh-CN" altLang="zh-CN" sz="400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26</a:t>
            </a:fld>
            <a:endParaRPr lang="zh-CN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 smtClean="0"/>
              <a:t>3</a:t>
            </a:r>
            <a:r>
              <a:rPr lang="zh-CN" altLang="zh-CN" sz="4000" b="1" dirty="0" smtClean="0"/>
              <a:t>、安息日</a:t>
            </a:r>
            <a:r>
              <a:rPr lang="en-US" altLang="zh-CN" sz="4000" b="1" dirty="0" smtClean="0"/>
              <a:t>    </a:t>
            </a:r>
            <a:r>
              <a:rPr lang="zh-CN" altLang="zh-CN" sz="4000" b="1" dirty="0" smtClean="0"/>
              <a:t>来</a:t>
            </a:r>
            <a:r>
              <a:rPr lang="en-US" altLang="zh-CN" sz="4000" b="1" dirty="0" smtClean="0"/>
              <a:t>3</a:t>
            </a:r>
            <a:r>
              <a:rPr lang="zh-CN" altLang="zh-CN" sz="4000" b="1" dirty="0" smtClean="0"/>
              <a:t>—</a:t>
            </a:r>
            <a:r>
              <a:rPr lang="en-US" altLang="zh-CN" sz="4000" b="1" dirty="0" smtClean="0"/>
              <a:t>4</a:t>
            </a:r>
            <a:r>
              <a:rPr lang="zh-CN" altLang="zh-CN" sz="4000" b="1" dirty="0" smtClean="0"/>
              <a:t>章不是日子、礼节、地方的问题、真正的安息是人安息在神满有权柄的话语上。</a:t>
            </a:r>
          </a:p>
          <a:p>
            <a:r>
              <a:rPr lang="en-US" altLang="zh-CN" sz="4000" b="1" dirty="0" smtClean="0"/>
              <a:t>4</a:t>
            </a:r>
            <a:r>
              <a:rPr lang="zh-CN" altLang="zh-CN" sz="4000" b="1" dirty="0" smtClean="0"/>
              <a:t>、祭司与祭物</a:t>
            </a:r>
            <a:r>
              <a:rPr lang="en-US" altLang="zh-CN" sz="4000" b="1" dirty="0" smtClean="0"/>
              <a:t>   </a:t>
            </a:r>
            <a:r>
              <a:rPr lang="zh-CN" altLang="zh-CN" sz="4000" b="1" dirty="0" smtClean="0"/>
              <a:t>来</a:t>
            </a:r>
            <a:r>
              <a:rPr lang="en-US" altLang="zh-CN" sz="4000" b="1" dirty="0" smtClean="0"/>
              <a:t>5</a:t>
            </a:r>
            <a:r>
              <a:rPr lang="zh-CN" altLang="zh-CN" sz="4000" b="1" dirty="0" smtClean="0"/>
              <a:t>—</a:t>
            </a:r>
            <a:r>
              <a:rPr lang="en-US" altLang="zh-CN" sz="4000" b="1" dirty="0" smtClean="0"/>
              <a:t>10</a:t>
            </a:r>
            <a:r>
              <a:rPr lang="zh-CN" altLang="zh-CN" sz="4000" b="1" dirty="0" smtClean="0"/>
              <a:t>：</a:t>
            </a:r>
            <a:r>
              <a:rPr lang="en-US" altLang="zh-CN" sz="4000" b="1" dirty="0" smtClean="0"/>
              <a:t>25</a:t>
            </a:r>
            <a:endParaRPr lang="zh-CN" altLang="zh-CN" sz="400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27</a:t>
            </a:fld>
            <a:endParaRPr lang="zh-CN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4000" b="1" dirty="0" smtClean="0"/>
              <a:t>5</a:t>
            </a:r>
            <a:r>
              <a:rPr lang="zh-CN" altLang="zh-CN" sz="4000" b="1" dirty="0" smtClean="0"/>
              <a:t>、民族领袖</a:t>
            </a:r>
            <a:r>
              <a:rPr lang="en-US" altLang="zh-CN" sz="4000" b="1" dirty="0" smtClean="0"/>
              <a:t>    </a:t>
            </a:r>
            <a:r>
              <a:rPr lang="zh-CN" altLang="zh-CN" sz="4000" b="1" dirty="0" smtClean="0"/>
              <a:t>世上没有一个领袖是完全的领袖</a:t>
            </a:r>
            <a:r>
              <a:rPr lang="en-US" altLang="zh-CN" sz="4000" b="1" dirty="0" smtClean="0"/>
              <a:t> 【</a:t>
            </a:r>
            <a:r>
              <a:rPr lang="zh-CN" altLang="zh-CN" sz="4000" b="1" dirty="0" smtClean="0"/>
              <a:t>来</a:t>
            </a:r>
            <a:r>
              <a:rPr lang="en-US" altLang="zh-CN" sz="4000" b="1" dirty="0" smtClean="0"/>
              <a:t>2</a:t>
            </a:r>
            <a:r>
              <a:rPr lang="zh-CN" altLang="zh-CN" sz="4000" b="1" dirty="0" smtClean="0"/>
              <a:t>：</a:t>
            </a:r>
            <a:r>
              <a:rPr lang="en-US" altLang="zh-CN" sz="4000" b="1" dirty="0" smtClean="0"/>
              <a:t>10】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原来那为万物所属、为万物所本的，要领许多的儿子进荣耀里去，使救他们的元帅因受苦难得以完全，本是合宜的</a:t>
            </a:r>
            <a:r>
              <a:rPr lang="zh-CN" altLang="en-US" sz="4000" b="1" dirty="0" smtClean="0"/>
              <a:t>。</a:t>
            </a:r>
            <a:endParaRPr lang="zh-CN" altLang="zh-CN" sz="4000" dirty="0" smtClean="0"/>
          </a:p>
          <a:p>
            <a:r>
              <a:rPr lang="en-US" altLang="zh-CN" sz="4000" b="1" dirty="0" smtClean="0"/>
              <a:t>6</a:t>
            </a:r>
            <a:r>
              <a:rPr lang="zh-CN" altLang="zh-CN" sz="4000" b="1" dirty="0" smtClean="0"/>
              <a:t>、尊敬祖先</a:t>
            </a:r>
            <a:endParaRPr lang="zh-CN" altLang="zh-CN" sz="4000" dirty="0" smtClean="0">
              <a:solidFill>
                <a:srgbClr val="C00000"/>
              </a:solidFill>
            </a:endParaRPr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28</a:t>
            </a:fld>
            <a:endParaRPr lang="zh-CN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120680"/>
          </a:xfrm>
        </p:spPr>
        <p:txBody>
          <a:bodyPr>
            <a:noAutofit/>
          </a:bodyPr>
          <a:lstStyle/>
          <a:p>
            <a:r>
              <a:rPr lang="en-US" altLang="zh-CN" sz="3600" b="1" dirty="0" smtClean="0"/>
              <a:t>7</a:t>
            </a:r>
            <a:r>
              <a:rPr lang="zh-CN" altLang="zh-CN" sz="3600" b="1" dirty="0" smtClean="0"/>
              <a:t>、日常生活</a:t>
            </a:r>
            <a:r>
              <a:rPr lang="en-US" altLang="zh-CN" sz="3600" b="1" dirty="0" smtClean="0"/>
              <a:t>    </a:t>
            </a:r>
            <a:r>
              <a:rPr lang="zh-CN" altLang="zh-CN" sz="3600" b="1" dirty="0" smtClean="0"/>
              <a:t>家庭生活的重要性、待人方面。 </a:t>
            </a:r>
            <a:r>
              <a:rPr lang="en-US" altLang="zh-CN" sz="3600" b="1" dirty="0" smtClean="0"/>
              <a:t>【</a:t>
            </a:r>
            <a:r>
              <a:rPr lang="zh-CN" altLang="zh-CN" sz="3600" b="1" dirty="0" smtClean="0"/>
              <a:t>来</a:t>
            </a:r>
            <a:r>
              <a:rPr lang="en-US" altLang="zh-CN" sz="3600" b="1" dirty="0" smtClean="0"/>
              <a:t>13</a:t>
            </a:r>
            <a:r>
              <a:rPr lang="zh-CN" altLang="zh-CN" sz="3600" b="1" dirty="0" smtClean="0"/>
              <a:t>：</a:t>
            </a:r>
            <a:r>
              <a:rPr lang="en-US" altLang="zh-CN" sz="3600" b="1" dirty="0" smtClean="0"/>
              <a:t>1/4】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你们务要常存弟兄相爱的心。不可忘记用爱心接待客旅，因为曾有接待客旅的，不知不觉就接待了天使。你们要记念被捆绑的人，好像与他们同受捆绑，也要记念遭苦害的人，想到自己也在肉身之内。婚姻，人人都当尊重，床也不可污秽，因为苟合行淫的人，　神必要审判。</a:t>
            </a:r>
            <a:r>
              <a:rPr lang="en-US" altLang="zh-CN" sz="3600" b="1" dirty="0" smtClean="0"/>
              <a:t> 【</a:t>
            </a:r>
            <a:r>
              <a:rPr lang="zh-CN" altLang="en-US" sz="3600" b="1" dirty="0" smtClean="0"/>
              <a:t>来</a:t>
            </a:r>
            <a:r>
              <a:rPr lang="en-US" altLang="zh-CN" sz="3600" b="1" dirty="0" smtClean="0"/>
              <a:t>13</a:t>
            </a:r>
            <a:r>
              <a:rPr lang="zh-CN" altLang="en-US" sz="3600" b="1" dirty="0" smtClean="0"/>
              <a:t>：</a:t>
            </a:r>
            <a:r>
              <a:rPr lang="en-US" altLang="zh-CN" sz="3600" b="1" dirty="0" smtClean="0"/>
              <a:t>7】 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从前引导你们、传　神之道给你们的人，你们要想念他们，效法他们的信心，留心看他们为人的结局。</a:t>
            </a:r>
            <a:endParaRPr lang="zh-CN" altLang="en-US" sz="3600" dirty="0">
              <a:solidFill>
                <a:schemeClr val="tx1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29</a:t>
            </a:fld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554162"/>
            <a:ext cx="837165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4000" b="1" dirty="0" smtClean="0"/>
              <a:t>       </a:t>
            </a:r>
            <a:r>
              <a:rPr lang="zh-CN" altLang="zh-CN" sz="4000" b="1" dirty="0" smtClean="0"/>
              <a:t>本书名为希伯来书，可谓名副其实；因为本书不但是写给希伯来人，而且书中所讲论的，也是如何从旧约的“那边”过到新约“这边”来的信息，正合乎“希伯来”这字的意思。</a:t>
            </a:r>
            <a:endParaRPr lang="zh-CN" altLang="zh-CN" sz="4000" dirty="0" smtClean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zh-CN" sz="4400" b="1" dirty="0" smtClean="0"/>
              <a:t>八、本书的地位</a:t>
            </a:r>
            <a:r>
              <a:rPr lang="zh-CN" altLang="zh-CN" sz="4400" dirty="0" smtClean="0"/>
              <a:t/>
            </a:r>
            <a:br>
              <a:rPr lang="zh-CN" altLang="zh-CN" sz="4400" dirty="0" smtClean="0"/>
            </a:b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sz="4400" b="1" dirty="0" smtClean="0"/>
              <a:t>1</a:t>
            </a:r>
            <a:r>
              <a:rPr lang="zh-CN" altLang="zh-CN" sz="4400" b="1" dirty="0" smtClean="0"/>
              <a:t>、与约书亚同论过渡</a:t>
            </a:r>
            <a:r>
              <a:rPr lang="en-US" altLang="zh-CN" sz="4400" b="1" dirty="0" smtClean="0"/>
              <a:t> </a:t>
            </a:r>
          </a:p>
          <a:p>
            <a:pPr>
              <a:buNone/>
            </a:pPr>
            <a:r>
              <a:rPr lang="en-US" altLang="zh-CN" sz="4400" b="1" dirty="0" smtClean="0"/>
              <a:t>2</a:t>
            </a:r>
            <a:r>
              <a:rPr lang="zh-CN" altLang="zh-CN" sz="4400" b="1" dirty="0" smtClean="0"/>
              <a:t>、与加拉太书同论教义</a:t>
            </a:r>
            <a:endParaRPr lang="zh-CN" altLang="zh-CN" sz="4400" dirty="0" smtClean="0"/>
          </a:p>
          <a:p>
            <a:pPr>
              <a:buNone/>
            </a:pPr>
            <a:r>
              <a:rPr lang="en-US" altLang="zh-CN" sz="4400" b="1" dirty="0" smtClean="0"/>
              <a:t>3</a:t>
            </a:r>
            <a:r>
              <a:rPr lang="zh-CN" altLang="zh-CN" sz="4400" b="1" dirty="0" smtClean="0"/>
              <a:t>、与罗马书同论生命</a:t>
            </a:r>
            <a:r>
              <a:rPr lang="en-US" altLang="zh-CN" sz="4400" b="1" dirty="0" smtClean="0"/>
              <a:t>  </a:t>
            </a:r>
          </a:p>
          <a:p>
            <a:pPr>
              <a:buNone/>
            </a:pPr>
            <a:r>
              <a:rPr lang="en-US" altLang="zh-CN" sz="4400" b="1" dirty="0" smtClean="0"/>
              <a:t>4</a:t>
            </a:r>
            <a:r>
              <a:rPr lang="zh-CN" altLang="zh-CN" sz="4400" b="1" dirty="0" smtClean="0"/>
              <a:t>、与福音书同论基督</a:t>
            </a:r>
            <a:endParaRPr lang="zh-CN" altLang="zh-CN" sz="4400" dirty="0" smtClean="0"/>
          </a:p>
          <a:p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30</a:t>
            </a:fld>
            <a:endParaRPr lang="zh-CN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099592"/>
          </a:xfrm>
        </p:spPr>
        <p:txBody>
          <a:bodyPr>
            <a:noAutofit/>
          </a:bodyPr>
          <a:lstStyle/>
          <a:p>
            <a:pPr lvl="0"/>
            <a:r>
              <a:rPr lang="zh-CN" altLang="en-US" sz="5400" b="1" dirty="0" smtClean="0"/>
              <a:t>第一章      </a:t>
            </a:r>
            <a:r>
              <a:rPr lang="zh-CN" altLang="zh-CN" sz="5400" b="1" dirty="0" smtClean="0"/>
              <a:t>神子的尊贵</a:t>
            </a:r>
            <a:br>
              <a:rPr lang="zh-CN" altLang="zh-CN" sz="5400" b="1" dirty="0" smtClean="0"/>
            </a:br>
            <a:endParaRPr lang="zh-CN" altLang="en-US" sz="54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484784"/>
            <a:ext cx="8686800" cy="4595341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zh-CN" altLang="en-US" sz="3600" b="1" dirty="0" smtClean="0"/>
              <a:t>一、</a:t>
            </a:r>
            <a:r>
              <a:rPr lang="zh-TW" altLang="zh-CN" sz="3600" b="1" dirty="0" smtClean="0"/>
              <a:t>神子比先知更美</a:t>
            </a:r>
            <a:r>
              <a:rPr lang="en-US" altLang="zh-CN" sz="3600" b="1" dirty="0" smtClean="0"/>
              <a:t>    (1~3</a:t>
            </a:r>
            <a:r>
              <a:rPr lang="zh-TW" altLang="zh-CN" sz="3600" b="1" dirty="0" smtClean="0"/>
              <a:t>節</a:t>
            </a:r>
            <a:r>
              <a:rPr lang="en-US" altLang="zh-CN" sz="3600" b="1" dirty="0" smtClean="0"/>
              <a:t>)</a:t>
            </a:r>
          </a:p>
          <a:p>
            <a:pPr lvl="0">
              <a:buNone/>
            </a:pPr>
            <a:r>
              <a:rPr lang="en-US" altLang="zh-CN" sz="3600" b="1" dirty="0" smtClean="0"/>
              <a:t>1</a:t>
            </a:r>
            <a:r>
              <a:rPr lang="zh-CN" altLang="en-US" sz="3600" b="1" dirty="0" smtClean="0"/>
              <a:t>、</a:t>
            </a:r>
            <a:r>
              <a:rPr lang="zh-CN" altLang="zh-CN" sz="3600" b="1" dirty="0" smtClean="0"/>
              <a:t>神藉儿子晓谕我们</a:t>
            </a:r>
            <a:endParaRPr lang="en-US" altLang="zh-CN" sz="3600" b="1" dirty="0" smtClean="0"/>
          </a:p>
          <a:p>
            <a:pPr lvl="0">
              <a:buNone/>
            </a:pPr>
            <a:r>
              <a:rPr lang="en-US" altLang="zh-CN" sz="3600" b="1" dirty="0" smtClean="0"/>
              <a:t>2</a:t>
            </a:r>
            <a:r>
              <a:rPr lang="zh-CN" altLang="zh-CN" sz="3600" b="1" dirty="0" smtClean="0"/>
              <a:t>、因承受万有</a:t>
            </a:r>
            <a:r>
              <a:rPr lang="en-US" altLang="zh-CN" sz="3600" b="1" dirty="0" smtClean="0"/>
              <a:t> 【</a:t>
            </a:r>
            <a:r>
              <a:rPr lang="zh-CN" altLang="zh-CN" sz="3600" b="1" dirty="0" smtClean="0"/>
              <a:t>罗</a:t>
            </a:r>
            <a:r>
              <a:rPr lang="en-US" altLang="zh-CN" sz="3600" b="1" dirty="0" smtClean="0"/>
              <a:t>11:36】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因为万有都是本于他，倚靠他，归于他。愿荣耀归给他，直到永远。阿们！ </a:t>
            </a:r>
            <a:endParaRPr lang="en-US" altLang="zh-CN" sz="3600" b="1" dirty="0" smtClean="0"/>
          </a:p>
          <a:p>
            <a:pPr>
              <a:buNone/>
            </a:pPr>
            <a:r>
              <a:rPr lang="en-US" altLang="zh-CN" sz="3600" b="1" dirty="0" smtClean="0"/>
              <a:t>3</a:t>
            </a:r>
            <a:r>
              <a:rPr lang="zh-CN" altLang="en-US" sz="3600" b="1" dirty="0" smtClean="0"/>
              <a:t>、</a:t>
            </a:r>
            <a:r>
              <a:rPr lang="zh-CN" altLang="zh-CN" sz="3600" b="1" dirty="0" smtClean="0"/>
              <a:t>创造诸世界</a:t>
            </a:r>
            <a:r>
              <a:rPr lang="en-US" altLang="zh-CN" sz="3600" b="1" dirty="0" smtClean="0"/>
              <a:t> 【</a:t>
            </a:r>
            <a:r>
              <a:rPr lang="zh-CN" altLang="zh-CN" sz="3600" b="1" dirty="0" smtClean="0"/>
              <a:t>耶51:15</a:t>
            </a:r>
            <a:r>
              <a:rPr lang="en-US" altLang="zh-CN" sz="3600" b="1" dirty="0" smtClean="0"/>
              <a:t>】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耶和华用能力创造大地，用智慧建立世界，用聪明铺张穹苍。 </a:t>
            </a:r>
            <a:endParaRPr lang="zh-CN" altLang="zh-CN" sz="3600" dirty="0" smtClean="0"/>
          </a:p>
          <a:p>
            <a:pPr>
              <a:buNone/>
            </a:pPr>
            <a:endParaRPr lang="zh-CN" altLang="zh-CN" sz="3600" dirty="0" smtClean="0"/>
          </a:p>
          <a:p>
            <a:pPr lvl="0">
              <a:buNone/>
            </a:pPr>
            <a:endParaRPr lang="zh-CN" altLang="zh-CN" sz="3600" dirty="0" smtClean="0"/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31</a:t>
            </a:fld>
            <a:endParaRPr lang="zh-CN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481136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 smtClean="0"/>
              <a:t>4</a:t>
            </a:r>
            <a:r>
              <a:rPr lang="zh-CN" altLang="zh-CN" sz="3600" b="1" dirty="0" smtClean="0"/>
              <a:t>、是神的光辉</a:t>
            </a:r>
            <a:r>
              <a:rPr lang="en-US" altLang="zh-CN" sz="3600" b="1" dirty="0" smtClean="0"/>
              <a:t> 【</a:t>
            </a:r>
            <a:r>
              <a:rPr lang="zh-CN" altLang="zh-CN" sz="3600" b="1" dirty="0" smtClean="0"/>
              <a:t>约</a:t>
            </a:r>
            <a:r>
              <a:rPr lang="en-US" altLang="zh-CN" sz="3600" b="1" dirty="0" smtClean="0"/>
              <a:t>1</a:t>
            </a:r>
            <a:r>
              <a:rPr lang="zh-CN" altLang="zh-CN" sz="3600" b="1" dirty="0" smtClean="0"/>
              <a:t>：</a:t>
            </a:r>
            <a:r>
              <a:rPr lang="en-US" altLang="zh-CN" sz="3600" b="1" dirty="0" smtClean="0"/>
              <a:t>18 】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从来没有人看见　神，只有在父怀里的独生子将他表明出来。 </a:t>
            </a:r>
            <a:endParaRPr lang="en-US" altLang="zh-CN" sz="3600" b="1" dirty="0" smtClean="0"/>
          </a:p>
          <a:p>
            <a:pPr>
              <a:buNone/>
            </a:pPr>
            <a:r>
              <a:rPr lang="en-US" altLang="zh-CN" sz="3600" b="1" dirty="0" smtClean="0"/>
              <a:t>5</a:t>
            </a:r>
            <a:r>
              <a:rPr lang="zh-CN" altLang="en-US" sz="3600" b="1" dirty="0" smtClean="0"/>
              <a:t>、</a:t>
            </a:r>
            <a:r>
              <a:rPr lang="zh-CN" altLang="zh-CN" sz="3600" b="1" dirty="0" smtClean="0"/>
              <a:t>神本体真像</a:t>
            </a:r>
            <a:r>
              <a:rPr lang="en-US" altLang="zh-CN" sz="3600" b="1" dirty="0" smtClean="0"/>
              <a:t> 【</a:t>
            </a:r>
            <a:r>
              <a:rPr lang="zh-CN" altLang="zh-CN" sz="3600" b="1" dirty="0" smtClean="0"/>
              <a:t>约14：9</a:t>
            </a:r>
            <a:r>
              <a:rPr lang="en-US" altLang="zh-CN" sz="3600" b="1" dirty="0" smtClean="0"/>
              <a:t>】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耶稣对他说：“腓力，我与你们同在这样长久，你还不认识我吗？人看见了我，就是看见了父，你怎么说‘将父显给我们看’呢？ </a:t>
            </a:r>
            <a:endParaRPr lang="zh-CN" altLang="zh-CN" sz="3600" b="1" dirty="0" smtClean="0"/>
          </a:p>
          <a:p>
            <a:pPr>
              <a:buNone/>
            </a:pPr>
            <a:r>
              <a:rPr lang="en-US" altLang="zh-CN" sz="3600" b="1" dirty="0" smtClean="0"/>
              <a:t>6</a:t>
            </a:r>
            <a:r>
              <a:rPr lang="zh-CN" altLang="en-US" sz="3600" b="1" dirty="0" smtClean="0"/>
              <a:t>、</a:t>
            </a:r>
            <a:r>
              <a:rPr lang="zh-CN" altLang="zh-CN" sz="3600" b="1" dirty="0" smtClean="0"/>
              <a:t>权能托万有</a:t>
            </a:r>
          </a:p>
          <a:p>
            <a:endParaRPr lang="zh-CN" altLang="zh-CN" sz="3600" dirty="0" smtClean="0"/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32</a:t>
            </a:fld>
            <a:endParaRPr lang="zh-CN" alt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404664"/>
            <a:ext cx="8515672" cy="61206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 smtClean="0"/>
              <a:t>7</a:t>
            </a:r>
            <a:r>
              <a:rPr lang="zh-CN" altLang="en-US" sz="4000" b="1" dirty="0" smtClean="0"/>
              <a:t>、</a:t>
            </a:r>
            <a:r>
              <a:rPr lang="zh-CN" altLang="zh-CN" sz="4000" b="1" dirty="0" smtClean="0"/>
              <a:t>洗净人的罪</a:t>
            </a:r>
            <a:endParaRPr lang="en-US" altLang="zh-CN" sz="4000" b="1" dirty="0" smtClean="0"/>
          </a:p>
          <a:p>
            <a:pPr>
              <a:buNone/>
            </a:pPr>
            <a:r>
              <a:rPr lang="zh-CN" altLang="zh-CN" sz="4000" b="1" dirty="0" smtClean="0"/>
              <a:t>圣经的总原则三件事使人洁净</a:t>
            </a:r>
            <a:endParaRPr lang="en-US" altLang="zh-CN" sz="4000" b="1" dirty="0" smtClean="0"/>
          </a:p>
          <a:p>
            <a:r>
              <a:rPr lang="zh-CN" altLang="zh-CN" sz="4000" b="1" dirty="0" smtClean="0">
                <a:solidFill>
                  <a:srgbClr val="FF0000"/>
                </a:solidFill>
              </a:rPr>
              <a:t>第一、上帝的道</a:t>
            </a:r>
            <a:r>
              <a:rPr lang="en-US" altLang="zh-CN" sz="4000" b="1" dirty="0" smtClean="0">
                <a:solidFill>
                  <a:srgbClr val="FF0000"/>
                </a:solidFill>
              </a:rPr>
              <a:t> </a:t>
            </a:r>
            <a:r>
              <a:rPr lang="en-US" altLang="zh-CN" sz="4000" b="1" dirty="0" smtClean="0"/>
              <a:t>【</a:t>
            </a:r>
            <a:r>
              <a:rPr lang="zh-CN" altLang="zh-CN" sz="4000" b="1" dirty="0" smtClean="0"/>
              <a:t>约</a:t>
            </a:r>
            <a:r>
              <a:rPr lang="en-US" altLang="zh-CN" sz="4000" b="1" dirty="0" smtClean="0"/>
              <a:t>15</a:t>
            </a:r>
            <a:r>
              <a:rPr lang="zh-CN" altLang="en-US" sz="4000" b="1" dirty="0" smtClean="0"/>
              <a:t>：</a:t>
            </a:r>
            <a:r>
              <a:rPr lang="en-US" altLang="zh-CN" sz="4000" b="1" dirty="0" smtClean="0"/>
              <a:t>3】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现在你们因我讲给你们的道，已经干净了</a:t>
            </a:r>
            <a:endParaRPr lang="en-US" altLang="zh-CN" sz="4000" b="1" dirty="0" smtClean="0"/>
          </a:p>
          <a:p>
            <a:r>
              <a:rPr lang="zh-CN" altLang="zh-CN" sz="4000" b="1" dirty="0" smtClean="0">
                <a:solidFill>
                  <a:srgbClr val="FF0000"/>
                </a:solidFill>
                <a:sym typeface="+mn-ea"/>
              </a:rPr>
              <a:t>第二、耶稣的宝血</a:t>
            </a:r>
            <a:r>
              <a:rPr lang="en-US" altLang="zh-CN" sz="4000" b="1" dirty="0" smtClean="0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4000" b="1" dirty="0" smtClean="0"/>
              <a:t>【</a:t>
            </a:r>
            <a:r>
              <a:rPr lang="zh-CN" altLang="en-US" sz="4000" b="1" dirty="0" smtClean="0">
                <a:sym typeface="+mn-ea"/>
              </a:rPr>
              <a:t>约壹</a:t>
            </a:r>
            <a:r>
              <a:rPr lang="en-US" altLang="zh-CN" sz="4000" b="1" dirty="0" smtClean="0">
                <a:sym typeface="+mn-ea"/>
              </a:rPr>
              <a:t>1</a:t>
            </a:r>
            <a:r>
              <a:rPr lang="zh-CN" altLang="en-US" sz="4000" b="1" dirty="0" smtClean="0">
                <a:sym typeface="+mn-ea"/>
              </a:rPr>
              <a:t>：</a:t>
            </a:r>
            <a:r>
              <a:rPr lang="en-US" altLang="zh-CN" sz="4000" b="1" dirty="0" smtClean="0">
                <a:sym typeface="+mn-ea"/>
              </a:rPr>
              <a:t>9</a:t>
            </a:r>
            <a:r>
              <a:rPr lang="en-US" altLang="zh-CN" sz="4000" b="1" dirty="0" smtClean="0"/>
              <a:t>】</a:t>
            </a:r>
            <a:r>
              <a:rPr lang="zh-CN" altLang="en-US" sz="4000" b="1" dirty="0" smtClean="0">
                <a:solidFill>
                  <a:srgbClr val="C00000"/>
                </a:solidFill>
                <a:sym typeface="+mn-ea"/>
              </a:rPr>
              <a:t>我们若认自己的罪，　神是信实的，是公义的，必要赦免我们的罪，洗净我们一切的不义</a:t>
            </a:r>
            <a:endParaRPr lang="zh-CN" altLang="zh-CN" sz="4000" dirty="0" smtClean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33</a:t>
            </a:fld>
            <a:endParaRPr lang="zh-CN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zh-CN" sz="4000" b="1" dirty="0" smtClean="0">
                <a:solidFill>
                  <a:srgbClr val="FF0000"/>
                </a:solidFill>
                <a:sym typeface="+mn-ea"/>
              </a:rPr>
              <a:t>第三、借着圣灵得成同洁净</a:t>
            </a:r>
            <a:r>
              <a:rPr lang="en-US" altLang="zh-CN" sz="4000" b="1" dirty="0" smtClean="0">
                <a:solidFill>
                  <a:srgbClr val="FF0000"/>
                </a:solidFill>
                <a:sym typeface="+mn-ea"/>
              </a:rPr>
              <a:t>    </a:t>
            </a:r>
          </a:p>
          <a:p>
            <a:pPr>
              <a:buNone/>
            </a:pPr>
            <a:r>
              <a:rPr lang="en-US" altLang="zh-CN" sz="4000" b="1" dirty="0" smtClean="0">
                <a:solidFill>
                  <a:srgbClr val="FF0000"/>
                </a:solidFill>
                <a:sym typeface="+mn-ea"/>
              </a:rPr>
              <a:t> </a:t>
            </a:r>
            <a:r>
              <a:rPr lang="en-US" altLang="zh-CN" sz="4000" b="1" dirty="0" smtClean="0"/>
              <a:t>【</a:t>
            </a:r>
            <a:r>
              <a:rPr lang="zh-CN" altLang="zh-CN" sz="4000" b="1" dirty="0" smtClean="0">
                <a:sym typeface="+mn-ea"/>
              </a:rPr>
              <a:t>彼前</a:t>
            </a:r>
            <a:r>
              <a:rPr lang="en-US" altLang="zh-CN" sz="4000" b="1" dirty="0" smtClean="0">
                <a:sym typeface="+mn-ea"/>
              </a:rPr>
              <a:t>1</a:t>
            </a:r>
            <a:r>
              <a:rPr lang="zh-CN" altLang="en-US" sz="4000" b="1" dirty="0" smtClean="0">
                <a:sym typeface="+mn-ea"/>
              </a:rPr>
              <a:t>：</a:t>
            </a:r>
            <a:r>
              <a:rPr lang="en-US" altLang="zh-CN" sz="4000" b="1" dirty="0" smtClean="0">
                <a:sym typeface="+mn-ea"/>
              </a:rPr>
              <a:t>2</a:t>
            </a:r>
            <a:r>
              <a:rPr lang="en-US" altLang="zh-CN" sz="4000" b="1" dirty="0" smtClean="0"/>
              <a:t>】</a:t>
            </a:r>
            <a:r>
              <a:rPr lang="zh-CN" altLang="en-US" sz="4000" b="1" dirty="0" smtClean="0">
                <a:solidFill>
                  <a:srgbClr val="C00000"/>
                </a:solidFill>
                <a:sym typeface="+mn-ea"/>
              </a:rPr>
              <a:t>就是照父　神的先见被拣选，藉着圣灵得成圣洁，以致顺服耶稣基督，又蒙他血所洒的人。愿恩惠、平安多多地加给你们！</a:t>
            </a:r>
            <a:endParaRPr lang="en-US" altLang="zh-CN" sz="4000" b="1" dirty="0" smtClean="0">
              <a:sym typeface="+mn-ea"/>
            </a:endParaRPr>
          </a:p>
          <a:p>
            <a:endParaRPr lang="en-US" altLang="zh-CN" sz="4000" b="1" dirty="0" smtClean="0">
              <a:sym typeface="+mn-ea"/>
            </a:endParaRPr>
          </a:p>
          <a:p>
            <a:pPr>
              <a:buNone/>
            </a:pPr>
            <a:r>
              <a:rPr lang="en-US" altLang="zh-CN" sz="4000" b="1" dirty="0" smtClean="0">
                <a:sym typeface="+mn-ea"/>
              </a:rPr>
              <a:t>8</a:t>
            </a:r>
            <a:r>
              <a:rPr lang="zh-CN" altLang="en-US" sz="4000" b="1" dirty="0" smtClean="0">
                <a:sym typeface="+mn-ea"/>
              </a:rPr>
              <a:t>、</a:t>
            </a:r>
            <a:r>
              <a:rPr lang="zh-CN" altLang="zh-CN" sz="4000" b="1" dirty="0" smtClean="0">
                <a:sym typeface="+mn-ea"/>
              </a:rPr>
              <a:t>坐在神右边</a:t>
            </a:r>
            <a:endParaRPr lang="zh-CN" altLang="zh-CN" sz="4000" b="1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34</a:t>
            </a:fld>
            <a:endParaRPr lang="zh-CN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332656"/>
            <a:ext cx="8686800" cy="560345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3600" b="1" dirty="0" smtClean="0"/>
              <a:t>二、</a:t>
            </a:r>
            <a:r>
              <a:rPr lang="zh-TW" altLang="zh-CN" sz="3600" b="1" dirty="0" smtClean="0"/>
              <a:t>神子比天使更美</a:t>
            </a:r>
            <a:r>
              <a:rPr lang="zh-CN" altLang="zh-CN" sz="3600" b="1" dirty="0" smtClean="0"/>
              <a:t>（一</a:t>
            </a:r>
            <a:r>
              <a:rPr lang="en-US" altLang="zh-CN" sz="3600" b="1" dirty="0" smtClean="0"/>
              <a:t>4</a:t>
            </a:r>
            <a:r>
              <a:rPr lang="zh-CN" altLang="zh-CN" sz="3600" b="1" dirty="0" smtClean="0"/>
              <a:t>～</a:t>
            </a:r>
            <a:r>
              <a:rPr lang="en-US" altLang="zh-CN" sz="3600" b="1" dirty="0" smtClean="0"/>
              <a:t>14</a:t>
            </a:r>
            <a:r>
              <a:rPr lang="zh-CN" altLang="zh-CN" sz="3600" b="1" dirty="0" smtClean="0"/>
              <a:t>）</a:t>
            </a:r>
          </a:p>
          <a:p>
            <a:pPr marL="0" indent="0">
              <a:buNone/>
            </a:pPr>
            <a:r>
              <a:rPr lang="en-US" altLang="zh-CN" sz="3600" b="1" dirty="0" smtClean="0"/>
              <a:t> 1</a:t>
            </a:r>
            <a:r>
              <a:rPr lang="zh-CN" altLang="zh-CN" sz="3600" b="1" dirty="0" smtClean="0"/>
              <a:t>、名称更美</a:t>
            </a:r>
            <a:r>
              <a:rPr lang="en-US" altLang="zh-CN" sz="3600" b="1" dirty="0" smtClean="0"/>
              <a:t>             4</a:t>
            </a:r>
            <a:endParaRPr lang="zh-CN" altLang="zh-CN" sz="3600" dirty="0" smtClean="0"/>
          </a:p>
          <a:p>
            <a:pPr>
              <a:buNone/>
            </a:pPr>
            <a:r>
              <a:rPr lang="en-US" altLang="zh-CN" sz="3600" b="1" dirty="0" smtClean="0"/>
              <a:t>1</a:t>
            </a:r>
            <a:r>
              <a:rPr lang="zh-CN" altLang="zh-CN" sz="3600" b="1" dirty="0" smtClean="0"/>
              <a:t>）天使是受造的，基督是创造者</a:t>
            </a:r>
            <a:r>
              <a:rPr lang="zh-CN" altLang="en-US" sz="3600" b="1" dirty="0" smtClean="0"/>
              <a:t>。</a:t>
            </a:r>
          </a:p>
          <a:p>
            <a:pPr>
              <a:buNone/>
            </a:pPr>
            <a:r>
              <a:rPr lang="en-US" altLang="zh-CN" sz="3600" b="1" dirty="0" smtClean="0"/>
              <a:t>   </a:t>
            </a:r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西</a:t>
            </a:r>
            <a:r>
              <a:rPr lang="en-US" altLang="zh-CN" sz="4000" b="1" dirty="0" smtClean="0"/>
              <a:t>1</a:t>
            </a:r>
            <a:r>
              <a:rPr lang="zh-CN" altLang="en-US" sz="4000" b="1" dirty="0" smtClean="0"/>
              <a:t>：</a:t>
            </a:r>
            <a:r>
              <a:rPr lang="en-US" altLang="zh-CN" sz="4000" b="1" dirty="0" smtClean="0"/>
              <a:t>16</a:t>
            </a:r>
            <a:r>
              <a:rPr lang="en-US" altLang="zh-CN" sz="4000" b="1" dirty="0" smtClean="0"/>
              <a:t>】</a:t>
            </a:r>
            <a:r>
              <a:rPr lang="zh-CN" altLang="en-US" sz="4000" b="1" dirty="0" smtClean="0"/>
              <a:t>因为</a:t>
            </a:r>
            <a:r>
              <a:rPr lang="zh-CN" altLang="en-US" sz="4000" b="1" dirty="0" smtClean="0"/>
              <a:t>万有都是靠他造的，无论是天上的、地上的、能看见的、不能看见的，或是有位的、主治的、执政的、掌权的，一概都是藉着他造的，又是为他造</a:t>
            </a:r>
            <a:r>
              <a:rPr lang="zh-CN" altLang="en-US" sz="4000" b="1" dirty="0" smtClean="0"/>
              <a:t>的。</a:t>
            </a:r>
            <a:endParaRPr lang="zh-CN" altLang="zh-CN" sz="360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35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4667349"/>
          </a:xfrm>
        </p:spPr>
        <p:txBody>
          <a:bodyPr/>
          <a:lstStyle/>
          <a:p>
            <a:pPr>
              <a:buNone/>
            </a:pPr>
            <a:r>
              <a:rPr lang="zh-CN" altLang="en-US" sz="4000" b="1" dirty="0" smtClean="0"/>
              <a:t>徒</a:t>
            </a:r>
            <a:r>
              <a:rPr lang="en-US" altLang="zh-CN" sz="4000" b="1" dirty="0" smtClean="0"/>
              <a:t>14</a:t>
            </a:r>
            <a:r>
              <a:rPr lang="zh-CN" altLang="en-US" sz="4000" b="1" dirty="0" smtClean="0"/>
              <a:t>：15（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诸君，为什么作这事呢？我们也是人，性情和你们一样。我们传福音给你们，是叫你们离弃这些虚妄，归向那创造天、地、海和其中万物的永生　神。</a:t>
            </a:r>
            <a:r>
              <a:rPr lang="zh-CN" altLang="en-US" sz="4000" b="1" dirty="0" smtClean="0"/>
              <a:t>）</a:t>
            </a:r>
          </a:p>
          <a:p>
            <a:pPr>
              <a:buNone/>
            </a:pPr>
            <a:r>
              <a:rPr lang="en-US" altLang="zh-CN" sz="4000" b="1" dirty="0" smtClean="0"/>
              <a:t>2</a:t>
            </a:r>
            <a:r>
              <a:rPr lang="zh-CN" altLang="en-US" sz="4000" b="1" dirty="0" smtClean="0"/>
              <a:t>）</a:t>
            </a:r>
            <a:r>
              <a:rPr lang="zh-CN" altLang="zh-CN" sz="4000" b="1" dirty="0" smtClean="0"/>
              <a:t>天使是「有始无终」的永恒性</a:t>
            </a:r>
            <a:r>
              <a:rPr lang="en-US" altLang="zh-CN" sz="4000" b="1" dirty="0" smtClean="0"/>
              <a:t>.</a:t>
            </a:r>
            <a:r>
              <a:rPr lang="zh-CN" altLang="zh-CN" sz="4000" b="1" dirty="0" smtClean="0"/>
              <a:t>基督「无始无终」的永恒性</a:t>
            </a:r>
            <a:r>
              <a:rPr lang="zh-CN" altLang="en-US" sz="4000" b="1" dirty="0" smtClean="0"/>
              <a:t>。</a:t>
            </a:r>
            <a:endParaRPr lang="zh-CN" altLang="zh-CN" sz="4000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36</a:t>
            </a:fld>
            <a:endParaRPr lang="zh-CN" alt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124744"/>
            <a:ext cx="8352928" cy="495538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 smtClean="0"/>
              <a:t>3</a:t>
            </a:r>
            <a:r>
              <a:rPr lang="zh-CN" altLang="zh-CN" sz="4000" b="1" dirty="0" smtClean="0"/>
              <a:t>）天使是受差遣者，他是差遣众天使的。</a:t>
            </a:r>
            <a:endParaRPr lang="en-US" altLang="zh-CN" sz="4000" b="1" dirty="0" smtClean="0"/>
          </a:p>
          <a:p>
            <a:pPr>
              <a:buNone/>
            </a:pPr>
            <a:endParaRPr lang="en-US" altLang="zh-CN" sz="2000" b="1" dirty="0" smtClean="0"/>
          </a:p>
          <a:p>
            <a:pPr>
              <a:buNone/>
            </a:pPr>
            <a:r>
              <a:rPr lang="en-US" altLang="zh-CN" sz="4000" b="1" dirty="0" smtClean="0"/>
              <a:t>   </a:t>
            </a:r>
            <a:r>
              <a:rPr lang="zh-CN" altLang="zh-CN" sz="4000" b="1" dirty="0" smtClean="0"/>
              <a:t>【太26:53】</a:t>
            </a:r>
            <a:r>
              <a:rPr lang="zh-CN" altLang="zh-CN" sz="4000" b="1" dirty="0" smtClean="0">
                <a:solidFill>
                  <a:srgbClr val="C00000"/>
                </a:solidFill>
              </a:rPr>
              <a:t>你想，我不能求我父现在为我差遣十二营多天使来吗？</a:t>
            </a:r>
            <a:endParaRPr lang="zh-CN" altLang="zh-CN" sz="4000" b="1" dirty="0" smtClean="0"/>
          </a:p>
          <a:p>
            <a:pPr marL="0" indent="0">
              <a:buNone/>
            </a:pPr>
            <a:endParaRPr lang="en-US" altLang="zh-CN" sz="2000" b="1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37</a:t>
            </a:fld>
            <a:endParaRPr lang="zh-CN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412776"/>
            <a:ext cx="8155632" cy="4667349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zh-CN" sz="4300" b="1" dirty="0" smtClean="0"/>
              <a:t>4</a:t>
            </a:r>
            <a:r>
              <a:rPr lang="zh-CN" altLang="zh-CN" sz="4300" b="1" dirty="0" smtClean="0"/>
              <a:t>）天使是蒙拣选者</a:t>
            </a:r>
            <a:r>
              <a:rPr lang="en-US" altLang="zh-CN" sz="4300" b="1" dirty="0" smtClean="0"/>
              <a:t> </a:t>
            </a:r>
            <a:r>
              <a:rPr lang="zh-CN" altLang="en-US" sz="4300" b="1" dirty="0" smtClean="0"/>
              <a:t>，</a:t>
            </a:r>
            <a:r>
              <a:rPr lang="zh-CN" altLang="zh-CN" sz="4300" b="1" dirty="0" smtClean="0"/>
              <a:t>耶稣永远是拣选者。</a:t>
            </a:r>
            <a:endParaRPr lang="en-US" altLang="zh-CN" sz="4300" b="1" dirty="0" smtClean="0"/>
          </a:p>
          <a:p>
            <a:pPr>
              <a:buNone/>
            </a:pPr>
            <a:r>
              <a:rPr lang="zh-CN" altLang="en-US" sz="4300" b="1" dirty="0" smtClean="0">
                <a:sym typeface="+mn-ea"/>
              </a:rPr>
              <a:t>【</a:t>
            </a:r>
            <a:r>
              <a:rPr lang="zh-CN" altLang="zh-CN" sz="4300" b="1" dirty="0" smtClean="0">
                <a:sym typeface="+mn-ea"/>
              </a:rPr>
              <a:t>提前</a:t>
            </a:r>
            <a:r>
              <a:rPr lang="en-US" altLang="zh-CN" sz="4300" b="1" dirty="0" smtClean="0">
                <a:sym typeface="+mn-ea"/>
              </a:rPr>
              <a:t>5</a:t>
            </a:r>
            <a:r>
              <a:rPr lang="zh-CN" altLang="en-US" sz="4300" b="1" dirty="0" smtClean="0">
                <a:sym typeface="+mn-ea"/>
              </a:rPr>
              <a:t>：</a:t>
            </a:r>
            <a:r>
              <a:rPr lang="en-US" altLang="zh-CN" sz="4300" b="1" dirty="0" smtClean="0">
                <a:sym typeface="+mn-ea"/>
              </a:rPr>
              <a:t>21</a:t>
            </a:r>
            <a:r>
              <a:rPr lang="zh-CN" altLang="en-US" sz="4300" b="1" dirty="0" smtClean="0">
                <a:sym typeface="+mn-ea"/>
              </a:rPr>
              <a:t>】</a:t>
            </a:r>
            <a:r>
              <a:rPr lang="zh-CN" altLang="en-US" sz="4300" b="1" dirty="0" smtClean="0">
                <a:solidFill>
                  <a:srgbClr val="C00000"/>
                </a:solidFill>
                <a:sym typeface="+mn-ea"/>
              </a:rPr>
              <a:t>我在　神和基督耶稣并蒙拣选的天使面前嘱咐你：要遵守这些话，不可存成见，行事也不可有偏心</a:t>
            </a:r>
            <a:r>
              <a:rPr lang="zh-CN" altLang="en-US" sz="4300" b="1" dirty="0" smtClean="0">
                <a:sym typeface="+mn-ea"/>
              </a:rPr>
              <a:t> </a:t>
            </a:r>
            <a:endParaRPr lang="en-US" altLang="zh-CN" sz="4300" b="1" dirty="0" smtClean="0">
              <a:sym typeface="+mn-ea"/>
            </a:endParaRPr>
          </a:p>
          <a:p>
            <a:pPr>
              <a:buNone/>
            </a:pPr>
            <a:r>
              <a:rPr lang="zh-CN" altLang="en-US" sz="4300" b="1" dirty="0" smtClean="0">
                <a:sym typeface="+mn-ea"/>
              </a:rPr>
              <a:t>【路6:13】</a:t>
            </a:r>
            <a:r>
              <a:rPr lang="zh-CN" altLang="en-US" sz="4300" b="1" dirty="0" smtClean="0">
                <a:solidFill>
                  <a:srgbClr val="C00000"/>
                </a:solidFill>
                <a:sym typeface="+mn-ea"/>
              </a:rPr>
              <a:t>到了天亮，叫他的门徒来，就从他们中间挑选十二个人，称他们为使徒。</a:t>
            </a:r>
            <a:endParaRPr lang="zh-CN" altLang="zh-CN" sz="4300" dirty="0" smtClean="0"/>
          </a:p>
          <a:p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38</a:t>
            </a:fld>
            <a:endParaRPr lang="zh-CN" alt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052737"/>
            <a:ext cx="8686800" cy="4824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 smtClean="0"/>
              <a:t>5</a:t>
            </a:r>
            <a:r>
              <a:rPr lang="zh-CN" altLang="zh-CN" sz="4000" b="1" dirty="0" smtClean="0"/>
              <a:t>）天使是最靠近上帝的，而耶稣基督就是神的本体。</a:t>
            </a:r>
            <a:r>
              <a:rPr lang="zh-CN" altLang="en-US" sz="4000" b="1" dirty="0" smtClean="0"/>
              <a:t> </a:t>
            </a: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 </a:t>
            </a:r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启</a:t>
            </a:r>
            <a:r>
              <a:rPr lang="en-US" altLang="zh-CN" sz="4000" b="1" dirty="0" smtClean="0"/>
              <a:t>5</a:t>
            </a:r>
            <a:r>
              <a:rPr lang="zh-CN" altLang="en-US" sz="4000" b="1" dirty="0" smtClean="0"/>
              <a:t>：</a:t>
            </a:r>
            <a:r>
              <a:rPr lang="en-US" altLang="zh-CN" sz="4000" b="1" dirty="0" smtClean="0"/>
              <a:t>11-12</a:t>
            </a:r>
            <a:r>
              <a:rPr lang="en-US" altLang="zh-CN" sz="4000" b="1" dirty="0" smtClean="0"/>
              <a:t>】</a:t>
            </a:r>
            <a:r>
              <a:rPr lang="zh-CN" altLang="en-US" sz="4000" b="1" dirty="0" smtClean="0"/>
              <a:t>我</a:t>
            </a:r>
            <a:r>
              <a:rPr lang="zh-CN" altLang="en-US" sz="4000" b="1" dirty="0" smtClean="0"/>
              <a:t>又看见且听见宝座与活物并长老的周围有许多天使的声音，他们的数目有千千万万</a:t>
            </a:r>
            <a:r>
              <a:rPr lang="zh-CN" altLang="en-US" sz="4000" b="1" dirty="0" smtClean="0"/>
              <a:t>，大声</a:t>
            </a:r>
            <a:r>
              <a:rPr lang="zh-CN" altLang="en-US" sz="4000" b="1" dirty="0" smtClean="0"/>
              <a:t>说：</a:t>
            </a:r>
          </a:p>
          <a:p>
            <a:pPr>
              <a:buNone/>
            </a:pPr>
            <a:r>
              <a:rPr lang="zh-CN" altLang="en-US" sz="4000" b="1" dirty="0" smtClean="0"/>
              <a:t>“曾被杀的羔羊是配得权柄、丰富、智慧、能力、尊贵、荣耀、颂赞的。</a:t>
            </a:r>
            <a:r>
              <a:rPr lang="zh-CN" altLang="en-US" sz="4000" b="1" dirty="0" smtClean="0"/>
              <a:t>”</a:t>
            </a:r>
            <a:endParaRPr lang="en-US" altLang="zh-CN" sz="4000" b="1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39</a:t>
            </a:fld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zh-CN" sz="4400" b="1" dirty="0" smtClean="0"/>
              <a:t>二</a:t>
            </a:r>
            <a:r>
              <a:rPr lang="en-US" altLang="zh-CN" sz="4400" b="1" dirty="0" smtClean="0"/>
              <a:t>.</a:t>
            </a:r>
            <a:r>
              <a:rPr lang="zh-CN" altLang="zh-CN" sz="4400" b="1" dirty="0" smtClean="0"/>
              <a:t>著者</a:t>
            </a:r>
            <a:r>
              <a:rPr lang="zh-CN" altLang="zh-CN" sz="4400" dirty="0" smtClean="0"/>
              <a:t/>
            </a:r>
            <a:br>
              <a:rPr lang="zh-CN" altLang="zh-CN" sz="4400" dirty="0" smtClean="0"/>
            </a:b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554162"/>
            <a:ext cx="8443664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 smtClean="0"/>
              <a:t>           </a:t>
            </a:r>
            <a:r>
              <a:rPr lang="zh-CN" altLang="zh-CN" sz="4000" b="1" dirty="0" smtClean="0"/>
              <a:t>本书没有提及著者的名称，所以解</a:t>
            </a:r>
            <a:r>
              <a:rPr lang="zh-CN" altLang="en-US" sz="4000" b="1" dirty="0" smtClean="0"/>
              <a:t>经</a:t>
            </a:r>
            <a:r>
              <a:rPr lang="zh-CN" altLang="zh-CN" sz="4000" b="1" dirty="0" smtClean="0"/>
              <a:t>家的意思纷纭；有人以为是巴拿巴所写，因为巴拿巴的名字意思是“劝慰子”，与本书的</a:t>
            </a:r>
            <a:r>
              <a:rPr lang="en-US" altLang="zh-CN" sz="4000" b="1" dirty="0" smtClean="0"/>
              <a:t>13</a:t>
            </a:r>
            <a:r>
              <a:rPr lang="zh-CN" altLang="zh-CN" sz="4000" b="1" dirty="0" smtClean="0"/>
              <a:t>：</a:t>
            </a:r>
            <a:r>
              <a:rPr lang="en-US" altLang="zh-CN" sz="4000" b="1" dirty="0" smtClean="0"/>
              <a:t>22</a:t>
            </a:r>
            <a:r>
              <a:rPr lang="zh-CN" altLang="zh-CN" sz="4000" b="1" dirty="0" smtClean="0"/>
              <a:t>所说：</a:t>
            </a:r>
            <a:r>
              <a:rPr lang="en-US" altLang="zh-CN" sz="4000" b="1" dirty="0" smtClean="0"/>
              <a:t>  </a:t>
            </a:r>
            <a:r>
              <a:rPr lang="zh-CN" altLang="zh-CN" sz="4000" b="1" dirty="0" smtClean="0"/>
              <a:t>“弟兄们我略略写信给你们，望你们听我劝勉的话”互相对照，</a:t>
            </a:r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 smtClean="0"/>
              <a:t>【来1:3】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他是神荣耀所发的光辉，是神本体的真像，常用他权能的命令托住万有。他洗净了人的罪，就坐在高天至大者的右边。</a:t>
            </a:r>
            <a:endParaRPr lang="en-US" altLang="zh-CN" sz="4000" b="1" dirty="0" smtClean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40</a:t>
            </a:fld>
            <a:endParaRPr lang="zh-CN" alt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96752"/>
            <a:ext cx="8515672" cy="488337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sz="4000" b="1" dirty="0" smtClean="0"/>
              <a:t>6</a:t>
            </a:r>
            <a:r>
              <a:rPr lang="zh-CN" altLang="en-US" sz="4000" b="1" dirty="0" smtClean="0"/>
              <a:t>）</a:t>
            </a:r>
            <a:r>
              <a:rPr lang="zh-CN" altLang="zh-CN" sz="4000" b="1" dirty="0" smtClean="0"/>
              <a:t>天使不过是神的众子，耶稣基督是独生子。</a:t>
            </a: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   【</a:t>
            </a:r>
            <a:r>
              <a:rPr lang="zh-CN" altLang="zh-CN" sz="4000" b="1" dirty="0" smtClean="0"/>
              <a:t>伯</a:t>
            </a:r>
            <a:r>
              <a:rPr lang="en-US" altLang="zh-CN" sz="4000" b="1" dirty="0" smtClean="0"/>
              <a:t>1</a:t>
            </a:r>
            <a:r>
              <a:rPr lang="zh-CN" altLang="en-US" sz="4000" b="1" dirty="0" smtClean="0"/>
              <a:t>：</a:t>
            </a:r>
            <a:r>
              <a:rPr lang="en-US" altLang="zh-CN" sz="4000" b="1" dirty="0" smtClean="0"/>
              <a:t>6】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有一天，　神的众子来侍立在耶和华面前，撒但也来在其中</a:t>
            </a:r>
            <a:endParaRPr lang="en-US" altLang="zh-CN" sz="4000" b="1" dirty="0" smtClean="0"/>
          </a:p>
          <a:p>
            <a:pPr>
              <a:buNone/>
            </a:pPr>
            <a:r>
              <a:rPr lang="zh-CN" altLang="en-US" sz="4000" b="1" dirty="0" smtClean="0"/>
              <a:t>   </a:t>
            </a:r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约</a:t>
            </a:r>
            <a:r>
              <a:rPr lang="en-US" altLang="zh-CN" sz="4000" b="1" dirty="0" smtClean="0"/>
              <a:t>3</a:t>
            </a:r>
            <a:r>
              <a:rPr lang="zh-CN" altLang="en-US" sz="4000" b="1" dirty="0" smtClean="0"/>
              <a:t>：</a:t>
            </a:r>
            <a:r>
              <a:rPr lang="en-US" altLang="zh-CN" sz="4000" b="1" dirty="0" smtClean="0"/>
              <a:t>16】</a:t>
            </a:r>
            <a:r>
              <a:rPr lang="zh-CN" altLang="en-US" sz="4000" b="1" dirty="0" smtClean="0"/>
              <a:t> 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“　神爱世人，甚至将他的独生子赐给他们，叫一切信他的，不至灭亡，反得永生。</a:t>
            </a:r>
            <a:endParaRPr lang="zh-CN" altLang="zh-CN" sz="4000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41</a:t>
            </a:fld>
            <a:endParaRPr lang="zh-CN" alt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96752"/>
            <a:ext cx="8515672" cy="488337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 smtClean="0"/>
              <a:t>7</a:t>
            </a:r>
            <a:r>
              <a:rPr lang="zh-CN" altLang="en-US" sz="3600" b="1" dirty="0" smtClean="0"/>
              <a:t>）</a:t>
            </a:r>
            <a:r>
              <a:rPr lang="zh-CN" altLang="zh-CN" sz="3600" b="1" dirty="0" smtClean="0"/>
              <a:t>天使是耶和华的军队，</a:t>
            </a:r>
            <a:r>
              <a:rPr lang="zh-CN" altLang="en-US" sz="3600" b="1" dirty="0" smtClean="0"/>
              <a:t>耶稣</a:t>
            </a:r>
            <a:r>
              <a:rPr lang="zh-CN" altLang="zh-CN" sz="3600" b="1" dirty="0" smtClean="0"/>
              <a:t>是掌管所有军队的大君王。</a:t>
            </a:r>
            <a:r>
              <a:rPr lang="en-US" altLang="zh-CN" sz="3600" b="1" dirty="0" smtClean="0"/>
              <a:t>  【</a:t>
            </a:r>
            <a:r>
              <a:rPr lang="zh-CN" altLang="zh-CN" sz="3600" b="1" dirty="0" smtClean="0"/>
              <a:t>书</a:t>
            </a:r>
            <a:r>
              <a:rPr lang="en-US" altLang="zh-CN" sz="3600" b="1" dirty="0" smtClean="0"/>
              <a:t>5 :13/14】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约书亚靠近耶利哥的时候，举目观看，不料，有一个人手里有拔出来的刀，对面站立。约书亚到他那里，问他说：“你是帮助我们呢？是帮助我们敌人呢？”他回答说：“不是的，我来是要作耶和华军队的元帅。”约书亚就俯伏在地下拜，说：“我主有什么话吩咐仆人？”</a:t>
            </a:r>
            <a:endParaRPr lang="zh-CN" altLang="zh-CN" sz="3600" dirty="0" smtClean="0"/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42</a:t>
            </a:fld>
            <a:endParaRPr lang="zh-CN" alt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64533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 smtClean="0"/>
              <a:t>8</a:t>
            </a:r>
            <a:r>
              <a:rPr lang="zh-CN" altLang="zh-CN" sz="4000" b="1" dirty="0" smtClean="0"/>
              <a:t>）所有的天使都是大能的，</a:t>
            </a:r>
            <a:endParaRPr lang="en-US" altLang="zh-CN" sz="4000" b="1" dirty="0" smtClean="0"/>
          </a:p>
          <a:p>
            <a:r>
              <a:rPr lang="zh-CN" altLang="zh-CN" sz="3600" b="1" dirty="0" smtClean="0"/>
              <a:t>那有大能、遵行神旨意有大能的天使要敬拜他</a:t>
            </a:r>
            <a:r>
              <a:rPr lang="en-US" altLang="zh-CN" sz="3600" b="1" dirty="0" smtClean="0"/>
              <a:t>  【</a:t>
            </a:r>
            <a:r>
              <a:rPr lang="zh-CN" altLang="zh-CN" sz="3600" b="1" dirty="0" smtClean="0"/>
              <a:t>诗</a:t>
            </a:r>
            <a:r>
              <a:rPr lang="en-US" altLang="zh-CN" sz="3600" b="1" dirty="0" smtClean="0"/>
              <a:t>103</a:t>
            </a:r>
            <a:r>
              <a:rPr lang="zh-CN" altLang="en-US" sz="3600" b="1" dirty="0" smtClean="0"/>
              <a:t>：</a:t>
            </a:r>
            <a:r>
              <a:rPr lang="en-US" altLang="zh-CN" sz="3600" b="1" dirty="0" smtClean="0"/>
              <a:t>20-22】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听从他命令、成全他旨意、有大能的天使，都要称颂耶和华。你们作他的诸军，作他的仆役，行他所喜悦的，都要称颂耶和华。你们一切被他造的，在他所治理的各处，都要称颂耶和华。我的心哪，你要称颂耶和华！</a:t>
            </a:r>
            <a:endParaRPr lang="en-US" altLang="zh-CN" sz="3600" b="1" dirty="0" smtClean="0"/>
          </a:p>
          <a:p>
            <a:r>
              <a:rPr lang="zh-CN" altLang="zh-CN" sz="3600" b="1" dirty="0" smtClean="0"/>
              <a:t>耶稣基督是全能的上帝。</a:t>
            </a:r>
            <a:endParaRPr lang="zh-CN" altLang="zh-CN" sz="4000" dirty="0" smtClean="0"/>
          </a:p>
          <a:p>
            <a:pPr>
              <a:buNone/>
            </a:pPr>
            <a:r>
              <a:rPr lang="en-US" altLang="zh-CN" sz="4000" b="1" dirty="0" smtClean="0"/>
              <a:t> </a:t>
            </a:r>
            <a:endParaRPr lang="zh-CN" altLang="zh-CN" sz="4000" dirty="0" smtClean="0"/>
          </a:p>
          <a:p>
            <a:endParaRPr lang="zh-CN" altLang="zh-CN" sz="3600" dirty="0" smtClean="0"/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43</a:t>
            </a:fld>
            <a:endParaRPr lang="zh-CN" alt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268760"/>
            <a:ext cx="8515672" cy="51125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 smtClean="0"/>
              <a:t>9</a:t>
            </a:r>
            <a:r>
              <a:rPr lang="zh-CN" altLang="zh-CN" sz="4000" b="1" dirty="0" smtClean="0"/>
              <a:t>）天使敬拜上帝，基督是受敬拜的上帝。</a:t>
            </a:r>
            <a:r>
              <a:rPr lang="en-US" altLang="zh-CN" sz="4000" b="1" dirty="0" smtClean="0"/>
              <a:t>【</a:t>
            </a:r>
            <a:r>
              <a:rPr lang="zh-CN" altLang="zh-CN" sz="4000" b="1" dirty="0" smtClean="0"/>
              <a:t>启</a:t>
            </a:r>
            <a:r>
              <a:rPr lang="en-US" altLang="zh-CN" sz="4000" b="1" dirty="0" smtClean="0"/>
              <a:t>22 :8-9】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这些事是我约翰所听见、所看见的，我既听见、看见了，就在指示我的天使脚前俯伏要拜他。他对我说：“千万不可！我与你和你的弟兄众先知，并那些守这书上言语的人，同是作仆人的。你要敬拜　神。”</a:t>
            </a:r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44</a:t>
            </a:fld>
            <a:endParaRPr lang="zh-CN" alt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24744"/>
            <a:ext cx="8443664" cy="554461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sz="4000" b="1" dirty="0" smtClean="0"/>
              <a:t>10</a:t>
            </a:r>
            <a:r>
              <a:rPr lang="zh-CN" altLang="zh-CN" sz="4000" b="1" dirty="0" smtClean="0"/>
              <a:t>）天使代替上帝执行审判的时候， </a:t>
            </a:r>
            <a:r>
              <a:rPr lang="zh-CN" altLang="en-US" sz="4000" b="1" dirty="0" smtClean="0"/>
              <a:t>耶稣是审判的主</a:t>
            </a:r>
            <a:r>
              <a:rPr lang="en-US" altLang="zh-CN" sz="4000" b="1" dirty="0" smtClean="0"/>
              <a:t>   </a:t>
            </a:r>
          </a:p>
          <a:p>
            <a:r>
              <a:rPr lang="en-US" altLang="zh-CN" sz="4000" b="1" dirty="0" smtClean="0">
                <a:sym typeface="+mn-ea"/>
              </a:rPr>
              <a:t> 【</a:t>
            </a:r>
            <a:r>
              <a:rPr lang="zh-CN" altLang="zh-CN" sz="4000" b="1" dirty="0" smtClean="0">
                <a:sym typeface="+mn-ea"/>
              </a:rPr>
              <a:t>创</a:t>
            </a:r>
            <a:r>
              <a:rPr lang="en-US" altLang="zh-CN" sz="4000" b="1" dirty="0" smtClean="0">
                <a:sym typeface="+mn-ea"/>
              </a:rPr>
              <a:t>3:24】</a:t>
            </a:r>
            <a:r>
              <a:rPr lang="zh-CN" altLang="en-US" sz="4000" b="1" dirty="0" smtClean="0">
                <a:solidFill>
                  <a:srgbClr val="C00000"/>
                </a:solidFill>
                <a:sym typeface="+mn-ea"/>
              </a:rPr>
              <a:t>于是把他赶出去了。又在伊甸园的东边安设基路伯，和四面转动发火焰的剑，要把守生命树的道路。</a:t>
            </a:r>
            <a:r>
              <a:rPr lang="zh-CN" altLang="en-US" sz="4000" b="1" dirty="0" smtClean="0">
                <a:sym typeface="+mn-ea"/>
              </a:rPr>
              <a:t> </a:t>
            </a:r>
            <a:endParaRPr lang="en-US" altLang="zh-CN" sz="4000" b="1" dirty="0" smtClean="0"/>
          </a:p>
          <a:p>
            <a:r>
              <a:rPr lang="en-US" altLang="zh-CN" sz="4000" b="1" dirty="0" smtClean="0"/>
              <a:t> 【</a:t>
            </a:r>
            <a:r>
              <a:rPr lang="zh-CN" altLang="zh-CN" sz="4000" b="1" dirty="0" smtClean="0"/>
              <a:t>太</a:t>
            </a:r>
            <a:r>
              <a:rPr lang="en-US" altLang="zh-CN" sz="4000" b="1" dirty="0" smtClean="0"/>
              <a:t>16 :27】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人子要在他父的荣耀里，同着众使者降临，那时候，他要照各人的行为报应各人。 </a:t>
            </a:r>
            <a:endParaRPr lang="zh-CN" altLang="zh-CN" sz="4000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45</a:t>
            </a:fld>
            <a:endParaRPr lang="zh-CN" alt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495538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 smtClean="0"/>
              <a:t>11</a:t>
            </a:r>
            <a:r>
              <a:rPr lang="zh-CN" altLang="zh-CN" sz="3600" b="1" dirty="0" smtClean="0"/>
              <a:t>）天使是神赐下律法的媒介，耶稣基督成全律法。</a:t>
            </a:r>
            <a:endParaRPr lang="en-US" altLang="zh-CN" sz="3600" b="1" dirty="0" smtClean="0"/>
          </a:p>
          <a:p>
            <a:r>
              <a:rPr lang="en-US" altLang="zh-CN" sz="3600" b="1" dirty="0" smtClean="0"/>
              <a:t>【</a:t>
            </a:r>
            <a:r>
              <a:rPr lang="zh-CN" altLang="zh-CN" sz="3600" b="1" dirty="0" smtClean="0"/>
              <a:t>加</a:t>
            </a:r>
            <a:r>
              <a:rPr lang="en-US" altLang="zh-CN" sz="3600" b="1" dirty="0" smtClean="0"/>
              <a:t>4</a:t>
            </a:r>
            <a:r>
              <a:rPr lang="zh-CN" altLang="en-US" sz="3600" b="1" dirty="0" smtClean="0"/>
              <a:t>：</a:t>
            </a:r>
            <a:r>
              <a:rPr lang="en-US" altLang="zh-CN" sz="3600" b="1" dirty="0" smtClean="0"/>
              <a:t>19】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我小子啊，我为你们再受生产之苦，直等到基督成形在你们心里</a:t>
            </a:r>
            <a:r>
              <a:rPr lang="en-US" altLang="zh-CN" sz="3600" b="1" dirty="0" smtClean="0"/>
              <a:t> </a:t>
            </a:r>
          </a:p>
          <a:p>
            <a:r>
              <a:rPr lang="en-US" altLang="zh-CN" sz="3600" b="1" dirty="0" smtClean="0"/>
              <a:t>【</a:t>
            </a:r>
            <a:r>
              <a:rPr lang="zh-CN" altLang="en-US" sz="3600" b="1" dirty="0" smtClean="0"/>
              <a:t>太</a:t>
            </a:r>
            <a:r>
              <a:rPr lang="en-US" altLang="zh-CN" sz="3600" b="1" dirty="0" smtClean="0"/>
              <a:t>5</a:t>
            </a:r>
            <a:r>
              <a:rPr lang="zh-CN" altLang="en-US" sz="3600" b="1" dirty="0" smtClean="0"/>
              <a:t>：</a:t>
            </a:r>
            <a:r>
              <a:rPr lang="en-US" altLang="zh-CN" sz="3600" b="1" dirty="0" smtClean="0"/>
              <a:t>17-18】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“莫想我来要废掉律法和先知；我来不是要废掉，乃是要成全。我实在告诉你们，就是到天地都废去了，律法的一点一画也不能废去，都要成全。 </a:t>
            </a:r>
            <a:endParaRPr lang="zh-CN" altLang="zh-CN" sz="3600" b="1" dirty="0" smtClean="0"/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46</a:t>
            </a:fld>
            <a:endParaRPr lang="zh-CN" alt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404664"/>
            <a:ext cx="8424936" cy="62646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 smtClean="0"/>
              <a:t>12</a:t>
            </a:r>
            <a:r>
              <a:rPr lang="zh-CN" altLang="en-US" sz="3600" b="1" dirty="0" smtClean="0"/>
              <a:t>）天使常向世人传报福音 ，耶稣基督就是福音 </a:t>
            </a:r>
            <a:endParaRPr lang="en-US" altLang="zh-CN" sz="3600" b="1" dirty="0" smtClean="0"/>
          </a:p>
          <a:p>
            <a:pPr>
              <a:buNone/>
            </a:pPr>
            <a:r>
              <a:rPr lang="en-US" altLang="zh-CN" sz="3600" b="1" dirty="0" smtClean="0"/>
              <a:t>【</a:t>
            </a:r>
            <a:r>
              <a:rPr lang="zh-CN" altLang="en-US" sz="3600" b="1" dirty="0" smtClean="0"/>
              <a:t>路</a:t>
            </a:r>
            <a:r>
              <a:rPr lang="en-US" altLang="zh-CN" sz="3600" b="1" dirty="0" smtClean="0"/>
              <a:t>1</a:t>
            </a:r>
            <a:r>
              <a:rPr lang="zh-CN" altLang="en-US" sz="3600" b="1" dirty="0" smtClean="0"/>
              <a:t>：26</a:t>
            </a:r>
            <a:r>
              <a:rPr lang="en-US" altLang="zh-CN" sz="3600" b="1" dirty="0" smtClean="0"/>
              <a:t>-</a:t>
            </a:r>
            <a:r>
              <a:rPr lang="zh-CN" altLang="en-US" sz="3600" b="1" dirty="0" smtClean="0"/>
              <a:t>38 </a:t>
            </a:r>
            <a:r>
              <a:rPr lang="en-US" altLang="zh-CN" sz="3600" b="1" dirty="0" smtClean="0"/>
              <a:t>】</a:t>
            </a:r>
            <a:r>
              <a:rPr lang="zh-CN" altLang="en-US" b="1" dirty="0" smtClean="0">
                <a:solidFill>
                  <a:srgbClr val="C00000"/>
                </a:solidFill>
              </a:rPr>
              <a:t>到了第六个月，天使加百列奉　神的差遣，往加利利的一座城去，这城名叫拿撒勒。到一个童女那里，是已经许配大卫家的一个人，名叫约瑟，童女的名字叫马利亚。天使进去，对她说：“蒙大恩的女子，我问你安，主和你同在了！”马利亚因这话就很惊慌，又反复思想这样问安是什么意思。天使对她说：“马利亚，不要怕！你在　神面前已经蒙恩了。</a:t>
            </a:r>
            <a:endParaRPr lang="zh-CN" altLang="en-US" sz="3600" b="1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47</a:t>
            </a:fld>
            <a:endParaRPr lang="zh-CN" alt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052736"/>
            <a:ext cx="8991600" cy="561662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3600" b="1" dirty="0" smtClean="0">
                <a:solidFill>
                  <a:srgbClr val="C00000"/>
                </a:solidFill>
              </a:rPr>
              <a:t>   </a:t>
            </a:r>
            <a:r>
              <a:rPr lang="zh-CN" altLang="en-US" b="1" dirty="0" smtClean="0">
                <a:solidFill>
                  <a:srgbClr val="C00000"/>
                </a:solidFill>
              </a:rPr>
              <a:t>你要怀孕生子，可以给他起名叫耶稣。他要为大，称为至高者的儿子，主　神要把他祖大卫的位给他。他要作雅各家的王，直到永远，他的国也没有穷尽。”马利亚对天使说：“我没有出嫁，怎么有这事呢？”天使回答说：“圣灵要临到你身上，至高者的能力要荫庇你，因此所要生的圣者必称为　神的儿子。况且你的亲戚伊利莎白，在年老的时候也怀了男胎，就是那素来称为不生育的，现在有孕六个月了。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48</a:t>
            </a:fld>
            <a:endParaRPr lang="zh-CN" alt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3285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   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因为出于　神的话，没有一句不带能力的。”马利亚说：“我是主的使女，情愿照你的话成就在我身上。”天使就离开她去了。</a:t>
            </a:r>
            <a:r>
              <a:rPr lang="zh-CN" altLang="en-US" sz="4000" b="1" dirty="0" smtClean="0"/>
              <a:t>）</a:t>
            </a: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启14:6</a:t>
            </a:r>
            <a:r>
              <a:rPr lang="en-US" altLang="zh-CN" sz="4000" b="1" dirty="0" smtClean="0"/>
              <a:t> 】</a:t>
            </a:r>
            <a:r>
              <a:rPr lang="zh-CN" altLang="en-US" sz="4000" b="1" dirty="0" smtClean="0"/>
              <a:t>（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那坐在云上的，就把镰刀扔在地上；地上的庄稼就被收割了。</a:t>
            </a:r>
            <a:r>
              <a:rPr lang="zh-CN" altLang="en-US" sz="4000" b="1" dirty="0" smtClean="0"/>
              <a:t>）</a:t>
            </a:r>
            <a:r>
              <a:rPr lang="en-US" altLang="zh-CN" sz="4000" b="1" dirty="0" smtClean="0"/>
              <a:t> </a:t>
            </a:r>
          </a:p>
          <a:p>
            <a:pPr>
              <a:buNone/>
            </a:pPr>
            <a:r>
              <a:rPr lang="en-US" altLang="zh-CN" sz="4000" b="1" dirty="0" smtClean="0"/>
              <a:t>【</a:t>
            </a:r>
            <a:r>
              <a:rPr lang="zh-CN" altLang="en-US" sz="4000" b="1" dirty="0" smtClean="0"/>
              <a:t>可1：1</a:t>
            </a:r>
            <a:r>
              <a:rPr lang="en-US" altLang="zh-CN" sz="4000" b="1" dirty="0" smtClean="0"/>
              <a:t>】</a:t>
            </a:r>
            <a:r>
              <a:rPr lang="zh-CN" altLang="en-US" sz="4000" b="1" dirty="0" smtClean="0"/>
              <a:t>（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神的儿子，耶稣基督福音的起头。</a:t>
            </a:r>
            <a:r>
              <a:rPr lang="zh-CN" altLang="en-US" sz="4000" b="1" dirty="0" smtClean="0"/>
              <a:t>）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49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50405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sz="4000" b="1" dirty="0" smtClean="0"/>
              <a:t>   </a:t>
            </a:r>
            <a:r>
              <a:rPr lang="zh-CN" altLang="zh-CN" sz="4000" b="1" dirty="0" smtClean="0"/>
              <a:t>暗示这位善于劝慰的利未人巴拿巴（</a:t>
            </a:r>
            <a:r>
              <a:rPr lang="en-US" altLang="zh-CN" sz="4000" b="1" dirty="0" smtClean="0"/>
              <a:t> 【</a:t>
            </a:r>
            <a:r>
              <a:rPr lang="zh-CN" altLang="zh-CN" sz="4000" b="1" dirty="0" smtClean="0">
                <a:solidFill>
                  <a:srgbClr val="C00000"/>
                </a:solidFill>
              </a:rPr>
              <a:t>徒</a:t>
            </a:r>
            <a:r>
              <a:rPr lang="en-US" altLang="zh-CN" sz="4000" b="1" dirty="0" smtClean="0">
                <a:solidFill>
                  <a:srgbClr val="C00000"/>
                </a:solidFill>
              </a:rPr>
              <a:t>4</a:t>
            </a:r>
            <a:r>
              <a:rPr lang="zh-CN" altLang="zh-CN" sz="4000" b="1" dirty="0" smtClean="0">
                <a:solidFill>
                  <a:srgbClr val="C00000"/>
                </a:solidFill>
              </a:rPr>
              <a:t>：</a:t>
            </a:r>
            <a:r>
              <a:rPr lang="en-US" altLang="zh-CN" sz="4000" b="1" dirty="0" smtClean="0">
                <a:solidFill>
                  <a:srgbClr val="C00000"/>
                </a:solidFill>
              </a:rPr>
              <a:t>36 </a:t>
            </a:r>
            <a:r>
              <a:rPr lang="en-US" altLang="zh-CN" sz="4000" b="1" dirty="0" smtClean="0"/>
              <a:t>】</a:t>
            </a:r>
            <a:r>
              <a:rPr lang="zh-CN" altLang="en-US" sz="4000" b="1" dirty="0" smtClean="0">
                <a:solidFill>
                  <a:srgbClr val="C00000"/>
                </a:solidFill>
              </a:rPr>
              <a:t>有一个利未人，生在塞浦路斯，名叫约瑟，使徒称他为巴拿巴 </a:t>
            </a:r>
            <a:r>
              <a:rPr lang="zh-CN" altLang="zh-CN" sz="4000" b="1" dirty="0" smtClean="0"/>
              <a:t>），就是用这封书信劝勉当时希伯来信徒的人；</a:t>
            </a:r>
            <a:endParaRPr lang="en-US" altLang="zh-CN" sz="4000" b="1" dirty="0" smtClean="0"/>
          </a:p>
          <a:p>
            <a:r>
              <a:rPr lang="zh-CN" altLang="zh-CN" sz="4000" b="1" dirty="0" smtClean="0"/>
              <a:t>另有人以为本书是路加所写，因本书的文法超越，是新约原文中文法最优美的，与使徒行传文法有很多相同；</a:t>
            </a:r>
            <a:endParaRPr lang="zh-CN" altLang="en-US" sz="4000" dirty="0" smtClean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4000" b="1" dirty="0" smtClean="0"/>
              <a:t>2</a:t>
            </a:r>
            <a:r>
              <a:rPr lang="zh-CN" altLang="zh-CN" sz="4000" b="1" dirty="0" smtClean="0"/>
              <a:t>、身份 更尊</a:t>
            </a:r>
            <a:r>
              <a:rPr lang="en-US" altLang="zh-CN" sz="4000" b="1" dirty="0" smtClean="0"/>
              <a:t>      5</a:t>
            </a:r>
          </a:p>
          <a:p>
            <a:pPr>
              <a:buNone/>
            </a:pPr>
            <a:r>
              <a:rPr lang="zh-CN" altLang="zh-CN" sz="4000" b="1" dirty="0" smtClean="0">
                <a:solidFill>
                  <a:srgbClr val="FF0000"/>
                </a:solidFill>
              </a:rPr>
              <a:t>第一「子」表示他有神的属性，因有同样的生命。</a:t>
            </a:r>
            <a:endParaRPr lang="zh-CN" altLang="zh-CN" sz="4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zh-CN" altLang="zh-CN" sz="4000" b="1" dirty="0" smtClean="0">
                <a:solidFill>
                  <a:srgbClr val="002060"/>
                </a:solidFill>
              </a:rPr>
              <a:t>第二「生」因为他是非受造的，所以叫做生。</a:t>
            </a:r>
            <a:endParaRPr lang="zh-CN" altLang="zh-CN" sz="40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zh-CN" altLang="zh-CN" sz="4000" b="1" dirty="0" smtClean="0">
                <a:solidFill>
                  <a:schemeClr val="tx1"/>
                </a:solidFill>
              </a:rPr>
              <a:t>第三「独」除他以外，没有任何一个位格是像他一样单独地被生的。</a:t>
            </a:r>
            <a:r>
              <a:rPr lang="en-US" altLang="zh-CN" sz="4000" b="1" dirty="0" smtClean="0"/>
              <a:t>.</a:t>
            </a:r>
            <a:endParaRPr lang="zh-CN" altLang="zh-CN" sz="4000" dirty="0" smtClean="0"/>
          </a:p>
          <a:p>
            <a:endParaRPr lang="zh-CN" altLang="en-US" sz="4000" dirty="0" smtClean="0"/>
          </a:p>
          <a:p>
            <a:endParaRPr lang="zh-CN" altLang="zh-CN" sz="400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50</a:t>
            </a:fld>
            <a:endParaRPr lang="zh-CN" alt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sz="4000" b="1" dirty="0" smtClean="0"/>
              <a:t>3</a:t>
            </a:r>
            <a:r>
              <a:rPr lang="zh-CN" altLang="zh-CN" sz="4000" b="1" dirty="0" smtClean="0"/>
              <a:t>、地位更高</a:t>
            </a:r>
            <a:r>
              <a:rPr lang="en-US" altLang="zh-CN" sz="4000" b="1" dirty="0" smtClean="0"/>
              <a:t>       6/7</a:t>
            </a:r>
          </a:p>
          <a:p>
            <a:pPr>
              <a:buNone/>
            </a:pPr>
            <a:r>
              <a:rPr lang="en-US" altLang="zh-CN" sz="4000" b="1" dirty="0" smtClean="0"/>
              <a:t>4</a:t>
            </a:r>
            <a:r>
              <a:rPr lang="zh-CN" altLang="zh-CN" sz="4000" b="1" dirty="0" smtClean="0"/>
              <a:t>、受膏之君</a:t>
            </a:r>
            <a:r>
              <a:rPr lang="en-US" altLang="zh-CN" sz="4000" b="1" dirty="0" smtClean="0"/>
              <a:t>       8/9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51</a:t>
            </a:fld>
            <a:endParaRPr lang="zh-CN" alt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4883373"/>
          </a:xfrm>
        </p:spPr>
        <p:txBody>
          <a:bodyPr>
            <a:normAutofit lnSpcReduction="10000"/>
          </a:bodyPr>
          <a:lstStyle/>
          <a:p>
            <a:r>
              <a:rPr lang="zh-CN" altLang="zh-CN" sz="4000" b="1" dirty="0" smtClean="0"/>
              <a:t>全本圣经义的事情归纳</a:t>
            </a:r>
            <a:r>
              <a:rPr lang="zh-CN" altLang="en-US" sz="4000" b="1" dirty="0" smtClean="0"/>
              <a:t>起</a:t>
            </a:r>
            <a:r>
              <a:rPr lang="zh-CN" altLang="zh-CN" sz="4000" b="1" dirty="0" smtClean="0"/>
              <a:t>来：</a:t>
            </a: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   </a:t>
            </a:r>
            <a:r>
              <a:rPr lang="zh-CN" altLang="zh-CN" sz="4000" b="1" dirty="0" smtClean="0"/>
              <a:t>第一</a:t>
            </a:r>
            <a:r>
              <a:rPr lang="en-US" altLang="zh-CN" sz="4000" b="1" dirty="0" smtClean="0"/>
              <a:t>.</a:t>
            </a:r>
            <a:r>
              <a:rPr lang="zh-CN" altLang="zh-CN" sz="4000" b="1" dirty="0" smtClean="0"/>
              <a:t>义就是有正直的动机。</a:t>
            </a: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   </a:t>
            </a:r>
            <a:r>
              <a:rPr lang="zh-CN" altLang="zh-CN" sz="4000" b="1" dirty="0" smtClean="0"/>
              <a:t>第二</a:t>
            </a:r>
            <a:r>
              <a:rPr lang="en-US" altLang="zh-CN" sz="4000" b="1" dirty="0" smtClean="0"/>
              <a:t>.</a:t>
            </a:r>
            <a:r>
              <a:rPr lang="zh-CN" altLang="zh-CN" sz="4000" b="1" dirty="0" smtClean="0"/>
              <a:t>义有公平的待人</a:t>
            </a:r>
            <a:r>
              <a:rPr lang="zh-CN" altLang="en-US" sz="4000" b="1" dirty="0" smtClean="0"/>
              <a:t>。</a:t>
            </a:r>
            <a:endParaRPr lang="zh-CN" altLang="zh-CN" sz="4000" dirty="0" smtClean="0"/>
          </a:p>
          <a:p>
            <a:pPr>
              <a:buNone/>
            </a:pPr>
            <a:r>
              <a:rPr lang="en-US" altLang="zh-CN" sz="4000" b="1" dirty="0" smtClean="0"/>
              <a:t>   </a:t>
            </a:r>
            <a:r>
              <a:rPr lang="zh-CN" altLang="zh-CN" sz="4000" b="1" dirty="0" smtClean="0"/>
              <a:t>第三</a:t>
            </a:r>
            <a:r>
              <a:rPr lang="en-US" altLang="zh-CN" sz="4000" b="1" dirty="0" smtClean="0"/>
              <a:t>.</a:t>
            </a:r>
            <a:r>
              <a:rPr lang="zh-CN" altLang="zh-CN" sz="4000" b="1" dirty="0" smtClean="0"/>
              <a:t>义有圣洁的本质</a:t>
            </a:r>
            <a:r>
              <a:rPr lang="zh-CN" altLang="en-US" sz="4000" b="1" dirty="0" smtClean="0"/>
              <a:t>。</a:t>
            </a:r>
            <a:endParaRPr lang="en-US" altLang="zh-CN" sz="4000" b="1" dirty="0" smtClean="0"/>
          </a:p>
          <a:p>
            <a:pPr>
              <a:buNone/>
            </a:pPr>
            <a:r>
              <a:rPr lang="en-US" altLang="zh-CN" sz="4000" b="1" dirty="0" smtClean="0"/>
              <a:t>   </a:t>
            </a:r>
            <a:r>
              <a:rPr lang="zh-CN" altLang="zh-CN" sz="4000" b="1" dirty="0" smtClean="0"/>
              <a:t>第四</a:t>
            </a:r>
            <a:r>
              <a:rPr lang="en-US" altLang="zh-CN" sz="4000" b="1" dirty="0" smtClean="0"/>
              <a:t>.</a:t>
            </a:r>
            <a:r>
              <a:rPr lang="zh-CN" altLang="zh-CN" sz="4000" b="1" dirty="0" smtClean="0"/>
              <a:t>义人有真理的内容，因为义</a:t>
            </a:r>
            <a:r>
              <a:rPr lang="zh-CN" altLang="en-US" sz="4000" b="1" dirty="0" smtClean="0"/>
              <a:t>的  </a:t>
            </a:r>
            <a:endParaRPr lang="en-US" altLang="zh-CN" sz="4000" b="1" dirty="0" smtClean="0"/>
          </a:p>
          <a:p>
            <a:pPr>
              <a:buNone/>
            </a:pPr>
            <a:r>
              <a:rPr lang="zh-CN" altLang="zh-CN" sz="4000" b="1" dirty="0" smtClean="0"/>
              <a:t>内容就是真理。</a:t>
            </a:r>
            <a:endParaRPr lang="zh-CN" altLang="zh-CN" sz="4000" dirty="0" smtClean="0"/>
          </a:p>
          <a:p>
            <a:pPr>
              <a:buNone/>
            </a:pPr>
            <a:r>
              <a:rPr lang="en-US" altLang="zh-CN" sz="4000" b="1" dirty="0" smtClean="0"/>
              <a:t>   </a:t>
            </a:r>
            <a:r>
              <a:rPr lang="zh-CN" altLang="zh-CN" sz="4000" b="1" dirty="0" smtClean="0"/>
              <a:t>第五</a:t>
            </a:r>
            <a:r>
              <a:rPr lang="en-US" altLang="zh-CN" sz="4000" b="1" dirty="0" smtClean="0"/>
              <a:t>.</a:t>
            </a:r>
            <a:r>
              <a:rPr lang="zh-CN" altLang="zh-CN" sz="4000" b="1" dirty="0" smtClean="0"/>
              <a:t>「义」他有对罪的威严。</a:t>
            </a:r>
            <a:endParaRPr lang="en-US" altLang="zh-CN" sz="4000" b="1" dirty="0" smtClean="0"/>
          </a:p>
          <a:p>
            <a:pPr>
              <a:buNone/>
            </a:pPr>
            <a:endParaRPr lang="zh-CN" altLang="en-US" sz="4000" dirty="0" smtClean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52</a:t>
            </a:fld>
            <a:endParaRPr lang="zh-CN" alt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4000" b="1" dirty="0" smtClean="0"/>
              <a:t>5</a:t>
            </a:r>
            <a:r>
              <a:rPr lang="zh-CN" altLang="zh-CN" sz="4000" b="1" dirty="0" smtClean="0"/>
              <a:t>、天地之主</a:t>
            </a:r>
            <a:r>
              <a:rPr lang="en-US" altLang="zh-CN" sz="4000" b="1" dirty="0" smtClean="0"/>
              <a:t>       10/12 </a:t>
            </a:r>
          </a:p>
          <a:p>
            <a:pPr>
              <a:buNone/>
            </a:pPr>
            <a:r>
              <a:rPr lang="en-US" altLang="zh-CN" sz="4000" b="1" dirty="0" smtClean="0"/>
              <a:t>6</a:t>
            </a:r>
            <a:r>
              <a:rPr lang="zh-CN" altLang="zh-CN" sz="4000" b="1" dirty="0" smtClean="0"/>
              <a:t>、坐神右边 </a:t>
            </a:r>
            <a:r>
              <a:rPr lang="en-US" altLang="zh-CN" sz="4000" b="1" dirty="0" smtClean="0"/>
              <a:t>      13/14</a:t>
            </a:r>
          </a:p>
          <a:p>
            <a:pPr>
              <a:buNone/>
            </a:pPr>
            <a:r>
              <a:rPr lang="zh-CN" altLang="zh-CN" sz="4000" b="1" dirty="0" smtClean="0"/>
              <a:t>耶稣基督坐父右边包含三重意义</a:t>
            </a:r>
          </a:p>
          <a:p>
            <a:r>
              <a:rPr lang="zh-CN" altLang="zh-CN" sz="4000" b="1" dirty="0" smtClean="0"/>
              <a:t>第一、他是蒙悦纳的。</a:t>
            </a:r>
            <a:endParaRPr lang="en-US" altLang="zh-CN" sz="4000" b="1" dirty="0" smtClean="0"/>
          </a:p>
          <a:p>
            <a:r>
              <a:rPr lang="zh-CN" altLang="zh-CN" sz="4000" b="1" dirty="0" smtClean="0"/>
              <a:t>第二、他是得胜的。</a:t>
            </a:r>
          </a:p>
          <a:p>
            <a:r>
              <a:rPr lang="zh-CN" altLang="zh-CN" sz="4000" b="1" dirty="0" smtClean="0"/>
              <a:t>第三、他是掌权的。</a:t>
            </a:r>
          </a:p>
          <a:p>
            <a:pPr>
              <a:buNone/>
            </a:pPr>
            <a:endParaRPr lang="zh-CN" altLang="zh-CN" sz="4000" dirty="0" smtClean="0"/>
          </a:p>
          <a:p>
            <a:endParaRPr lang="zh-CN" altLang="en-US" sz="4000" dirty="0" smtClean="0"/>
          </a:p>
          <a:p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53</a:t>
            </a:fld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328592"/>
          </a:xfrm>
        </p:spPr>
        <p:txBody>
          <a:bodyPr>
            <a:noAutofit/>
          </a:bodyPr>
          <a:lstStyle/>
          <a:p>
            <a:r>
              <a:rPr lang="zh-CN" altLang="zh-CN" sz="4000" b="1" dirty="0" smtClean="0">
                <a:sym typeface="+mn-ea"/>
              </a:rPr>
              <a:t>亦有人以为是亚波罗所写，</a:t>
            </a:r>
            <a:r>
              <a:rPr lang="zh-CN" altLang="zh-CN" sz="4000" b="1" dirty="0" smtClean="0"/>
              <a:t>因为他是生在亚力山大的犹太人，很有学问，又是“最能讲解圣经”的</a:t>
            </a:r>
            <a:r>
              <a:rPr lang="en-US" altLang="zh-CN" sz="3600" b="1" dirty="0" smtClean="0">
                <a:solidFill>
                  <a:srgbClr val="C00000"/>
                </a:solidFill>
              </a:rPr>
              <a:t>【</a:t>
            </a:r>
            <a:r>
              <a:rPr lang="zh-CN" altLang="zh-CN" sz="3600" b="1" dirty="0" smtClean="0">
                <a:solidFill>
                  <a:srgbClr val="C00000"/>
                </a:solidFill>
              </a:rPr>
              <a:t>徒</a:t>
            </a:r>
            <a:r>
              <a:rPr lang="en-US" altLang="zh-CN" sz="3600" b="1" dirty="0" smtClean="0">
                <a:solidFill>
                  <a:srgbClr val="C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</a:t>
            </a:r>
            <a:r>
              <a:rPr lang="zh-CN" altLang="zh-CN" sz="3600" b="1" dirty="0" smtClean="0">
                <a:solidFill>
                  <a:srgbClr val="C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CN" sz="3600" b="1" dirty="0" smtClean="0">
                <a:solidFill>
                  <a:srgbClr val="C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24</a:t>
            </a:r>
            <a:r>
              <a:rPr lang="zh-CN" altLang="zh-CN" sz="3600" b="1" dirty="0" smtClean="0">
                <a:solidFill>
                  <a:srgbClr val="C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－</a:t>
            </a:r>
            <a:r>
              <a:rPr lang="en-US" altLang="zh-CN" sz="3600" b="1" dirty="0" smtClean="0">
                <a:solidFill>
                  <a:srgbClr val="C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28 </a:t>
            </a:r>
            <a:r>
              <a:rPr lang="en-US" altLang="zh-CN" sz="3600" b="1" dirty="0" smtClean="0">
                <a:solidFill>
                  <a:srgbClr val="C00000"/>
                </a:solidFill>
              </a:rPr>
              <a:t>】</a:t>
            </a:r>
            <a:r>
              <a:rPr lang="en-US" altLang="zh-CN" sz="3600" b="1" dirty="0" smtClean="0">
                <a:solidFill>
                  <a:srgbClr val="C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有一个犹太人，名叫亚波罗，来到以弗所。他生在亚历山大，是有学问的，最能讲解圣经。这人已经在主的道上受了教训，心里火热，将耶稣的事详细讲论教训人，只是他单晓得约翰的洗礼。</a:t>
            </a:r>
            <a:endParaRPr lang="zh-CN" altLang="zh-CN" sz="4000" dirty="0" smtClean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CN" altLang="en-US" sz="4000" b="1" dirty="0" smtClean="0">
                <a:solidFill>
                  <a:srgbClr val="C00000"/>
                </a:solidFill>
              </a:rPr>
              <a:t>   他在会堂里放胆讲道，百基拉、亚居拉听见，就接他来，将　神的道给他讲解更加详细。他想要往亚该亚去，弟兄们就勉励他，并写信请门徒接待他。他到了那里，多帮助那蒙恩信主的人，在众人面前极有能力驳倒犹太人，引圣经证明耶稣是基督。</a:t>
            </a:r>
            <a:endParaRPr lang="zh-CN" altLang="en-US" sz="4000" dirty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sz="4000" b="1" dirty="0" smtClean="0"/>
              <a:t>提摩太乃是保罗最得力的助手，亲如父子，常受保罗差派或共同出入；所以从这节圣经推测，本书著者很可能是保罗。</a:t>
            </a:r>
            <a:r>
              <a:rPr lang="en-US" altLang="zh-CN" sz="4000" b="1" dirty="0" smtClean="0"/>
              <a:t>308</a:t>
            </a:r>
            <a:r>
              <a:rPr lang="zh-CN" altLang="zh-CN" sz="4000" b="1" dirty="0" smtClean="0"/>
              <a:t>节宗教比较的书。</a:t>
            </a:r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zh-CN" sz="4400" b="1" dirty="0" smtClean="0"/>
              <a:t>三</a:t>
            </a:r>
            <a:r>
              <a:rPr lang="en-US" altLang="zh-CN" sz="4400" b="1" dirty="0" smtClean="0"/>
              <a:t>.</a:t>
            </a:r>
            <a:r>
              <a:rPr lang="zh-CN" altLang="zh-CN" sz="4400" b="1" dirty="0" smtClean="0"/>
              <a:t>著书时期</a:t>
            </a:r>
            <a:r>
              <a:rPr lang="zh-CN" altLang="zh-CN" sz="4400" dirty="0" smtClean="0"/>
              <a:t/>
            </a:r>
            <a:br>
              <a:rPr lang="zh-CN" altLang="zh-CN" sz="4400" dirty="0" smtClean="0"/>
            </a:b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052736"/>
            <a:ext cx="8686800" cy="59492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 smtClean="0"/>
              <a:t>         </a:t>
            </a:r>
            <a:r>
              <a:rPr lang="zh-CN" altLang="zh-CN" sz="3600" b="1" dirty="0" smtClean="0"/>
              <a:t>本书的著作时期，难以确定，但大概是主后六十至七十年。照</a:t>
            </a:r>
            <a:r>
              <a:rPr lang="en-US" altLang="zh-CN" sz="3600" b="1" dirty="0" smtClean="0"/>
              <a:t>2</a:t>
            </a:r>
            <a:r>
              <a:rPr lang="zh-CN" altLang="zh-CN" sz="3600" b="1" dirty="0" smtClean="0"/>
              <a:t>：</a:t>
            </a:r>
            <a:r>
              <a:rPr lang="en-US" altLang="zh-CN" sz="3600" b="1" dirty="0" smtClean="0"/>
              <a:t>3</a:t>
            </a:r>
            <a:r>
              <a:rPr lang="zh-CN" altLang="en-US" sz="3600" b="1" dirty="0" smtClean="0"/>
              <a:t>（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我们若忽略这么大的救恩，怎能逃罪呢？这救恩起先是主亲自讲的，后来是听见的人给我们证实了</a:t>
            </a:r>
            <a:r>
              <a:rPr lang="zh-CN" altLang="en-US" sz="3600" b="1" dirty="0" smtClean="0"/>
              <a:t>）</a:t>
            </a:r>
            <a:r>
              <a:rPr lang="zh-CN" altLang="zh-CN" sz="3600" b="1" dirty="0" smtClean="0"/>
              <a:t>和</a:t>
            </a:r>
            <a:r>
              <a:rPr lang="en-US" altLang="zh-CN" sz="3600" b="1" dirty="0" smtClean="0"/>
              <a:t>13</a:t>
            </a:r>
            <a:r>
              <a:rPr lang="zh-CN" altLang="zh-CN" sz="3600" b="1" dirty="0" smtClean="0"/>
              <a:t>：</a:t>
            </a:r>
            <a:r>
              <a:rPr lang="en-US" altLang="zh-CN" sz="3600" b="1" dirty="0" smtClean="0"/>
              <a:t>7</a:t>
            </a:r>
            <a:r>
              <a:rPr lang="zh-CN" altLang="en-US" sz="3600" b="1" dirty="0" smtClean="0"/>
              <a:t>（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从前引导你们、传　神之道给你们的人，你们要想念他们，效法他们的信心，留心看他们为人的结局</a:t>
            </a:r>
            <a:r>
              <a:rPr lang="zh-CN" altLang="en-US" sz="3600" b="1" dirty="0" smtClean="0"/>
              <a:t>）</a:t>
            </a:r>
            <a:r>
              <a:rPr lang="zh-CN" altLang="zh-CN" sz="3600" b="1" dirty="0" smtClean="0"/>
              <a:t>，可知受书人是下一辈的信徒，</a:t>
            </a:r>
            <a:endParaRPr lang="zh-CN" altLang="zh-CN" sz="360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71c49c7a-c723-4a7c-b1e3-41f600282169"/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跋涉">
  <a:themeElements>
    <a:clrScheme name="凤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跋涉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跋涉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466</TotalTime>
  <Words>2905</Words>
  <Application>Microsoft Office PowerPoint</Application>
  <PresentationFormat>全屏显示(4:3)</PresentationFormat>
  <Paragraphs>181</Paragraphs>
  <Slides>53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53</vt:i4>
      </vt:variant>
    </vt:vector>
  </HeadingPairs>
  <TitlesOfParts>
    <vt:vector size="54" baseType="lpstr">
      <vt:lpstr>跋涉</vt:lpstr>
      <vt:lpstr>&lt;&lt;希伯来书&gt;&gt; </vt:lpstr>
      <vt:lpstr>一、书名 </vt:lpstr>
      <vt:lpstr>幻灯片 3</vt:lpstr>
      <vt:lpstr>二.著者 </vt:lpstr>
      <vt:lpstr>幻灯片 5</vt:lpstr>
      <vt:lpstr>幻灯片 6</vt:lpstr>
      <vt:lpstr>幻灯片 7</vt:lpstr>
      <vt:lpstr>幻灯片 8</vt:lpstr>
      <vt:lpstr>三.著书时期 </vt:lpstr>
      <vt:lpstr>幻灯片 10</vt:lpstr>
      <vt:lpstr>幻灯片 11</vt:lpstr>
      <vt:lpstr>四.受书人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五.著书原因与目的 </vt:lpstr>
      <vt:lpstr>幻灯片 22</vt:lpstr>
      <vt:lpstr>幻灯片 23</vt:lpstr>
      <vt:lpstr>六.本书特征 </vt:lpstr>
      <vt:lpstr>幻灯片 25</vt:lpstr>
      <vt:lpstr>七、神学问题 </vt:lpstr>
      <vt:lpstr>幻灯片 27</vt:lpstr>
      <vt:lpstr>幻灯片 28</vt:lpstr>
      <vt:lpstr>幻灯片 29</vt:lpstr>
      <vt:lpstr>八、本书的地位 </vt:lpstr>
      <vt:lpstr>第一章      神子的尊贵 </vt:lpstr>
      <vt:lpstr>幻灯片 32</vt:lpstr>
      <vt:lpstr>幻灯片 33</vt:lpstr>
      <vt:lpstr>幻灯片 34</vt:lpstr>
      <vt:lpstr>幻灯片 35</vt:lpstr>
      <vt:lpstr>幻灯片 36</vt:lpstr>
      <vt:lpstr>幻灯片 37</vt:lpstr>
      <vt:lpstr>幻灯片 38</vt:lpstr>
      <vt:lpstr>幻灯片 39</vt:lpstr>
      <vt:lpstr>幻灯片 40</vt:lpstr>
      <vt:lpstr>幻灯片 41</vt:lpstr>
      <vt:lpstr>幻灯片 42</vt:lpstr>
      <vt:lpstr>幻灯片 43</vt:lpstr>
      <vt:lpstr>幻灯片 44</vt:lpstr>
      <vt:lpstr>幻灯片 45</vt:lpstr>
      <vt:lpstr>幻灯片 46</vt:lpstr>
      <vt:lpstr>幻灯片 47</vt:lpstr>
      <vt:lpstr>幻灯片 48</vt:lpstr>
      <vt:lpstr>幻灯片 49</vt:lpstr>
      <vt:lpstr>幻灯片 50</vt:lpstr>
      <vt:lpstr>幻灯片 51</vt:lpstr>
      <vt:lpstr>幻灯片 52</vt:lpstr>
      <vt:lpstr>幻灯片 53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&lt;&lt;希伯来书&gt;&gt;</dc:title>
  <dc:creator>lenovo</dc:creator>
  <cp:lastModifiedBy>lenovo</cp:lastModifiedBy>
  <cp:revision>80</cp:revision>
  <dcterms:created xsi:type="dcterms:W3CDTF">2022-12-15T03:04:00Z</dcterms:created>
  <dcterms:modified xsi:type="dcterms:W3CDTF">2024-02-01T00:30:26Z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8E92CD3603474A0496CD592F2AB69B96</vt:lpwstr>
  </property>
  <property fmtid="{D5CDD505-2E9C-101B-9397-08002B2CF9AE}" pid="3" name="KSOProductBuildVer">
    <vt:lpwstr>2052-11.1.0.14036</vt:lpwstr>
  </property>
</Properties>
</file>