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1119" r:id="rId8"/>
    <p:sldId id="1296" r:id="rId9"/>
    <p:sldId id="1221" r:id="rId10"/>
    <p:sldId id="1299" r:id="rId11"/>
    <p:sldId id="1300" r:id="rId12"/>
    <p:sldId id="1301" r:id="rId13"/>
    <p:sldId id="1302" r:id="rId14"/>
    <p:sldId id="1304" r:id="rId15"/>
    <p:sldId id="1305" r:id="rId16"/>
    <p:sldId id="1308" r:id="rId17"/>
    <p:sldId id="1306" r:id="rId18"/>
    <p:sldId id="1307" r:id="rId19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73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A2106-F7FF-4BE8-A374-F4C71A47FCF1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82296"/>
            <a:ext cx="5486400" cy="36673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8DA6B-C45C-4CC0-9830-2CAED803E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35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62CE40A3-122A-949E-8508-6FD85399975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05D0DAC-CB88-4230-883A-9F94C5E1411F}" type="slidenum">
              <a:rPr lang="en-US" altLang="en-US" sz="1300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 sz="1300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E6D0440-21BD-D5BB-9515-E347A89D5C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C774A958-B43B-7165-B3B1-E64051636E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88DA6B-C45C-4CC0-9830-2CAED803E5D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03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90042A9C-3880-1F59-A472-CCCF7EC23D7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3375" y="9289609"/>
            <a:ext cx="3170238" cy="488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 anchor="b"/>
          <a:lstStyle>
            <a:lvl1pPr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88988" indent="-303213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12850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98625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82813" indent="-242888" defTabSz="96996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400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972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4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11613" indent="-242888" defTabSz="9699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0046054-0BB3-46DD-A27D-DA9B09BB1E28}" type="slidenum">
              <a:rPr lang="en-US" altLang="en-US" sz="1300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en-US" sz="1300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9164FE76-A7E1-2050-ACAA-60DF7C1E72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34113"/>
            <a:ext cx="4800600" cy="3667334"/>
          </a:xfrm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12F73895-6A00-70D7-C369-B0536B9FD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645613"/>
            <a:ext cx="5365750" cy="439983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039" tIns="48519" rIns="97039" bIns="48519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88DA6B-C45C-4CC0-9830-2CAED803E5D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88DA6B-C45C-4CC0-9830-2CAED803E5D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26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88DA6B-C45C-4CC0-9830-2CAED803E5D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93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88DA6B-C45C-4CC0-9830-2CAED803E5D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756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88DA6B-C45C-4CC0-9830-2CAED803E5D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8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60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5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9808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243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6598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455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946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51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48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078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78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07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74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71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5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5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2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4642" y="1233377"/>
            <a:ext cx="10196623" cy="2402958"/>
          </a:xfrm>
        </p:spPr>
        <p:txBody>
          <a:bodyPr>
            <a:noAutofit/>
          </a:bodyPr>
          <a:lstStyle/>
          <a:p>
            <a:pPr algn="ctr"/>
            <a:r>
              <a:rPr lang="zh-CN" altLang="en-US" sz="7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界限与和谐</a:t>
            </a:r>
            <a:br>
              <a:rPr lang="en-US" altLang="zh-CN" sz="7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Boundary and Harmony</a:t>
            </a:r>
            <a:endParaRPr lang="en-US" sz="6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556" y="4136065"/>
            <a:ext cx="9836888" cy="11483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6600" b="1" dirty="0">
                <a:solidFill>
                  <a:schemeClr val="tx1"/>
                </a:solidFill>
              </a:rPr>
              <a:t>诗篇</a:t>
            </a:r>
            <a:r>
              <a:rPr lang="en-US" altLang="zh-CN" sz="6600" b="1" dirty="0">
                <a:solidFill>
                  <a:schemeClr val="tx1"/>
                </a:solidFill>
              </a:rPr>
              <a:t>Psalm 19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42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589" y="680485"/>
            <a:ext cx="10047768" cy="1018658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特殊启示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Special Revelation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1945757"/>
            <a:ext cx="11557592" cy="4231758"/>
          </a:xfrm>
        </p:spPr>
        <p:txBody>
          <a:bodyPr>
            <a:noAutofit/>
          </a:bodyPr>
          <a:lstStyle/>
          <a:p>
            <a:pPr algn="l" rtl="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zh-CN" altLang="en-US" sz="44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en-US" altLang="zh-CN" sz="44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Law</a:t>
            </a:r>
          </a:p>
          <a:p>
            <a:pPr algn="l" rtl="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en-US" altLang="zh-CN" sz="4400" b="1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Gospel</a:t>
            </a:r>
            <a:r>
              <a:rPr lang="zh-CN" altLang="en-US" sz="4400" b="1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：耶稣的死和赎罪是合乎律法的</a:t>
            </a:r>
            <a:endParaRPr lang="en-US" altLang="zh-CN" sz="4400" b="1" dirty="0">
              <a:solidFill>
                <a:srgbClr val="7030A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所讲的，并不外乎众先知和摩西所说，将来必成的事，就是基督必须受害，并且因从死里复活，要首先把光明的道，传给百姓和外邦人。使徒行传</a:t>
            </a:r>
            <a:r>
              <a:rPr 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Acts 26:22-23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127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750" y="404039"/>
            <a:ext cx="11025962" cy="1018658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启示与我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Personal Appreciation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405" y="1552354"/>
            <a:ext cx="11515060" cy="4986670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11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况且你的仆人因此受警戒。守着这些便有大赏。</a:t>
            </a:r>
          </a:p>
          <a:p>
            <a:pPr marL="0" indent="0" algn="l" rtl="0"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谁能知道自己的错失呢？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 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愿你赦免我隐而未现的过错。</a:t>
            </a:r>
          </a:p>
          <a:p>
            <a:pPr marL="0" indent="0" algn="l" rtl="0"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求你拦阻仆人，不犯任意妄为的罪。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不容这罪辖制我。我便完全，免犯大罪。</a:t>
            </a:r>
          </a:p>
          <a:p>
            <a:pPr marL="0" indent="0" algn="l" rtl="0"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耶和华我的磐石，我的救赎主啊！愿我口中的言语，心里的意念，在你面前蒙悦纳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诗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Ps.19:11-14</a:t>
            </a:r>
          </a:p>
        </p:txBody>
      </p:sp>
    </p:spTree>
    <p:extLst>
      <p:ext uri="{BB962C8B-B14F-4D97-AF65-F5344CB8AC3E}">
        <p14:creationId xmlns:p14="http://schemas.microsoft.com/office/powerpoint/2010/main" val="585331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456" y="263745"/>
            <a:ext cx="8389088" cy="958999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界限与和谐：诗篇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Ps.19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729" y="1307805"/>
            <a:ext cx="11525693" cy="5286450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普遍启示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General Revelation 		1-6		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父神的创造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神的创造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God’s Creation</a:t>
            </a: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	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神赐良心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God Creates Conscience </a:t>
            </a:r>
          </a:p>
          <a:p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特殊启示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Special Revelation 			7-10		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耶稣的救赎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Law</a:t>
            </a: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Gospel</a:t>
            </a:r>
          </a:p>
          <a:p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启示与我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Personal Appreciation 	11-14	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圣灵的工作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圣灵</a:t>
            </a:r>
            <a:r>
              <a:rPr lang="en-US" altLang="zh-CN" sz="36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Holy Spirit 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715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386" y="423233"/>
            <a:ext cx="8761228" cy="958999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界限与和谐：诗篇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Ps. 19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729" y="1477926"/>
            <a:ext cx="11525693" cy="523121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界限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Boundary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，不混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Not Mixed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不同层次的启示</a:t>
            </a:r>
            <a:endParaRPr lang="en-US" altLang="zh-CN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人的领受     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					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神的启示</a:t>
            </a:r>
            <a:endParaRPr lang="en-US" altLang="zh-CN" sz="40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常识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Common Sense    	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人性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Nature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科学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Science 					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创造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Creation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道德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Morality					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良心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Conscience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神学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Theology						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圣经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Bible</a:t>
            </a:r>
          </a:p>
        </p:txBody>
      </p:sp>
    </p:spTree>
    <p:extLst>
      <p:ext uri="{BB962C8B-B14F-4D97-AF65-F5344CB8AC3E}">
        <p14:creationId xmlns:p14="http://schemas.microsoft.com/office/powerpoint/2010/main" val="485903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456" y="520996"/>
            <a:ext cx="8389088" cy="958999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界限与和谐：诗篇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19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141" y="1605516"/>
            <a:ext cx="11653282" cy="488034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界限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Boundary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：不混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Not Mixed</a:t>
            </a:r>
          </a:p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和谐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Harmony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：不分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Not Separated, 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不截然对立</a:t>
            </a:r>
            <a:endParaRPr lang="en-US" altLang="zh-CN" sz="40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HK" altLang="en-US" sz="40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老吾老，以及人之老； 幼吾幼，以及人之幼</a:t>
            </a:r>
            <a:r>
              <a:rPr lang="zh-CN" altLang="en-US" sz="40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。孟子</a:t>
            </a:r>
            <a:endParaRPr lang="en-US" altLang="zh-CN" sz="4000" b="1" i="0" dirty="0">
              <a:solidFill>
                <a:schemeClr val="tx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以责人之心责己，恕己之心恕人。增广贤文</a:t>
            </a:r>
            <a:endParaRPr lang="en-US" altLang="zh-CN" sz="4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rgbClr val="7030A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仁者不忧</a:t>
            </a:r>
            <a:r>
              <a:rPr lang="zh-CN" altLang="en-US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，智者不惑，勇者不惧。论语</a:t>
            </a:r>
            <a:endParaRPr lang="en-US" altLang="zh-CN" sz="4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安莫安于知足，危莫危于多言。格言联璧</a:t>
            </a:r>
            <a:endParaRPr lang="en-US" altLang="zh-CN" sz="4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38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456" y="520996"/>
            <a:ext cx="8389088" cy="958999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界限与和谐：诗篇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19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07" y="1605516"/>
            <a:ext cx="11663915" cy="488034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界限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Boundary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：不混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Not Mixed</a:t>
            </a:r>
          </a:p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和谐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Harmony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：不分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Not Separated, 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不截然对立</a:t>
            </a:r>
            <a:endParaRPr lang="en-US" altLang="zh-CN" sz="40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HK" altLang="en-US" sz="40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知是行之始，行是知之成</a:t>
            </a:r>
            <a:r>
              <a:rPr lang="zh-CN" altLang="en-US" sz="40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；</a:t>
            </a:r>
            <a:r>
              <a:rPr lang="zh-HK" altLang="en-US" sz="40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知而不行，只是未知</a:t>
            </a:r>
            <a:r>
              <a:rPr lang="zh-CN" altLang="en-US" sz="40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000" b="1" i="0" dirty="0">
              <a:solidFill>
                <a:schemeClr val="tx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40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破山中贼易，破心中贼难。王阳明</a:t>
            </a:r>
            <a:endParaRPr lang="en-US" altLang="zh-CN" sz="4000" b="1" i="0" dirty="0">
              <a:solidFill>
                <a:schemeClr val="tx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信心是与行为并行，而且信心因着行为才得成全。雅各书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Jas. 2:22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；不轻易发怒的，胜过勇士。治服己心的，强如取城。 箴言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Prov. 16:32</a:t>
            </a:r>
            <a:endParaRPr lang="en-US" altLang="zh-CN" sz="4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zh-CN" sz="4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67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456" y="191386"/>
            <a:ext cx="8389088" cy="958999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界限与和谐：诗篇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19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3" y="1150385"/>
            <a:ext cx="11642650" cy="570761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界限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Boundary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：不混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Not Mixed</a:t>
            </a:r>
          </a:p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和谐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Harmony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：不分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Not Separated, </a:t>
            </a: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不截然对立</a:t>
            </a:r>
            <a:endParaRPr lang="en-US" altLang="zh-CN" sz="40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zh-CN" altLang="en-US" sz="4400" b="1" i="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感恩</a:t>
            </a:r>
            <a:r>
              <a:rPr lang="en-US" altLang="zh-CN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Grateful</a:t>
            </a:r>
            <a:endParaRPr lang="en-US" altLang="zh-CN" sz="4400" b="1" i="0" dirty="0">
              <a:solidFill>
                <a:schemeClr val="tx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谦卑</a:t>
            </a:r>
            <a:r>
              <a:rPr lang="en-US" altLang="zh-CN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Humble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尊重</a:t>
            </a:r>
            <a:r>
              <a:rPr lang="en-US" altLang="zh-CN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Respectful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学习</a:t>
            </a:r>
            <a:r>
              <a:rPr lang="en-US" altLang="zh-CN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Helpful</a:t>
            </a:r>
            <a:r>
              <a:rPr lang="zh-CN" altLang="en-US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，不是必须</a:t>
            </a:r>
            <a:r>
              <a:rPr lang="en-US" altLang="zh-CN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Not Necessary</a:t>
            </a:r>
          </a:p>
          <a:p>
            <a:pPr lvl="1">
              <a:buClr>
                <a:srgbClr val="7030A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警醒</a:t>
            </a:r>
            <a:r>
              <a:rPr lang="en-US" altLang="zh-CN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Watchful, </a:t>
            </a:r>
            <a:r>
              <a:rPr lang="zh-CN" altLang="en-US" sz="44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有其危险性</a:t>
            </a:r>
            <a:endParaRPr lang="en-US" altLang="zh-CN" sz="44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798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456" y="457201"/>
            <a:ext cx="8389088" cy="958999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界限与和谐：诗篇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19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729" y="1509822"/>
            <a:ext cx="11525693" cy="526311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人在普遍启示之下的无奈</a:t>
            </a: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General Revelation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zh-CN" altLang="en-US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做不到！</a:t>
            </a:r>
            <a:r>
              <a:rPr lang="en-US" altLang="zh-CN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Beyond Me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altLang="zh-CN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七情六欲</a:t>
            </a:r>
            <a:endParaRPr lang="en-US" altLang="zh-CN" sz="4000" b="1" dirty="0">
              <a:solidFill>
                <a:srgbClr val="FF0000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en-US" altLang="zh-CN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生存压力</a:t>
            </a:r>
            <a:endParaRPr lang="en-US" altLang="zh-CN" sz="4000" b="1" dirty="0">
              <a:solidFill>
                <a:srgbClr val="FF0000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en-US" altLang="zh-CN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人在江湖</a:t>
            </a:r>
            <a:endParaRPr lang="en-US" altLang="zh-CN" sz="4000" b="1" dirty="0">
              <a:solidFill>
                <a:srgbClr val="FF0000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en-US" altLang="zh-CN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花花世界</a:t>
            </a:r>
            <a:endParaRPr lang="en-US" altLang="zh-CN" sz="4000" b="1" dirty="0">
              <a:solidFill>
                <a:srgbClr val="FF0000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en-US" altLang="zh-CN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</a:t>
            </a:r>
            <a:r>
              <a:rPr lang="zh-CN" altLang="en-US" sz="40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人生苦短</a:t>
            </a:r>
            <a:endParaRPr lang="en-US" altLang="zh-CN" sz="4400" b="1" dirty="0">
              <a:solidFill>
                <a:srgbClr val="FF0000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568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456" y="104258"/>
            <a:ext cx="8389088" cy="873937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界限与和谐：诗篇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19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729" y="978194"/>
            <a:ext cx="11525693" cy="577554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特殊启示的超越和宝贵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Special Revelation</a:t>
            </a:r>
          </a:p>
          <a:p>
            <a:pPr>
              <a:lnSpc>
                <a:spcPct val="110000"/>
              </a:lnSpc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信耶稣：随从圣灵、效法基督、荣耀父神</a:t>
            </a:r>
            <a:endParaRPr lang="en-US" altLang="zh-CN" sz="4000" b="1" dirty="0">
              <a:solidFill>
                <a:srgbClr val="FF0000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清楚、完整</a:t>
            </a:r>
            <a:r>
              <a:rPr lang="en-US" altLang="zh-CN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Clear Full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正确、绝对</a:t>
            </a:r>
            <a:r>
              <a:rPr lang="en-US" altLang="zh-CN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Right Absolute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有救赎的预备</a:t>
            </a:r>
            <a:r>
              <a:rPr lang="en-US" altLang="zh-CN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Debt of Sin is paid in Christ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有求助的对象</a:t>
            </a:r>
            <a:r>
              <a:rPr lang="en-US" altLang="zh-CN" sz="4000" b="1" dirty="0">
                <a:solidFill>
                  <a:schemeClr val="tx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God is my Father in Christ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耶和华我的磐石，我的救赎主啊！愿我口中的言语，心里的意念，在你面前蒙悦纳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诗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Ps.19:14</a:t>
            </a:r>
            <a:endParaRPr lang="en-US" altLang="zh-CN" sz="4000" b="1" dirty="0">
              <a:solidFill>
                <a:schemeClr val="tx1"/>
              </a:solidFill>
              <a:highlight>
                <a:srgbClr val="FFFFFF"/>
              </a:highligh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23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456" y="1073889"/>
            <a:ext cx="8389088" cy="1105786"/>
          </a:xfrm>
        </p:spPr>
        <p:txBody>
          <a:bodyPr>
            <a:normAutofit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界限与和谐：诗篇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19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729" y="2562446"/>
            <a:ext cx="11525693" cy="3478915"/>
          </a:xfrm>
        </p:spPr>
        <p:txBody>
          <a:bodyPr>
            <a:normAutofit fontScale="92500"/>
          </a:bodyPr>
          <a:lstStyle/>
          <a:p>
            <a:r>
              <a:rPr lang="zh-CN" altLang="en-US" sz="6600" b="1" dirty="0">
                <a:solidFill>
                  <a:schemeClr val="tx1"/>
                </a:solidFill>
              </a:rPr>
              <a:t>普遍启示</a:t>
            </a:r>
            <a:r>
              <a:rPr lang="en-US" altLang="zh-CN" sz="4800" b="1" dirty="0">
                <a:solidFill>
                  <a:schemeClr val="tx1"/>
                </a:solidFill>
              </a:rPr>
              <a:t>General Revelation 1-6</a:t>
            </a:r>
          </a:p>
          <a:p>
            <a:r>
              <a:rPr lang="zh-CN" altLang="en-US" sz="6600" b="1" dirty="0">
                <a:solidFill>
                  <a:schemeClr val="tx1"/>
                </a:solidFill>
              </a:rPr>
              <a:t>特殊启示</a:t>
            </a:r>
            <a:r>
              <a:rPr lang="en-US" altLang="zh-CN" sz="4800" b="1" dirty="0">
                <a:solidFill>
                  <a:schemeClr val="tx1"/>
                </a:solidFill>
              </a:rPr>
              <a:t>Special Revelation 7-10</a:t>
            </a:r>
          </a:p>
          <a:p>
            <a:r>
              <a:rPr lang="zh-CN" altLang="en-US" sz="6600" b="1" dirty="0">
                <a:solidFill>
                  <a:schemeClr val="tx1"/>
                </a:solidFill>
              </a:rPr>
              <a:t>启示与我</a:t>
            </a:r>
            <a:r>
              <a:rPr lang="en-US" altLang="zh-CN" sz="4800" b="1" dirty="0">
                <a:solidFill>
                  <a:schemeClr val="tx1"/>
                </a:solidFill>
              </a:rPr>
              <a:t>Personal Appreciation 11-14</a:t>
            </a:r>
            <a:endParaRPr lang="en-US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911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009" y="350874"/>
            <a:ext cx="10175358" cy="1018658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普遍启示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General Revelation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671" y="1369532"/>
            <a:ext cx="11610752" cy="5275817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90000"/>
              </a:lnSpc>
              <a:buNone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诗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Ps. 19:1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诸天述说神的荣耀，穹苍传扬他的手段。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这日到那日发出言语。这夜到那夜传出知识。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无言无语，也无声音可听。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他的量带通遍天下，他的言语传到地极。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神在其间为太阳安设帐幕。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太阳如同新郎出洞房，又如勇士欢然奔路。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他从天这边出来，绕到天那边。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没有一物被隐藏不得他的热气。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591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589" y="680485"/>
            <a:ext cx="10047768" cy="1018658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普遍启示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General Revelation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92" y="1881963"/>
            <a:ext cx="11525693" cy="4295552"/>
          </a:xfrm>
        </p:spPr>
        <p:txBody>
          <a:bodyPr>
            <a:noAutofit/>
          </a:bodyPr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zh-CN" altLang="en-US" sz="44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神的创造</a:t>
            </a:r>
            <a:r>
              <a:rPr lang="en-US" altLang="zh-CN" sz="44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God’s Creation</a:t>
            </a:r>
          </a:p>
          <a:p>
            <a:pPr marL="0" indent="0" algn="l" rtl="0">
              <a:buNone/>
            </a:pP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神的事情，人所能知道的，原显明在人心里。因为神已经给他们显明。自从造天地以来，神的永能和神性是明明可知的，虽是眼不能见，但借着所造之物，就可以晓得，叫人无可推诿。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罗马书</a:t>
            </a:r>
            <a:r>
              <a:rPr 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Rom. 1:19-20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737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589" y="542262"/>
            <a:ext cx="10047768" cy="1018658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普遍启示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General Revelation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568" y="1669312"/>
            <a:ext cx="11546958" cy="4944140"/>
          </a:xfrm>
        </p:spPr>
        <p:txBody>
          <a:bodyPr>
            <a:noAutofit/>
          </a:bodyPr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zh-CN" altLang="en-US" sz="44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神的创造</a:t>
            </a:r>
            <a:r>
              <a:rPr lang="en-US" altLang="zh-CN" sz="44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God’s Creation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神赐良心</a:t>
            </a:r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God Creates Conscience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zh-CN" sz="44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没有律法的外邦人，如果按着本性行律法上的事，他们虽然没有律法，自己就是自己的律法。这些人就显出</a:t>
            </a:r>
            <a:r>
              <a:rPr lang="zh-CN" sz="4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律法的功用写在他们的心里</a:t>
            </a:r>
            <a:r>
              <a:rPr lang="zh-CN" sz="4400" b="1" kern="100" dirty="0">
                <a:effectLst/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sz="4400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他们的良心也同作见证</a:t>
            </a:r>
            <a:r>
              <a:rPr lang="zh-CN" sz="4400" b="1" kern="1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，并且他们的思想互相较量，或是控告，或是辩护</a:t>
            </a:r>
            <a:r>
              <a:rPr lang="zh-CN" altLang="en-US" sz="44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。罗</a:t>
            </a:r>
            <a:r>
              <a:rPr lang="en-US" altLang="zh-CN" sz="44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Rom. 2:14-15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825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92CBED-2AE4-3108-CEEF-BC12D2E68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221" y="404039"/>
            <a:ext cx="10047768" cy="1018658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6600" b="1" dirty="0">
                <a:solidFill>
                  <a:schemeClr val="accent5">
                    <a:lumMod val="75000"/>
                  </a:schemeClr>
                </a:solidFill>
              </a:rPr>
              <a:t>特殊启示</a:t>
            </a:r>
            <a:r>
              <a:rPr lang="en-US" altLang="zh-CN" sz="6600" b="1" dirty="0">
                <a:solidFill>
                  <a:schemeClr val="accent5">
                    <a:lumMod val="75000"/>
                  </a:schemeClr>
                </a:solidFill>
              </a:rPr>
              <a:t>Special Revelation</a:t>
            </a:r>
            <a:endParaRPr lang="en-US" sz="6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02AE50B-C49B-A36B-D6FC-DF1F884C0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344" y="1422697"/>
            <a:ext cx="11685182" cy="5286447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7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耶和华的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全备，能苏醒人心。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耶和华的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法度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确定，能使愚人有智慧。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耶和华的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训词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正直，能快活人的心。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耶和华的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命令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清洁，能明亮人的眼目。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耶和华的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道理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洁净，存到永远。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耶和华的</a:t>
            </a:r>
            <a:r>
              <a:rPr lang="zh-CN" altLang="en-US" sz="40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典章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真实，全然公义。</a:t>
            </a: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都比金子可羡慕，且比极多的精金可羡慕，</a:t>
            </a:r>
            <a:endParaRPr lang="en-US" altLang="zh-CN" sz="40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l" rtl="0">
              <a:lnSpc>
                <a:spcPct val="90000"/>
              </a:lnSpc>
              <a:buNone/>
            </a:pP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比蜜甘甜，且比蜂房下滴的蜜甘甜。诗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Ps.19:7-10</a:t>
            </a:r>
          </a:p>
        </p:txBody>
      </p:sp>
    </p:spTree>
    <p:extLst>
      <p:ext uri="{BB962C8B-B14F-4D97-AF65-F5344CB8AC3E}">
        <p14:creationId xmlns:p14="http://schemas.microsoft.com/office/powerpoint/2010/main" val="321622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3">
            <a:extLst>
              <a:ext uri="{FF2B5EF4-FFF2-40B4-BE49-F238E27FC236}">
                <a16:creationId xmlns:a16="http://schemas.microsoft.com/office/drawing/2014/main" id="{FAC61BCE-5E60-5320-D9C3-564A849B2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9EE5E8-CA63-4E49-A599-27D318C86981}" type="slidenum">
              <a:rPr lang="en-US" altLang="en-US" smtClean="0">
                <a:solidFill>
                  <a:srgbClr val="000000"/>
                </a:solidFill>
                <a:latin typeface="Verdana" panose="020B0604030504040204" pitchFamily="34" charset="0"/>
              </a:rPr>
              <a:pPr eaLnBrk="1" hangingPunct="1"/>
              <a:t>7</a:t>
            </a:fld>
            <a:endParaRPr lang="en-US" altLang="en-US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1240066" name="Rectangle 3">
            <a:extLst>
              <a:ext uri="{FF2B5EF4-FFF2-40B4-BE49-F238E27FC236}">
                <a16:creationId xmlns:a16="http://schemas.microsoft.com/office/drawing/2014/main" id="{A66A8FE8-D78F-3A7C-19D9-6DE4D3FA3A7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52600" y="1392865"/>
            <a:ext cx="10049540" cy="5007935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buSzPct val="175000"/>
              <a:buFont typeface="Wingdings" panose="05000000000000000000" pitchFamily="2" charset="2"/>
              <a:buChar char="§"/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摩西五经、旧约、历史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OT</a:t>
            </a:r>
          </a:p>
          <a:p>
            <a:pPr eaLnBrk="1" hangingPunct="1">
              <a:lnSpc>
                <a:spcPct val="110000"/>
              </a:lnSpc>
              <a:buSzPct val="175000"/>
              <a:buFont typeface="Wingdings" panose="05000000000000000000" pitchFamily="2" charset="2"/>
              <a:buChar char="§"/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圣约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Covenant</a:t>
            </a:r>
          </a:p>
          <a:p>
            <a:pPr>
              <a:lnSpc>
                <a:spcPct val="110000"/>
              </a:lnSpc>
              <a:buSzPct val="175000"/>
              <a:buFont typeface="Wingdings" panose="05000000000000000000" pitchFamily="2" charset="2"/>
              <a:buChar char="§"/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标准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Standard of Conduct </a:t>
            </a:r>
          </a:p>
          <a:p>
            <a:pPr marL="742950" indent="-742950">
              <a:lnSpc>
                <a:spcPct val="110000"/>
              </a:lnSpc>
              <a:buClr>
                <a:srgbClr val="7030A0"/>
              </a:buClr>
              <a:buSzPct val="100000"/>
              <a:buFont typeface="+mj-lt"/>
              <a:buAutoNum type="arabicParenR"/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道德律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Moral Law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：十诫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>
              <a:lnSpc>
                <a:spcPct val="110000"/>
              </a:lnSpc>
              <a:buClr>
                <a:srgbClr val="7030A0"/>
              </a:buClr>
              <a:buSzPct val="100000"/>
              <a:buFont typeface="+mj-lt"/>
              <a:buAutoNum type="arabicParenR"/>
              <a:defRPr/>
            </a:pPr>
            <a:r>
              <a:rPr lang="zh-CN" altLang="en-US" sz="4400" b="1" dirty="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仪式律</a:t>
            </a:r>
            <a:r>
              <a:rPr lang="en-US" altLang="zh-CN" sz="4400" b="1" dirty="0">
                <a:solidFill>
                  <a:srgbClr val="7030A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Ritual Law </a:t>
            </a:r>
          </a:p>
          <a:p>
            <a:pPr marL="742950" indent="-742950">
              <a:lnSpc>
                <a:spcPct val="110000"/>
              </a:lnSpc>
              <a:buClr>
                <a:srgbClr val="7030A0"/>
              </a:buClr>
              <a:buSzPct val="100000"/>
              <a:buFont typeface="+mj-lt"/>
              <a:buAutoNum type="arabicParenR"/>
              <a:defRPr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民事律</a:t>
            </a:r>
            <a:r>
              <a:rPr lang="en-US" altLang="zh-CN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Civil Law</a:t>
            </a:r>
          </a:p>
        </p:txBody>
      </p:sp>
      <p:sp>
        <p:nvSpPr>
          <p:cNvPr id="1240067" name="Rectangle 2">
            <a:extLst>
              <a:ext uri="{FF2B5EF4-FFF2-40B4-BE49-F238E27FC236}">
                <a16:creationId xmlns:a16="http://schemas.microsoft.com/office/drawing/2014/main" id="{F5ECAADE-1278-23E0-4218-3E877BB01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665" y="350132"/>
            <a:ext cx="7620000" cy="90451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/>
          <a:lstStyle>
            <a:lvl1pPr algn="l"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algn="l"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algn="l"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algn="l"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algn="l"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2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zh-CN" altLang="en-US" sz="6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律法</a:t>
            </a:r>
            <a:r>
              <a:rPr lang="en-US" altLang="zh-CN" sz="6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黑体" panose="02010609060101010101" pitchFamily="49" charset="-122"/>
              </a:rPr>
              <a:t>Law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40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40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400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7F5EB408-8ADD-E230-E5F0-43B55F9751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833" y="451884"/>
            <a:ext cx="10994065" cy="1116418"/>
          </a:xfrm>
        </p:spPr>
        <p:txBody>
          <a:bodyPr>
            <a:noAutofit/>
          </a:bodyPr>
          <a:lstStyle/>
          <a:p>
            <a:pPr algn="ctr" eaLnBrk="1" hangingPunct="1"/>
            <a:r>
              <a:rPr lang="zh-CN" altLang="en-US" sz="6000" b="1" dirty="0">
                <a:solidFill>
                  <a:schemeClr val="accent3">
                    <a:lumMod val="50000"/>
                  </a:schemeClr>
                </a:solidFill>
                <a:ea typeface="黑体" panose="02010609060101010101" pitchFamily="49" charset="-122"/>
              </a:rPr>
              <a:t>律法中有福音</a:t>
            </a:r>
            <a:r>
              <a:rPr lang="en-US" altLang="zh-CN" sz="4800" b="1" dirty="0">
                <a:solidFill>
                  <a:schemeClr val="accent3">
                    <a:lumMod val="50000"/>
                  </a:schemeClr>
                </a:solidFill>
                <a:ea typeface="黑体" panose="02010609060101010101" pitchFamily="49" charset="-122"/>
              </a:rPr>
              <a:t>Law Contains Gospel</a:t>
            </a:r>
            <a:endParaRPr lang="zh-CN" altLang="en-US" sz="4800" b="1" dirty="0">
              <a:solidFill>
                <a:schemeClr val="accent3">
                  <a:lumMod val="50000"/>
                </a:schemeClr>
              </a:solidFill>
              <a:ea typeface="黑体" panose="02010609060101010101" pitchFamily="49" charset="-122"/>
            </a:endParaRP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35B07BB1-AE05-F71E-CF16-D20A7F3C6F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8679" y="1648047"/>
            <a:ext cx="9388549" cy="4981352"/>
          </a:xfrm>
        </p:spPr>
        <p:txBody>
          <a:bodyPr>
            <a:noAutofit/>
          </a:bodyPr>
          <a:lstStyle/>
          <a:p>
            <a:pPr eaLnBrk="1" hangingPunct="1">
              <a:lnSpc>
                <a:spcPct val="105000"/>
              </a:lnSpc>
            </a:pP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	创</a:t>
            </a:r>
            <a:r>
              <a:rPr lang="en-US" altLang="zh-CN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Gen. 2:9 		</a:t>
            </a: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生命树</a:t>
            </a:r>
            <a:endParaRPr lang="en-US" altLang="zh-CN" sz="4400" b="1" dirty="0">
              <a:solidFill>
                <a:schemeClr val="tx1"/>
              </a:solidFill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05000"/>
              </a:lnSpc>
            </a:pP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创</a:t>
            </a:r>
            <a:r>
              <a:rPr lang="en-US" altLang="zh-CN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Gen. 3:15 	</a:t>
            </a: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女人的后裔</a:t>
            </a:r>
            <a:endParaRPr lang="en-US" altLang="zh-CN" sz="4400" b="1" dirty="0">
              <a:solidFill>
                <a:schemeClr val="tx1"/>
              </a:solidFill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05000"/>
              </a:lnSpc>
            </a:pP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创</a:t>
            </a:r>
            <a:r>
              <a:rPr lang="en-US" altLang="zh-CN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Gen. 4:4		</a:t>
            </a: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亚伯献羊</a:t>
            </a:r>
            <a:endParaRPr lang="en-US" altLang="zh-CN" sz="4400" b="1" dirty="0">
              <a:solidFill>
                <a:schemeClr val="tx1"/>
              </a:solidFill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05000"/>
              </a:lnSpc>
            </a:pP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创</a:t>
            </a:r>
            <a:r>
              <a:rPr lang="en-US" altLang="zh-CN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Gen. 4:25 	</a:t>
            </a: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塞特的意思是代替</a:t>
            </a:r>
            <a:endParaRPr lang="en-US" altLang="zh-CN" sz="4400" b="1" dirty="0">
              <a:solidFill>
                <a:schemeClr val="tx1"/>
              </a:solidFill>
              <a:latin typeface="Times Roman" pitchFamily="18" charset="0"/>
              <a:ea typeface="黑体" panose="02010609060101010101" pitchFamily="49" charset="-122"/>
            </a:endParaRPr>
          </a:p>
          <a:p>
            <a:pPr eaLnBrk="1" hangingPunct="1">
              <a:lnSpc>
                <a:spcPct val="105000"/>
              </a:lnSpc>
            </a:pP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出埃及记：</a:t>
            </a:r>
            <a:r>
              <a:rPr lang="en-US" altLang="zh-CN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		</a:t>
            </a: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会幕</a:t>
            </a:r>
            <a:r>
              <a:rPr lang="en-US" altLang="zh-CN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Tabernacle</a:t>
            </a:r>
          </a:p>
          <a:p>
            <a:pPr eaLnBrk="1" hangingPunct="1">
              <a:lnSpc>
                <a:spcPct val="105000"/>
              </a:lnSpc>
            </a:pP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利未记：</a:t>
            </a:r>
            <a:r>
              <a:rPr lang="en-US" altLang="zh-CN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			</a:t>
            </a:r>
            <a:r>
              <a:rPr lang="zh-CN" altLang="en-US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献祭</a:t>
            </a:r>
            <a:r>
              <a:rPr lang="en-US" altLang="zh-CN" sz="4400" b="1" dirty="0">
                <a:solidFill>
                  <a:schemeClr val="tx1"/>
                </a:solidFill>
                <a:latin typeface="Times Roman" pitchFamily="18" charset="0"/>
                <a:ea typeface="黑体" panose="02010609060101010101" pitchFamily="49" charset="-122"/>
              </a:rPr>
              <a:t>Offerings</a:t>
            </a:r>
            <a:endParaRPr lang="zh-CN" altLang="en-US" sz="4400" b="1" dirty="0">
              <a:solidFill>
                <a:schemeClr val="tx1"/>
              </a:solidFill>
              <a:latin typeface="Times Roman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1362" name="Rectangle 2">
            <a:extLst>
              <a:ext uri="{FF2B5EF4-FFF2-40B4-BE49-F238E27FC236}">
                <a16:creationId xmlns:a16="http://schemas.microsoft.com/office/drawing/2014/main" id="{BE897285-5571-4058-467D-A6D4718243B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881963" y="285307"/>
            <a:ext cx="8610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altLang="en-US" sz="6600" b="1" dirty="0">
                <a:solidFill>
                  <a:srgbClr val="FF0000"/>
                </a:solidFill>
                <a:ea typeface="黑体" panose="02010609060101010101" pitchFamily="49" charset="-122"/>
              </a:rPr>
              <a:t>律法</a:t>
            </a:r>
            <a:r>
              <a:rPr lang="zh-CN" altLang="en-US" sz="6600" b="1" dirty="0">
                <a:solidFill>
                  <a:srgbClr val="FF0000"/>
                </a:solidFill>
                <a:latin typeface="Times Roman" pitchFamily="18" charset="0"/>
                <a:ea typeface="黑体" panose="02010609060101010101" pitchFamily="49" charset="-122"/>
              </a:rPr>
              <a:t>与福音</a:t>
            </a:r>
            <a:endParaRPr lang="zh-CN" altLang="en-US" sz="6600" b="1" dirty="0">
              <a:latin typeface="Times Roman" pitchFamily="18" charset="0"/>
              <a:ea typeface="黑体" panose="02010609060101010101" pitchFamily="49" charset="-122"/>
            </a:endParaRPr>
          </a:p>
        </p:txBody>
      </p:sp>
      <p:sp>
        <p:nvSpPr>
          <p:cNvPr id="1551363" name="Rectangle 3">
            <a:extLst>
              <a:ext uri="{FF2B5EF4-FFF2-40B4-BE49-F238E27FC236}">
                <a16:creationId xmlns:a16="http://schemas.microsoft.com/office/drawing/2014/main" id="{83781D06-DEDC-95BC-79EC-0EB68FE19E8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488557" y="1428307"/>
            <a:ext cx="9739423" cy="5048693"/>
          </a:xfrm>
        </p:spPr>
        <p:txBody>
          <a:bodyPr>
            <a:noAutofit/>
          </a:bodyPr>
          <a:lstStyle/>
          <a:p>
            <a:pPr marL="273050" indent="-273050"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的设立：摩西五经</a:t>
            </a:r>
          </a:p>
          <a:p>
            <a:pPr marL="273050" indent="-273050"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的执行：历史先知书</a:t>
            </a:r>
          </a:p>
          <a:p>
            <a:pPr marL="273050" indent="-273050">
              <a:buSzPct val="125000"/>
              <a:buFont typeface="Wingdings" panose="05000000000000000000" pitchFamily="2" charset="2"/>
              <a:buChar char="§"/>
              <a:defRPr/>
            </a:pPr>
            <a:r>
              <a:rPr lang="zh-C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律法</a:t>
            </a:r>
            <a:r>
              <a:rPr lang="zh-CN" altLang="en-US" sz="40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的成就：福音</a:t>
            </a:r>
          </a:p>
          <a:p>
            <a:pPr marL="273050" indent="-273050">
              <a:defRPr/>
            </a:pPr>
            <a:r>
              <a:rPr lang="zh-CN" altLang="en-US" sz="4000" b="1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的预备、预言、预表：	旧约</a:t>
            </a:r>
          </a:p>
          <a:p>
            <a:pPr marL="273050" indent="-273050">
              <a:defRPr/>
            </a:pPr>
            <a:r>
              <a:rPr lang="zh-CN" altLang="en-US" sz="4000" b="1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的彰显：			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				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福音书</a:t>
            </a:r>
          </a:p>
          <a:p>
            <a:pPr marL="273050" indent="-273050">
              <a:defRPr/>
            </a:pPr>
            <a:r>
              <a:rPr lang="zh-CN" altLang="en-US" sz="4000" b="1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的传播：			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				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使徒行传</a:t>
            </a:r>
          </a:p>
          <a:p>
            <a:pPr marL="273050" indent="-273050">
              <a:defRPr/>
            </a:pPr>
            <a:r>
              <a:rPr lang="zh-CN" altLang="en-US" sz="4000" b="1" dirty="0">
                <a:solidFill>
                  <a:srgbClr val="0000FF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福音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的得胜：			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			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49" charset="-122"/>
                <a:cs typeface="Times New Roman" panose="02020603050405020304" pitchFamily="18" charset="0"/>
              </a:rPr>
              <a:t>书信、启示录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5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55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155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155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469</TotalTime>
  <Words>1659</Words>
  <Application>Microsoft Office PowerPoint</Application>
  <PresentationFormat>Widescreen</PresentationFormat>
  <Paragraphs>127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MS PGothic</vt:lpstr>
      <vt:lpstr>黑体</vt:lpstr>
      <vt:lpstr>Times Roman</vt:lpstr>
      <vt:lpstr>Arial</vt:lpstr>
      <vt:lpstr>Calibri</vt:lpstr>
      <vt:lpstr>Times New Roman</vt:lpstr>
      <vt:lpstr>Trebuchet MS</vt:lpstr>
      <vt:lpstr>Verdana</vt:lpstr>
      <vt:lpstr>Wingdings</vt:lpstr>
      <vt:lpstr>Wingdings 3</vt:lpstr>
      <vt:lpstr>Facet</vt:lpstr>
      <vt:lpstr>界限与和谐 Boundary and Harmony</vt:lpstr>
      <vt:lpstr>界限与和谐：诗篇19</vt:lpstr>
      <vt:lpstr>普遍启示General Revelation</vt:lpstr>
      <vt:lpstr>普遍启示General Revelation</vt:lpstr>
      <vt:lpstr>普遍启示General Revelation</vt:lpstr>
      <vt:lpstr>特殊启示Special Revelation</vt:lpstr>
      <vt:lpstr>PowerPoint Presentation</vt:lpstr>
      <vt:lpstr>律法中有福音Law Contains Gospel</vt:lpstr>
      <vt:lpstr>律法与福音</vt:lpstr>
      <vt:lpstr>特殊启示Special Revelation</vt:lpstr>
      <vt:lpstr>启示与我Personal Appreciation</vt:lpstr>
      <vt:lpstr>界限与和谐：诗篇Ps.19</vt:lpstr>
      <vt:lpstr>界限与和谐：诗篇Ps. 19</vt:lpstr>
      <vt:lpstr>界限与和谐：诗篇19</vt:lpstr>
      <vt:lpstr>界限与和谐：诗篇19</vt:lpstr>
      <vt:lpstr>界限与和谐：诗篇19</vt:lpstr>
      <vt:lpstr>界限与和谐：诗篇19</vt:lpstr>
      <vt:lpstr>界限与和谐：诗篇19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界限与和谐</dc:title>
  <dc:creator>Vine Mu</dc:creator>
  <cp:lastModifiedBy>Vine Mu</cp:lastModifiedBy>
  <cp:revision>59</cp:revision>
  <cp:lastPrinted>2024-04-14T00:11:16Z</cp:lastPrinted>
  <dcterms:created xsi:type="dcterms:W3CDTF">2024-04-13T18:15:35Z</dcterms:created>
  <dcterms:modified xsi:type="dcterms:W3CDTF">2024-06-20T12:10:20Z</dcterms:modified>
</cp:coreProperties>
</file>