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4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448" r:id="rId8"/>
    <p:sldId id="457" r:id="rId9"/>
    <p:sldId id="449" r:id="rId10"/>
    <p:sldId id="450" r:id="rId11"/>
    <p:sldId id="451" r:id="rId12"/>
    <p:sldId id="452" r:id="rId13"/>
    <p:sldId id="1184" r:id="rId14"/>
    <p:sldId id="453" r:id="rId15"/>
    <p:sldId id="454" r:id="rId16"/>
    <p:sldId id="455" r:id="rId17"/>
    <p:sldId id="444" r:id="rId18"/>
    <p:sldId id="445" r:id="rId19"/>
    <p:sldId id="1185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4995" autoAdjust="0"/>
    <p:restoredTop sz="94660"/>
  </p:normalViewPr>
  <p:slideViewPr>
    <p:cSldViewPr snapToGrid="0">
      <p:cViewPr varScale="1">
        <p:scale>
          <a:sx n="56" d="100"/>
          <a:sy n="56" d="100"/>
        </p:scale>
        <p:origin x="1068" y="5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3DEB7E-6261-4BF1-8397-1A197E753E88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951030-7AFA-44E4-A635-67B79CBA28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8806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683284-69B3-3388-2DD0-13BEE01E7B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029E7AC-B2ED-0176-F60A-5216F1F780C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544EB62-F013-FB8D-AE39-DC20F382445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7C6C13-CA3F-BB9B-CCFB-8FD390201F1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951030-7AFA-44E4-A635-67B79CBA282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0769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89788C-6070-7160-20DF-8CBFFF605F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F0EADDF-988B-6D5B-0355-D786945BFA9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D4A923D-47E5-926E-EE75-85EAD440197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1087FC-4FD7-D5D0-3FB9-0A307DFB27E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951030-7AFA-44E4-A635-67B79CBA2821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10136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A49D25FA-BA52-F2E2-EE37-CD415C2C87DA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633" tIns="48317" rIns="96633" bIns="48317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C2A9B902-2F9A-44E9-984E-FDC51169A8BA}" type="slidenum">
              <a:rPr lang="en-US" altLang="en-US" sz="1200"/>
              <a:pPr algn="r" eaLnBrk="1" hangingPunct="1"/>
              <a:t>17</a:t>
            </a:fld>
            <a:endParaRPr lang="en-US" altLang="en-US" sz="1200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2F2B7A92-A02B-21A5-E002-1883A0CF672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B5A29E6B-7D28-4EF0-1620-6E667F83DC7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5871EA-3B36-A1C2-45D7-E627AEBD19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9AEDAA9B-7475-C2D1-899A-8456F0887824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633" tIns="48317" rIns="96633" bIns="48317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C2A9B902-2F9A-44E9-984E-FDC51169A8BA}" type="slidenum">
              <a:rPr lang="en-US" altLang="en-US" sz="1200"/>
              <a:pPr algn="r" eaLnBrk="1" hangingPunct="1"/>
              <a:t>18</a:t>
            </a:fld>
            <a:endParaRPr lang="en-US" altLang="en-US" sz="1200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AF31443B-DA82-80A4-D573-2368CED6BAC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118B89C4-FD69-D02B-D045-63FD31C184C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662288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5F03CD-4B43-67A6-A2A8-E9CA15BA40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F955195C-C119-9127-499F-953E780AB405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633" tIns="48317" rIns="96633" bIns="48317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C2A9B902-2F9A-44E9-984E-FDC51169A8BA}" type="slidenum">
              <a:rPr lang="en-US" altLang="en-US" sz="1200"/>
              <a:pPr algn="r" eaLnBrk="1" hangingPunct="1"/>
              <a:t>19</a:t>
            </a:fld>
            <a:endParaRPr lang="en-US" altLang="en-US" sz="1200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842924D9-29E6-81E1-F1E1-3E22EEA4E0A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0C323899-600E-31F3-981D-B25E11A8FCE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31698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EBB843-6038-EE2F-9673-ED0163DF8A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1ACBEC4-C601-105D-A7B7-A31772945B7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A0969EC-285B-72EA-D3DD-AF9E15ADBCB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6B41CD-2516-D827-C0C8-1A491A2D7DE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951030-7AFA-44E4-A635-67B79CBA282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8847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83C891-A755-5355-D5AF-D26765C074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95F9420-DA8A-C66B-C2C3-D03D9AC5BEE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0D20213-5325-A2C7-688D-0AFCA99F033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67F44C-A974-88C5-DF1C-0C065406A00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951030-7AFA-44E4-A635-67B79CBA282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8049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688547-BDCC-5CB1-FA87-D9DCD58111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46767F7-13FD-2D4E-FB13-A3ECCC2075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A47BF8E-B6FE-218F-A63B-7425E8AEFBB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AB3A42-E133-4492-41CF-16CCE3085B8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951030-7AFA-44E4-A635-67B79CBA282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771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070085-F4CA-6E2E-3053-B378735EFA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1A99D21-5DA2-834F-E871-1A74239B4BE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BDA97C6-2CC7-6023-A17F-BAB7A96F05E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4AF328E-0512-F255-F300-CCA44842F2D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951030-7AFA-44E4-A635-67B79CBA2821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5062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567127-538B-9D00-7EDF-FA800F6B1A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0690B56-559D-E15C-3CBF-241A85C284A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3067124-932A-46A3-097F-B476CEFA790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8F8A1A-55FB-A4E1-2386-16766A7DD4E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951030-7AFA-44E4-A635-67B79CBA2821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9949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CAA5AA-46EE-EEA8-D4FA-54AB3265CA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8D040F0-D004-1E62-E68E-7812D4FD226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7ED5CCD-F978-D98A-4C09-AA62F3F5EC4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390FC1-84D6-C126-B51D-46837ADBCC3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951030-7AFA-44E4-A635-67B79CBA2821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4712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73E7BA-3D05-D526-DC91-A88F88937E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A618F50-37B7-2341-E20A-AB7D9524CB5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6E34568-63AA-3A7F-93B4-27138004E63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E31B4B-6BA2-B833-CBEF-1F80549A44E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951030-7AFA-44E4-A635-67B79CBA2821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2451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518CE8-A9CA-8B05-6DB2-6FFA3966B6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4F349F6-9EE0-07F2-6C0A-EA6D7C1AFDC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4215727-E676-ADC5-84C8-5643076CEAA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1590F8-17B9-65A4-4CC8-337059F8EF5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951030-7AFA-44E4-A635-67B79CBA2821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9051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  <a:prstGeom prst="rect">
            <a:avLst/>
          </a:prstGeo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158984" y="1792224"/>
            <a:ext cx="990599" cy="304799"/>
          </a:xfrm>
        </p:spPr>
        <p:txBody>
          <a:bodyPr/>
          <a:lstStyle>
            <a:lvl1pPr algn="l">
              <a:defRPr b="0">
                <a:solidFill>
                  <a:schemeClr val="bg1"/>
                </a:solidFill>
              </a:defRPr>
            </a:lvl1pPr>
          </a:lstStyle>
          <a:p>
            <a:fld id="{5923F103-BC34-4FE4-A40E-EDDEECFDA5D0}" type="datetimeFigureOut">
              <a:rPr lang="en-US" smtClean="0"/>
              <a:pPr/>
              <a:t>4/16/2026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1976" y="3227832"/>
            <a:ext cx="3867912" cy="310896"/>
          </a:xfrm>
        </p:spPr>
        <p:txBody>
          <a:bodyPr/>
          <a:lstStyle>
            <a:lvl1pPr>
              <a:defRPr sz="1000" b="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>
                <a:latin typeface="+mj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17067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7" y="4969927"/>
            <a:ext cx="8825657" cy="5667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7" y="553666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smtClean="0"/>
              <a:t>4/16/2026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25991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0704"/>
            <a:ext cx="8833104" cy="1371600"/>
          </a:xfrm>
          <a:prstGeom prst="rect">
            <a:avLst/>
          </a:prstGeom>
        </p:spPr>
        <p:txBody>
          <a:bodyPr anchor="ctr" anchorCtr="0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2144" y="3547872"/>
            <a:ext cx="8825659" cy="2478024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smtClean="0"/>
              <a:t>4/16/2026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31048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6" name="Rectangle 1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2" name="TextBox 11"/>
          <p:cNvSpPr txBox="1"/>
          <p:nvPr/>
        </p:nvSpPr>
        <p:spPr bwMode="gray">
          <a:xfrm>
            <a:off x="898295" y="596767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 bwMode="gray">
          <a:xfrm>
            <a:off x="9715063" y="2629300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980517"/>
            <a:ext cx="8460983" cy="2698249"/>
          </a:xfrm>
          <a:prstGeom prst="rect">
            <a:avLst/>
          </a:prstGeom>
        </p:spPr>
        <p:txBody>
          <a:bodyPr anchor="ctr" anchorCtr="0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 bwMode="gray">
          <a:xfrm>
            <a:off x="1945945" y="3679987"/>
            <a:ext cx="7725772" cy="342174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400" cap="small" dirty="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8"/>
            <a:ext cx="8825659" cy="997858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t>4/16/2026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9677284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3525"/>
            <a:ext cx="8865623" cy="1819656"/>
          </a:xfrm>
          <a:prstGeom prst="rect">
            <a:avLst/>
          </a:prstGeo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9200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smtClean="0"/>
              <a:t>4/16/2026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85145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3129168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79764"/>
            <a:ext cx="3129168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5380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4"/>
            <a:ext cx="3145380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0" y="2595032"/>
            <a:ext cx="3161029" cy="58473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79764"/>
            <a:ext cx="3161029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4991" y="2603500"/>
            <a:ext cx="32564" cy="3423554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5824" y="2603500"/>
            <a:ext cx="0" cy="3423554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smtClean="0"/>
              <a:t>4/16/2026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73988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 anchor="ctr" anchorCtr="0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5"/>
            <a:ext cx="3050438" cy="57626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10916"/>
            <a:ext cx="2691242" cy="1584094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7"/>
            <a:ext cx="3050438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2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09108"/>
            <a:ext cx="3050438" cy="91257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3" y="4532842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3" y="5109107"/>
            <a:ext cx="3050438" cy="91794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4245" y="2603500"/>
            <a:ext cx="1" cy="3461811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807352" y="2603500"/>
            <a:ext cx="0" cy="3461811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smtClean="0"/>
              <a:t>4/16/2026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65906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595033"/>
            <a:ext cx="8825659" cy="3424768"/>
          </a:xfrm>
        </p:spPr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6D93-FCAC-47E0-A2EE-787E62CA814C}" type="datetimeFigureOut">
              <a:rPr lang="en-US" smtClean="0"/>
              <a:t>4/16/2026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35674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Rectangle 12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76756" y="1278466"/>
            <a:ext cx="1441567" cy="4748591"/>
          </a:xfrm>
          <a:prstGeom prst="rect">
            <a:avLst/>
          </a:prstGeo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5"/>
            <a:ext cx="6256025" cy="474859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879A6-0FD0-4734-A311-86BFCA472E6E}" type="datetimeFigureOut">
              <a:rPr lang="en-US" smtClean="0"/>
              <a:t>4/16/2026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33267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9"/>
            <a:ext cx="8825659" cy="706964"/>
          </a:xfrm>
          <a:prstGeom prst="rect">
            <a:avLst/>
          </a:prstGeom>
        </p:spPr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smtClean="0"/>
              <a:t>4/16/2026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b="1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8822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Rectangle 8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7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9192"/>
            <a:ext cx="4343400" cy="2286000"/>
          </a:xfrm>
          <a:prstGeom prst="rect">
            <a:avLst/>
          </a:prstGeom>
        </p:spPr>
        <p:txBody>
          <a:bodyPr anchor="ctr" anchorCtr="0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4576" y="2679192"/>
            <a:ext cx="3758184" cy="2286000"/>
          </a:xfrm>
        </p:spPr>
        <p:txBody>
          <a:bodyPr anchor="ctr" anchorCtr="0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smtClean="0"/>
              <a:t>4/16/2026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b="1"/>
            </a:lvl1pPr>
          </a:lstStyle>
          <a:p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17446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969264"/>
            <a:ext cx="8825659" cy="704088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8032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76" y="2603500"/>
            <a:ext cx="4828032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smtClean="0"/>
              <a:t>4/16/2026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3377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69264"/>
            <a:ext cx="8825659" cy="70408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6040"/>
            <a:ext cx="48280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98448"/>
            <a:ext cx="4828032" cy="284378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76" y="2606040"/>
            <a:ext cx="48280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1" y="3187921"/>
            <a:ext cx="4825160" cy="285431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smtClean="0"/>
              <a:t>4/16/2026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4613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2144" y="969264"/>
            <a:ext cx="8825659" cy="704088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smtClean="0"/>
              <a:t>4/16/2026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49437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smtClean="0"/>
              <a:t>4/16/2026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7901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298448"/>
            <a:ext cx="2793159" cy="1597152"/>
          </a:xfrm>
          <a:prstGeom prst="rect">
            <a:avLst/>
          </a:prstGeo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79008" y="1447800"/>
            <a:ext cx="5195997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3" y="3129280"/>
            <a:ext cx="2793159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smtClean="0"/>
              <a:t>4/16/2026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52219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59" cy="173566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smtClean="0"/>
              <a:t>4/16/2026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252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7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30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2760" y="6391656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smtClean="0"/>
              <a:t>4/16/2026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7784" y="6391656"/>
            <a:ext cx="3867912" cy="310896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8366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  <p:sldLayoutId id="2147483688" r:id="rId14"/>
    <p:sldLayoutId id="2147483689" r:id="rId15"/>
    <p:sldLayoutId id="2147483690" r:id="rId16"/>
    <p:sldLayoutId id="2147483691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86996092-9A53-E3FF-EACB-EDB0D4275F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3170" y="1062452"/>
            <a:ext cx="9172671" cy="1191649"/>
          </a:xfrm>
        </p:spPr>
        <p:txBody>
          <a:bodyPr/>
          <a:lstStyle/>
          <a:p>
            <a:r>
              <a:rPr lang="zh-CN" altLang="en-US" b="1" dirty="0">
                <a:solidFill>
                  <a:srgbClr val="FFFF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培养合宜的“敏感”和“钝感”</a:t>
            </a:r>
            <a:endParaRPr lang="en-US" b="1" dirty="0">
              <a:solidFill>
                <a:srgbClr val="FFFF00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89F454D6-0BD2-F75D-8023-AEEFE2549F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15070" y="3189767"/>
            <a:ext cx="6464596" cy="2424224"/>
          </a:xfrm>
        </p:spPr>
        <p:txBody>
          <a:bodyPr>
            <a:noAutofit/>
          </a:bodyPr>
          <a:lstStyle/>
          <a:p>
            <a:r>
              <a:rPr lang="zh-CN" altLang="en-US" sz="4400" b="1" dirty="0">
                <a:solidFill>
                  <a:schemeClr val="bg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哥林多前书</a:t>
            </a:r>
            <a:r>
              <a:rPr lang="en-US" altLang="zh-CN" sz="4400" b="1" dirty="0">
                <a:solidFill>
                  <a:schemeClr val="bg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4:1-7</a:t>
            </a:r>
            <a:br>
              <a:rPr lang="zh-CN" altLang="en-US" sz="4400" b="1" dirty="0">
                <a:solidFill>
                  <a:schemeClr val="bg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</a:br>
            <a:r>
              <a:rPr lang="zh-CN" altLang="en-US" sz="4400" b="1" dirty="0">
                <a:solidFill>
                  <a:schemeClr val="bg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哥林多后书</a:t>
            </a:r>
            <a:r>
              <a:rPr lang="en-US" altLang="zh-CN" sz="4400" b="1" dirty="0">
                <a:solidFill>
                  <a:schemeClr val="bg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11:28-29</a:t>
            </a:r>
            <a:br>
              <a:rPr lang="zh-CN" altLang="en-US" sz="4400" b="1" dirty="0">
                <a:solidFill>
                  <a:schemeClr val="bg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</a:br>
            <a:r>
              <a:rPr lang="zh-CN" altLang="en-US" sz="4400" b="1" dirty="0">
                <a:solidFill>
                  <a:schemeClr val="bg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传道书</a:t>
            </a:r>
            <a:r>
              <a:rPr lang="en-US" altLang="zh-CN" sz="4400" b="1" dirty="0">
                <a:solidFill>
                  <a:schemeClr val="bg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7:20-22</a:t>
            </a:r>
            <a:endParaRPr lang="en-US" sz="4400" b="1" dirty="0">
              <a:solidFill>
                <a:schemeClr val="bg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56552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45F6FC-23C5-CE81-8E7A-A444EACF62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1D12E28F-B55B-FEA8-9456-29352F7ADD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04435" y="988024"/>
            <a:ext cx="9172671" cy="893940"/>
          </a:xfrm>
        </p:spPr>
        <p:txBody>
          <a:bodyPr/>
          <a:lstStyle/>
          <a:p>
            <a:pPr algn="ctr"/>
            <a:r>
              <a:rPr lang="zh-CN" altLang="en-US" b="1" dirty="0">
                <a:solidFill>
                  <a:srgbClr val="FFFF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培养合宜的“敏感”和“钝感”</a:t>
            </a:r>
            <a:endParaRPr lang="en-US" b="1" dirty="0">
              <a:solidFill>
                <a:srgbClr val="FFFF00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AC445B56-5D7D-01FA-2DE9-C8EC31EF3F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05517" y="2083981"/>
            <a:ext cx="8474150" cy="4093535"/>
          </a:xfrm>
        </p:spPr>
        <p:txBody>
          <a:bodyPr>
            <a:noAutofit/>
          </a:bodyPr>
          <a:lstStyle/>
          <a:p>
            <a:pPr marL="571500" indent="-571500">
              <a:buFont typeface="Wingdings" panose="05000000000000000000" pitchFamily="2" charset="2"/>
              <a:buChar char="q"/>
            </a:pPr>
            <a:r>
              <a:rPr lang="zh-CN" altLang="en-US" sz="6000" b="1" dirty="0">
                <a:solidFill>
                  <a:schemeClr val="bg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对神</a:t>
            </a:r>
            <a:r>
              <a:rPr lang="zh-CN" altLang="en-US" sz="6000" b="1" dirty="0">
                <a:solidFill>
                  <a:srgbClr val="FFFF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敏感</a:t>
            </a:r>
            <a:endParaRPr lang="en-US" altLang="zh-CN" sz="6000" b="1" dirty="0">
              <a:solidFill>
                <a:srgbClr val="FFFF00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zh-CN" altLang="en-US" sz="6000" b="1" dirty="0">
                <a:solidFill>
                  <a:schemeClr val="bg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对人</a:t>
            </a:r>
            <a:r>
              <a:rPr lang="zh-CN" altLang="en-US" sz="6000" b="1" dirty="0">
                <a:solidFill>
                  <a:srgbClr val="FFFF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敏感</a:t>
            </a:r>
            <a:r>
              <a:rPr lang="en-US" altLang="zh-CN" sz="6000" b="1" dirty="0">
                <a:solidFill>
                  <a:srgbClr val="FFFF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/</a:t>
            </a:r>
            <a:r>
              <a:rPr lang="zh-CN" altLang="en-US" sz="6000" b="1" dirty="0">
                <a:solidFill>
                  <a:srgbClr val="FFFF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钝感</a:t>
            </a:r>
            <a:endParaRPr lang="en-US" altLang="zh-CN" sz="6000" b="1" dirty="0">
              <a:solidFill>
                <a:srgbClr val="FFFF00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2" name="Arrow: Curved Up 1">
            <a:extLst>
              <a:ext uri="{FF2B5EF4-FFF2-40B4-BE49-F238E27FC236}">
                <a16:creationId xmlns:a16="http://schemas.microsoft.com/office/drawing/2014/main" id="{5E707F5B-9C36-2049-6440-8E0E1F71322D}"/>
              </a:ext>
            </a:extLst>
          </p:cNvPr>
          <p:cNvSpPr/>
          <p:nvPr/>
        </p:nvSpPr>
        <p:spPr>
          <a:xfrm rot="16200000">
            <a:off x="7713923" y="1702635"/>
            <a:ext cx="1733107" cy="2626242"/>
          </a:xfrm>
          <a:prstGeom prst="curvedUp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77FCA98-A88A-DF61-AE78-C28B638CFA0C}"/>
              </a:ext>
            </a:extLst>
          </p:cNvPr>
          <p:cNvSpPr txBox="1"/>
          <p:nvPr/>
        </p:nvSpPr>
        <p:spPr>
          <a:xfrm>
            <a:off x="476693" y="4149550"/>
            <a:ext cx="11238613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4400" b="1" i="0" u="none" strike="noStrike" baseline="0" dirty="0">
                <a:solidFill>
                  <a:schemeClr val="bg2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我现在是要得人的心呢？还是要得神的心呢？我岂是讨人的喜欢吗？若仍旧讨人的喜欢，我就不是基督的仆人了。加拉太书</a:t>
            </a:r>
            <a:r>
              <a:rPr lang="en-US" altLang="zh-CN" sz="4400" b="1" i="0" u="none" strike="noStrike" baseline="0" dirty="0">
                <a:solidFill>
                  <a:schemeClr val="bg2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1:10</a:t>
            </a:r>
            <a:endParaRPr lang="en-US" sz="4400" b="1" dirty="0">
              <a:solidFill>
                <a:schemeClr val="bg2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48966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E98C26-D0A2-BEC9-1A12-5FE4F2888B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655EC02F-DB34-05C6-E726-104860D043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04435" y="988024"/>
            <a:ext cx="9172671" cy="893940"/>
          </a:xfrm>
        </p:spPr>
        <p:txBody>
          <a:bodyPr/>
          <a:lstStyle/>
          <a:p>
            <a:pPr algn="ctr"/>
            <a:r>
              <a:rPr lang="zh-CN" altLang="en-US" b="1" dirty="0">
                <a:solidFill>
                  <a:srgbClr val="FFFF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培养合宜的“敏感”和“钝感”</a:t>
            </a:r>
            <a:endParaRPr lang="en-US" b="1" dirty="0">
              <a:solidFill>
                <a:srgbClr val="FFFF00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7CB53210-0484-894A-A0B7-96A4EE31B2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05517" y="2083981"/>
            <a:ext cx="8474150" cy="4093535"/>
          </a:xfrm>
        </p:spPr>
        <p:txBody>
          <a:bodyPr>
            <a:noAutofit/>
          </a:bodyPr>
          <a:lstStyle/>
          <a:p>
            <a:pPr marL="571500" indent="-571500">
              <a:buFont typeface="Wingdings" panose="05000000000000000000" pitchFamily="2" charset="2"/>
              <a:buChar char="q"/>
            </a:pPr>
            <a:r>
              <a:rPr lang="zh-CN" altLang="en-US" sz="6000" b="1" dirty="0">
                <a:solidFill>
                  <a:schemeClr val="bg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对神</a:t>
            </a:r>
            <a:r>
              <a:rPr lang="zh-CN" altLang="en-US" sz="6000" b="1" dirty="0">
                <a:solidFill>
                  <a:srgbClr val="FFFF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敏感</a:t>
            </a:r>
            <a:endParaRPr lang="en-US" altLang="zh-CN" sz="6000" b="1" dirty="0">
              <a:solidFill>
                <a:srgbClr val="FFFF00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zh-CN" altLang="en-US" sz="6000" b="1" dirty="0">
                <a:solidFill>
                  <a:schemeClr val="bg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对人</a:t>
            </a:r>
            <a:r>
              <a:rPr lang="zh-CN" altLang="en-US" sz="6000" b="1" dirty="0">
                <a:solidFill>
                  <a:srgbClr val="FFFF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敏感</a:t>
            </a:r>
            <a:r>
              <a:rPr lang="en-US" altLang="zh-CN" sz="6000" b="1" dirty="0">
                <a:solidFill>
                  <a:srgbClr val="FFFF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/</a:t>
            </a:r>
            <a:r>
              <a:rPr lang="zh-CN" altLang="en-US" sz="6000" b="1" dirty="0">
                <a:solidFill>
                  <a:srgbClr val="FFFF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钝感</a:t>
            </a:r>
            <a:endParaRPr lang="en-US" altLang="zh-CN" sz="6000" b="1" dirty="0">
              <a:solidFill>
                <a:srgbClr val="FFFF00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2" name="Arrow: Curved Up 1">
            <a:extLst>
              <a:ext uri="{FF2B5EF4-FFF2-40B4-BE49-F238E27FC236}">
                <a16:creationId xmlns:a16="http://schemas.microsoft.com/office/drawing/2014/main" id="{1B724456-75D2-0330-7185-294B06E34368}"/>
              </a:ext>
            </a:extLst>
          </p:cNvPr>
          <p:cNvSpPr/>
          <p:nvPr/>
        </p:nvSpPr>
        <p:spPr>
          <a:xfrm rot="16200000">
            <a:off x="7745821" y="1637414"/>
            <a:ext cx="1733107" cy="2626242"/>
          </a:xfrm>
          <a:prstGeom prst="curvedUp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B18F9D8-2D53-36F8-1326-ECB4B76BB28D}"/>
              </a:ext>
            </a:extLst>
          </p:cNvPr>
          <p:cNvSpPr txBox="1"/>
          <p:nvPr/>
        </p:nvSpPr>
        <p:spPr>
          <a:xfrm>
            <a:off x="1605517" y="4423426"/>
            <a:ext cx="8665534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4400" b="1" dirty="0">
                <a:solidFill>
                  <a:schemeClr val="bg1"/>
                </a:solidFill>
                <a:latin typeface="SimSun-ExtB" panose="02010609060101010101" pitchFamily="49" charset="-122"/>
                <a:ea typeface="SimSun-ExtB" panose="02010609060101010101" pitchFamily="49" charset="-122"/>
              </a:rPr>
              <a:t>利可共而不可独，谋可寡而不可众</a:t>
            </a:r>
            <a:endParaRPr lang="en-US" altLang="zh-CN" sz="4400" b="1" dirty="0">
              <a:solidFill>
                <a:schemeClr val="bg1"/>
              </a:solidFill>
              <a:latin typeface="SimSun-ExtB" panose="02010609060101010101" pitchFamily="49" charset="-122"/>
              <a:ea typeface="SimSun-ExtB" panose="02010609060101010101" pitchFamily="49" charset="-122"/>
            </a:endParaRPr>
          </a:p>
          <a:p>
            <a:r>
              <a:rPr lang="zh-CN" altLang="en-US" sz="4400" b="1" dirty="0">
                <a:solidFill>
                  <a:schemeClr val="bg1"/>
                </a:solidFill>
                <a:latin typeface="SimSun-ExtB" panose="02010609060101010101" pitchFamily="49" charset="-122"/>
                <a:ea typeface="SimSun-ExtB" panose="02010609060101010101" pitchFamily="49" charset="-122"/>
              </a:rPr>
              <a:t>利不可独，谋不可众</a:t>
            </a:r>
            <a:endParaRPr lang="en-US" altLang="zh-CN" sz="4400" b="1" dirty="0">
              <a:solidFill>
                <a:schemeClr val="bg1"/>
              </a:solidFill>
              <a:latin typeface="SimSun-ExtB" panose="02010609060101010101" pitchFamily="49" charset="-122"/>
              <a:ea typeface="SimSun-ExtB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085095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C9677B-1587-A2A0-635C-DC4EA1C74A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DE20B892-C62E-3732-519F-6C78A60004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04435" y="870782"/>
            <a:ext cx="9172671" cy="893940"/>
          </a:xfrm>
        </p:spPr>
        <p:txBody>
          <a:bodyPr/>
          <a:lstStyle/>
          <a:p>
            <a:pPr algn="ctr"/>
            <a:r>
              <a:rPr lang="zh-CN" altLang="en-US" b="1" dirty="0">
                <a:solidFill>
                  <a:srgbClr val="FFFF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培养合宜的“敏感”和“钝感”</a:t>
            </a:r>
            <a:endParaRPr lang="en-US" b="1" dirty="0">
              <a:solidFill>
                <a:srgbClr val="FFFF00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13EC9D9D-70F5-F5A4-6C22-19C0A2A0B6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04435" y="1764722"/>
            <a:ext cx="8474150" cy="2126510"/>
          </a:xfrm>
        </p:spPr>
        <p:txBody>
          <a:bodyPr>
            <a:noAutofit/>
          </a:bodyPr>
          <a:lstStyle/>
          <a:p>
            <a:pPr marL="571500" indent="-571500">
              <a:buFont typeface="Wingdings" panose="05000000000000000000" pitchFamily="2" charset="2"/>
              <a:buChar char="q"/>
            </a:pPr>
            <a:r>
              <a:rPr lang="zh-CN" altLang="en-US" sz="6000" b="1" dirty="0">
                <a:solidFill>
                  <a:schemeClr val="bg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对神</a:t>
            </a:r>
            <a:r>
              <a:rPr lang="zh-CN" altLang="en-US" sz="6000" b="1" dirty="0">
                <a:solidFill>
                  <a:srgbClr val="FFFF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敏感</a:t>
            </a:r>
            <a:endParaRPr lang="en-US" altLang="zh-CN" sz="6000" b="1" dirty="0">
              <a:solidFill>
                <a:srgbClr val="FFFF00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zh-CN" altLang="en-US" sz="6000" b="1" dirty="0">
                <a:solidFill>
                  <a:schemeClr val="bg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对人</a:t>
            </a:r>
            <a:r>
              <a:rPr lang="zh-CN" altLang="en-US" sz="6000" b="1" dirty="0">
                <a:solidFill>
                  <a:srgbClr val="FFFF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敏感</a:t>
            </a:r>
            <a:r>
              <a:rPr lang="en-US" altLang="zh-CN" sz="6000" b="1" dirty="0">
                <a:solidFill>
                  <a:srgbClr val="FFFF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/</a:t>
            </a:r>
            <a:r>
              <a:rPr lang="zh-CN" altLang="en-US" sz="6000" b="1" dirty="0">
                <a:solidFill>
                  <a:srgbClr val="FFFF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钝感</a:t>
            </a:r>
            <a:endParaRPr lang="en-US" altLang="zh-CN" sz="6000" b="1" dirty="0">
              <a:solidFill>
                <a:srgbClr val="FFFF00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2" name="Arrow: Curved Up 1">
            <a:extLst>
              <a:ext uri="{FF2B5EF4-FFF2-40B4-BE49-F238E27FC236}">
                <a16:creationId xmlns:a16="http://schemas.microsoft.com/office/drawing/2014/main" id="{64D8CBA5-5FA1-96D9-D3A1-E131DE0DB7FB}"/>
              </a:ext>
            </a:extLst>
          </p:cNvPr>
          <p:cNvSpPr/>
          <p:nvPr/>
        </p:nvSpPr>
        <p:spPr>
          <a:xfrm rot="15016486">
            <a:off x="6750122" y="1758554"/>
            <a:ext cx="1783056" cy="1378096"/>
          </a:xfrm>
          <a:prstGeom prst="curvedUp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EE2EE7D-8C18-C837-7C3B-E1CE5EBC90E3}"/>
              </a:ext>
            </a:extLst>
          </p:cNvPr>
          <p:cNvSpPr txBox="1"/>
          <p:nvPr/>
        </p:nvSpPr>
        <p:spPr>
          <a:xfrm>
            <a:off x="428847" y="3816006"/>
            <a:ext cx="11334306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4000" b="1" dirty="0">
                <a:solidFill>
                  <a:schemeClr val="bg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居重位实无补，惟中外所陈利害，一切报罢之，此少以报国尔。李沆</a:t>
            </a:r>
            <a:endParaRPr lang="en-US" altLang="zh-CN" sz="4000" b="1" dirty="0">
              <a:solidFill>
                <a:schemeClr val="bg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sz="4000" b="1" dirty="0">
                <a:solidFill>
                  <a:schemeClr val="bg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国家是一代又一代人之间的伙伴关系</a:t>
            </a:r>
            <a:r>
              <a:rPr lang="en-US" altLang="zh-CN" sz="4000" b="1" dirty="0">
                <a:solidFill>
                  <a:schemeClr val="bg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——</a:t>
            </a:r>
            <a:r>
              <a:rPr lang="zh-CN" altLang="en-US" sz="4000" b="1" dirty="0">
                <a:solidFill>
                  <a:schemeClr val="bg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那些活着的、已经死去的和尚未出生的。埃德蒙</a:t>
            </a:r>
            <a:r>
              <a:rPr lang="en-US" altLang="zh-CN" sz="4000" b="1" dirty="0">
                <a:solidFill>
                  <a:schemeClr val="bg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•</a:t>
            </a:r>
            <a:r>
              <a:rPr lang="zh-CN" altLang="en-US" sz="4000" b="1" dirty="0">
                <a:solidFill>
                  <a:schemeClr val="bg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伯克</a:t>
            </a:r>
            <a:endParaRPr lang="en-US" altLang="zh-CN" sz="4000" b="1" dirty="0">
              <a:solidFill>
                <a:schemeClr val="bg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65591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1FB04C-879D-C544-E0C0-E73BD4E4F5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419B5D42-3E31-7DE8-02DC-B2EA60031C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39701" y="870782"/>
            <a:ext cx="9781953" cy="893940"/>
          </a:xfrm>
        </p:spPr>
        <p:txBody>
          <a:bodyPr/>
          <a:lstStyle/>
          <a:p>
            <a:pPr algn="ctr"/>
            <a:r>
              <a:rPr lang="zh-CN" altLang="en-US" b="1" dirty="0">
                <a:solidFill>
                  <a:srgbClr val="FFFF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培养合宜的“敏感”和“钝感”</a:t>
            </a:r>
            <a:endParaRPr lang="en-US" b="1" dirty="0">
              <a:solidFill>
                <a:srgbClr val="FFFF00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2B5F9227-B2D9-B226-E3D3-F789ED3D15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7833" y="1764722"/>
            <a:ext cx="11004697" cy="4338365"/>
          </a:xfrm>
        </p:spPr>
        <p:txBody>
          <a:bodyPr>
            <a:noAutofit/>
          </a:bodyPr>
          <a:lstStyle/>
          <a:p>
            <a:pPr marL="571500" indent="-571500">
              <a:buFont typeface="Wingdings" panose="05000000000000000000" pitchFamily="2" charset="2"/>
              <a:buChar char="q"/>
            </a:pPr>
            <a:r>
              <a:rPr lang="zh-CN" altLang="en-US" sz="4000" b="1" dirty="0">
                <a:solidFill>
                  <a:schemeClr val="bg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我不能凭着自己做什么。</a:t>
            </a:r>
            <a:r>
              <a:rPr lang="zh-CN" altLang="en-US" sz="4000" b="1" dirty="0">
                <a:solidFill>
                  <a:srgbClr val="FFFF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我怎样听</a:t>
            </a:r>
            <a:r>
              <a:rPr lang="zh-CN" altLang="en-US" sz="4000" b="1" dirty="0">
                <a:solidFill>
                  <a:schemeClr val="bg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见，就怎样审判。我的审判也是公平的，因为我不是寻求自己的旨意，而是寻求那差遣我的父的旨意。约翰福音</a:t>
            </a:r>
            <a:r>
              <a:rPr lang="en-US" altLang="zh-CN" sz="4000" b="1" dirty="0">
                <a:solidFill>
                  <a:schemeClr val="bg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5:30</a:t>
            </a:r>
            <a:r>
              <a:rPr lang="zh-CN" altLang="en-US" sz="4000" b="1" dirty="0">
                <a:solidFill>
                  <a:schemeClr val="bg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；</a:t>
            </a:r>
            <a:r>
              <a:rPr lang="en-US" altLang="zh-CN" sz="4000" b="1" dirty="0">
                <a:solidFill>
                  <a:schemeClr val="bg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16:13</a:t>
            </a:r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zh-CN" altLang="en-US" sz="4000" b="1" dirty="0">
                <a:solidFill>
                  <a:schemeClr val="bg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当真理的灵来了，他必引导你们进入一切的真理，因为他必不凭着自己而讲，而是</a:t>
            </a:r>
            <a:r>
              <a:rPr lang="zh-CN" altLang="en-US" sz="4000" b="1" dirty="0">
                <a:solidFill>
                  <a:srgbClr val="FFFF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把所听见的一切</a:t>
            </a:r>
            <a:r>
              <a:rPr lang="zh-CN" altLang="en-US" sz="4000" b="1" dirty="0">
                <a:solidFill>
                  <a:schemeClr val="bg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都讲出来，并把将要来临的事告诉你们。</a:t>
            </a:r>
            <a:endParaRPr lang="en-US" sz="4000" b="1" dirty="0">
              <a:solidFill>
                <a:schemeClr val="bg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20648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BF87E0-F4B7-6354-815A-17818DAFA6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F58DB852-15E3-2A62-6EAC-32B2E5793A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04435" y="870782"/>
            <a:ext cx="9172671" cy="893940"/>
          </a:xfrm>
        </p:spPr>
        <p:txBody>
          <a:bodyPr/>
          <a:lstStyle/>
          <a:p>
            <a:pPr algn="ctr"/>
            <a:r>
              <a:rPr lang="zh-CN" altLang="en-US" b="1" dirty="0">
                <a:solidFill>
                  <a:srgbClr val="FFFF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培养合宜的“敏感”和“钝感”</a:t>
            </a:r>
            <a:endParaRPr lang="en-US" b="1" dirty="0">
              <a:solidFill>
                <a:srgbClr val="FFFF00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06B19675-3284-0EFA-D158-0D574CE0D8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04435" y="1956390"/>
            <a:ext cx="8474150" cy="4146697"/>
          </a:xfrm>
        </p:spPr>
        <p:txBody>
          <a:bodyPr>
            <a:noAutofit/>
          </a:bodyPr>
          <a:lstStyle/>
          <a:p>
            <a:pPr marL="571500" indent="-571500">
              <a:buFont typeface="Wingdings" panose="05000000000000000000" pitchFamily="2" charset="2"/>
              <a:buChar char="q"/>
            </a:pPr>
            <a:r>
              <a:rPr lang="zh-CN" altLang="en-US" sz="8000" b="1" dirty="0">
                <a:solidFill>
                  <a:schemeClr val="bg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读经</a:t>
            </a:r>
            <a:endParaRPr lang="en-US" altLang="zh-CN" sz="8000" b="1" dirty="0">
              <a:solidFill>
                <a:srgbClr val="FFFF00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zh-CN" altLang="en-US" sz="8000" b="1" dirty="0">
                <a:solidFill>
                  <a:schemeClr val="bg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祷告</a:t>
            </a:r>
            <a:endParaRPr lang="en-US" altLang="zh-CN" sz="8000" b="1" dirty="0">
              <a:solidFill>
                <a:schemeClr val="bg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zh-CN" altLang="en-US" sz="8000" b="1" dirty="0">
                <a:solidFill>
                  <a:schemeClr val="bg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唱诗</a:t>
            </a:r>
            <a:endParaRPr lang="en-US" altLang="zh-CN" sz="8000" b="1" dirty="0">
              <a:solidFill>
                <a:schemeClr val="bg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14521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85DFDB-C4C5-8A92-FC4C-A37E42DFC2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D6B3AFAC-3E97-F14D-DA80-95A9801DB6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04435" y="870782"/>
            <a:ext cx="9172671" cy="893940"/>
          </a:xfrm>
        </p:spPr>
        <p:txBody>
          <a:bodyPr/>
          <a:lstStyle/>
          <a:p>
            <a:pPr algn="ctr"/>
            <a:r>
              <a:rPr lang="zh-CN" altLang="en-US" b="1" dirty="0">
                <a:solidFill>
                  <a:srgbClr val="FFFF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培养合宜的“敏感”和“钝感”</a:t>
            </a:r>
            <a:endParaRPr lang="en-US" b="1" dirty="0">
              <a:solidFill>
                <a:srgbClr val="FFFF00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237DF947-1432-76B2-83A0-341DC07795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3014" y="1935125"/>
            <a:ext cx="11068493" cy="4455041"/>
          </a:xfrm>
        </p:spPr>
        <p:txBody>
          <a:bodyPr>
            <a:noAutofit/>
          </a:bodyPr>
          <a:lstStyle/>
          <a:p>
            <a:pPr marL="571500" indent="-571500">
              <a:buFont typeface="Wingdings" panose="05000000000000000000" pitchFamily="2" charset="2"/>
              <a:buChar char="q"/>
            </a:pPr>
            <a:r>
              <a:rPr lang="zh-CN" altLang="en-US" sz="6000" b="1" dirty="0">
                <a:solidFill>
                  <a:schemeClr val="bg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读经</a:t>
            </a:r>
            <a:endParaRPr lang="en-US" altLang="zh-CN" sz="6000" b="1" dirty="0">
              <a:solidFill>
                <a:srgbClr val="FFFF00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zh-CN" altLang="en-US" sz="6000" b="1" dirty="0">
                <a:solidFill>
                  <a:schemeClr val="bg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祷告</a:t>
            </a:r>
            <a:endParaRPr lang="en-US" altLang="zh-CN" sz="6000" b="1" dirty="0">
              <a:solidFill>
                <a:schemeClr val="bg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zh-CN" altLang="en-US" sz="6000" b="1" dirty="0">
                <a:solidFill>
                  <a:schemeClr val="bg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唱诗</a:t>
            </a:r>
            <a:endParaRPr lang="en-US" altLang="zh-CN" sz="6000" b="1" dirty="0">
              <a:solidFill>
                <a:schemeClr val="bg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sz="4800" b="1" dirty="0">
                <a:solidFill>
                  <a:schemeClr val="bg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诗篇</a:t>
            </a:r>
            <a:r>
              <a:rPr lang="en-US" altLang="zh-CN" sz="4800" b="1" dirty="0">
                <a:solidFill>
                  <a:schemeClr val="bg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Psalms1650</a:t>
            </a:r>
            <a:endParaRPr lang="en-US" altLang="zh-CN" sz="4800" b="1" dirty="0">
              <a:solidFill>
                <a:srgbClr val="FFFF00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pic>
        <p:nvPicPr>
          <p:cNvPr id="2" name="Picture 15">
            <a:extLst>
              <a:ext uri="{FF2B5EF4-FFF2-40B4-BE49-F238E27FC236}">
                <a16:creationId xmlns:a16="http://schemas.microsoft.com/office/drawing/2014/main" id="{815D0A26-7966-679D-1791-37372982B7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2213" y="2030819"/>
            <a:ext cx="6039293" cy="4359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79613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9C14D8-DBDF-3FFF-07C1-BA97B3B319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448CCE6C-1EEB-E1B8-432B-CEEE3F8238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04435" y="870782"/>
            <a:ext cx="9172671" cy="893940"/>
          </a:xfrm>
        </p:spPr>
        <p:txBody>
          <a:bodyPr/>
          <a:lstStyle/>
          <a:p>
            <a:pPr algn="ctr"/>
            <a:r>
              <a:rPr lang="zh-CN" altLang="en-US" b="1" dirty="0">
                <a:solidFill>
                  <a:srgbClr val="FFFF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培养合宜的“敏感”和“钝感”</a:t>
            </a:r>
            <a:endParaRPr lang="en-US" b="1" dirty="0">
              <a:solidFill>
                <a:srgbClr val="FFFF00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40C6679D-482F-1569-09A7-06520E43C1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97935" y="1935126"/>
            <a:ext cx="8980650" cy="4167962"/>
          </a:xfrm>
        </p:spPr>
        <p:txBody>
          <a:bodyPr>
            <a:noAutofit/>
          </a:bodyPr>
          <a:lstStyle/>
          <a:p>
            <a:pPr marL="571500" indent="-571500">
              <a:buFont typeface="Wingdings" panose="05000000000000000000" pitchFamily="2" charset="2"/>
              <a:buChar char="q"/>
            </a:pPr>
            <a:r>
              <a:rPr lang="zh-CN" altLang="en-US" sz="6000" b="1" dirty="0">
                <a:solidFill>
                  <a:schemeClr val="bg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读经</a:t>
            </a:r>
            <a:endParaRPr lang="en-US" altLang="zh-CN" sz="6000" b="1" dirty="0">
              <a:solidFill>
                <a:srgbClr val="FFFF00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zh-CN" altLang="en-US" sz="6000" b="1" dirty="0">
                <a:solidFill>
                  <a:schemeClr val="bg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祷告</a:t>
            </a:r>
            <a:endParaRPr lang="en-US" altLang="zh-CN" sz="6000" b="1" dirty="0">
              <a:solidFill>
                <a:schemeClr val="bg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zh-CN" altLang="en-US" sz="6000" b="1" dirty="0">
                <a:solidFill>
                  <a:schemeClr val="bg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唱诗</a:t>
            </a:r>
            <a:endParaRPr lang="en-US" altLang="zh-CN" sz="6000" b="1" dirty="0">
              <a:solidFill>
                <a:schemeClr val="bg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zh-CN" altLang="en-US" sz="6000" b="1" dirty="0">
                <a:solidFill>
                  <a:schemeClr val="bg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读书</a:t>
            </a:r>
            <a:endParaRPr lang="en-US" altLang="zh-CN" sz="6000" b="1" dirty="0">
              <a:solidFill>
                <a:schemeClr val="bg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F365D96-4C79-851D-CA1E-3FDD6B5622E8}"/>
              </a:ext>
            </a:extLst>
          </p:cNvPr>
          <p:cNvSpPr txBox="1"/>
          <p:nvPr/>
        </p:nvSpPr>
        <p:spPr>
          <a:xfrm>
            <a:off x="6220047" y="2126281"/>
            <a:ext cx="477401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Clr>
                <a:srgbClr val="C00000"/>
              </a:buClr>
              <a:buSzPct val="92000"/>
              <a:buFont typeface="+mj-lt"/>
              <a:buAutoNum type="arabicParenR"/>
            </a:pPr>
            <a:r>
              <a:rPr lang="zh-CN" altLang="en-US" sz="6000" b="1" dirty="0">
                <a:solidFill>
                  <a:srgbClr val="FFFF00"/>
                </a:solidFill>
                <a:latin typeface="SimSun-ExtB" panose="02010609060101010101" pitchFamily="49" charset="-122"/>
                <a:ea typeface="SimSun-ExtB" panose="02010609060101010101" pitchFamily="49" charset="-122"/>
              </a:rPr>
              <a:t>荒漠甘泉</a:t>
            </a:r>
            <a:endParaRPr lang="en-US" altLang="zh-CN" sz="6000" b="1" dirty="0">
              <a:solidFill>
                <a:srgbClr val="FFFF00"/>
              </a:solidFill>
              <a:latin typeface="SimSun-ExtB" panose="02010609060101010101" pitchFamily="49" charset="-122"/>
              <a:ea typeface="SimSun-ExtB" panose="02010609060101010101" pitchFamily="49" charset="-122"/>
            </a:endParaRPr>
          </a:p>
          <a:p>
            <a:pPr marL="742950" indent="-742950">
              <a:buClr>
                <a:srgbClr val="C00000"/>
              </a:buClr>
              <a:buSzPct val="92000"/>
              <a:buFont typeface="+mj-lt"/>
              <a:buAutoNum type="arabicParenR"/>
            </a:pPr>
            <a:r>
              <a:rPr lang="zh-CN" altLang="en-US" sz="6000" b="1" dirty="0">
                <a:solidFill>
                  <a:srgbClr val="FFFF00"/>
                </a:solidFill>
                <a:latin typeface="SimSun-ExtB" panose="02010609060101010101" pitchFamily="49" charset="-122"/>
                <a:ea typeface="SimSun-ExtB" panose="02010609060101010101" pitchFamily="49" charset="-122"/>
              </a:rPr>
              <a:t>竭诚为主</a:t>
            </a:r>
            <a:endParaRPr lang="en-US" altLang="zh-CN" sz="6000" b="1" dirty="0">
              <a:solidFill>
                <a:srgbClr val="FFFF00"/>
              </a:solidFill>
              <a:latin typeface="SimSun-ExtB" panose="02010609060101010101" pitchFamily="49" charset="-122"/>
              <a:ea typeface="SimSun-ExtB" panose="02010609060101010101" pitchFamily="49" charset="-122"/>
            </a:endParaRPr>
          </a:p>
          <a:p>
            <a:pPr marL="742950" indent="-742950">
              <a:buClr>
                <a:srgbClr val="C00000"/>
              </a:buClr>
              <a:buSzPct val="92000"/>
              <a:buFont typeface="+mj-lt"/>
              <a:buAutoNum type="arabicParenR"/>
            </a:pPr>
            <a:r>
              <a:rPr lang="zh-CN" altLang="en-US" sz="6000" b="1" dirty="0">
                <a:solidFill>
                  <a:srgbClr val="FFFF00"/>
                </a:solidFill>
                <a:latin typeface="SimSun-ExtB" panose="02010609060101010101" pitchFamily="49" charset="-122"/>
                <a:ea typeface="SimSun-ExtB" panose="02010609060101010101" pitchFamily="49" charset="-122"/>
              </a:rPr>
              <a:t>效法基督</a:t>
            </a:r>
            <a:endParaRPr lang="en-US" altLang="zh-CN" sz="6000" b="1" dirty="0">
              <a:solidFill>
                <a:srgbClr val="FFFF00"/>
              </a:solidFill>
              <a:latin typeface="SimSun-ExtB" panose="02010609060101010101" pitchFamily="49" charset="-122"/>
              <a:ea typeface="SimSun-ExtB" panose="02010609060101010101" pitchFamily="49" charset="-122"/>
            </a:endParaRPr>
          </a:p>
          <a:p>
            <a:pPr marL="742950" indent="-742950">
              <a:buClr>
                <a:srgbClr val="C00000"/>
              </a:buClr>
              <a:buSzPct val="92000"/>
              <a:buFont typeface="+mj-lt"/>
              <a:buAutoNum type="arabicParenR"/>
            </a:pPr>
            <a:r>
              <a:rPr lang="zh-CN" altLang="en-US" sz="6000" b="1" dirty="0">
                <a:solidFill>
                  <a:srgbClr val="FFFF00"/>
                </a:solidFill>
                <a:latin typeface="SimSun-ExtB" panose="02010609060101010101" pitchFamily="49" charset="-122"/>
                <a:ea typeface="SimSun-ExtB" panose="02010609060101010101" pitchFamily="49" charset="-122"/>
              </a:rPr>
              <a:t>教理问答</a:t>
            </a:r>
            <a:endParaRPr lang="en-US" sz="6000" b="1" dirty="0">
              <a:solidFill>
                <a:srgbClr val="FFFF00"/>
              </a:solidFill>
              <a:latin typeface="SimSun-ExtB" panose="02010609060101010101" pitchFamily="49" charset="-122"/>
              <a:ea typeface="SimSun-ExtB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676759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>
            <a:extLst>
              <a:ext uri="{FF2B5EF4-FFF2-40B4-BE49-F238E27FC236}">
                <a16:creationId xmlns:a16="http://schemas.microsoft.com/office/drawing/2014/main" id="{B3FBD753-F59B-A375-BAD7-F17B9A122708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9448800" y="6416676"/>
            <a:ext cx="7620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 anchor="b"/>
          <a:lstStyle>
            <a:lvl1pPr>
              <a:spcBef>
                <a:spcPct val="20000"/>
              </a:spcBef>
              <a:buClr>
                <a:srgbClr val="F9F9F9"/>
              </a:buClr>
              <a:buSzPct val="65000"/>
              <a:buFont typeface="Wingdings 2" panose="05020102010507070707" pitchFamily="18" charset="2"/>
              <a:buChar char=""/>
              <a:defRPr sz="2800">
                <a:solidFill>
                  <a:schemeClr val="tx1"/>
                </a:solidFill>
                <a:latin typeface="Book Antiqua" panose="0204060205030503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 2" panose="05020102010507070707" pitchFamily="18" charset="2"/>
              <a:buChar char=""/>
              <a:defRPr sz="2400">
                <a:solidFill>
                  <a:schemeClr val="tx1"/>
                </a:solidFill>
                <a:latin typeface="Book Antiqua" panose="0204060205030503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95000"/>
              <a:buFont typeface="Wingdings" panose="05000000000000000000" pitchFamily="2" charset="2"/>
              <a:buChar char=""/>
              <a:defRPr sz="2200">
                <a:solidFill>
                  <a:schemeClr val="tx1"/>
                </a:solidFill>
                <a:latin typeface="Book Antiqua" panose="0204060205030503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Font typeface="Wingdings 3" panose="05040102010807070707" pitchFamily="18" charset="2"/>
              <a:buChar char="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8AFF9D9C-9C2D-4F25-B452-A6E0192526D2}" type="slidenum">
              <a:rPr lang="en-US" altLang="en-US" sz="1200">
                <a:solidFill>
                  <a:srgbClr val="000000"/>
                </a:solidFill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17</a:t>
            </a:fld>
            <a:endParaRPr lang="en-US" altLang="en-US" sz="12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69988" name="Rectangle 4">
            <a:extLst>
              <a:ext uri="{FF2B5EF4-FFF2-40B4-BE49-F238E27FC236}">
                <a16:creationId xmlns:a16="http://schemas.microsoft.com/office/drawing/2014/main" id="{DC676338-489E-B0E8-F5F9-D089337361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0994" y="595423"/>
            <a:ext cx="11142921" cy="5821254"/>
          </a:xfrm>
        </p:spPr>
        <p:txBody>
          <a:bodyPr>
            <a:normAutofit lnSpcReduction="10000"/>
          </a:bodyPr>
          <a:lstStyle/>
          <a:p>
            <a:pPr>
              <a:buClr>
                <a:srgbClr val="FF3300"/>
              </a:buClr>
              <a:buSzPct val="90000"/>
              <a:buFont typeface="Wingdings 2" panose="05020102010507070707" pitchFamily="18" charset="2"/>
              <a:buChar char="¨"/>
              <a:defRPr/>
            </a:pPr>
            <a:r>
              <a:rPr lang="zh-CN" altLang="en-US" sz="3600" b="1" dirty="0">
                <a:solidFill>
                  <a:schemeClr val="bg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约瑟作了一梦，告诉他哥哥们，</a:t>
            </a:r>
            <a:r>
              <a:rPr lang="zh-CN" altLang="en-US" sz="3600" b="1" dirty="0">
                <a:solidFill>
                  <a:srgbClr val="FFFF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他们就越发恨他。</a:t>
            </a:r>
            <a:r>
              <a:rPr lang="zh-CN" altLang="en-US" sz="3600" b="1" dirty="0">
                <a:solidFill>
                  <a:schemeClr val="bg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约瑟对他们说：请听我所作的梦，我们在田里捆禾稼，我的捆起来站着，你们的捆来围着我的捆下拜。他的哥哥们回答说：难道你真要作我们的王吗？难道你真要管辖我们吗？</a:t>
            </a:r>
            <a:r>
              <a:rPr lang="zh-CN" altLang="en-US" sz="3600" b="1" dirty="0">
                <a:solidFill>
                  <a:srgbClr val="FFFF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他们就因为他的梦和他的话越发恨他</a:t>
            </a:r>
            <a:r>
              <a:rPr lang="zh-CN" altLang="en-US" sz="3600" b="1" dirty="0">
                <a:solidFill>
                  <a:schemeClr val="bg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。</a:t>
            </a:r>
          </a:p>
          <a:p>
            <a:pPr>
              <a:buClr>
                <a:srgbClr val="FF3300"/>
              </a:buClr>
              <a:buSzPct val="90000"/>
              <a:buFont typeface="Wingdings 2" panose="05020102010507070707" pitchFamily="18" charset="2"/>
              <a:buChar char="¨"/>
              <a:defRPr/>
            </a:pPr>
            <a:r>
              <a:rPr lang="zh-CN" altLang="en-US" sz="3600" b="1" dirty="0">
                <a:solidFill>
                  <a:schemeClr val="bg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后来他又作了一梦，也告诉他的哥哥们说：看哪，我又作了一梦，梦见太阳月亮与十一个星向我下拜。约瑟将这梦告诉他父亲和他哥哥们，他父亲就责备他说：你作的这是什么梦。难道我和你母亲，你弟兄果然要来俯伏在地，向你下拜吗？</a:t>
            </a:r>
            <a:r>
              <a:rPr lang="zh-CN" altLang="en-US" sz="3600" b="1" dirty="0">
                <a:solidFill>
                  <a:srgbClr val="FFFF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他哥哥们都嫉妒他，</a:t>
            </a:r>
            <a:r>
              <a:rPr lang="zh-CN" altLang="en-US" sz="3600" b="1" dirty="0">
                <a:solidFill>
                  <a:schemeClr val="bg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他父亲却把这话存在心里。创</a:t>
            </a:r>
            <a:r>
              <a:rPr lang="en-US" altLang="zh-CN" sz="3600" b="1" dirty="0">
                <a:solidFill>
                  <a:schemeClr val="bg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Gen 37:5-11 </a:t>
            </a:r>
            <a:endParaRPr lang="zh-CN" altLang="en-US" sz="3600" b="1" dirty="0">
              <a:solidFill>
                <a:schemeClr val="bg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89EB2C-A1A8-6C88-59CE-1820AF44E1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>
            <a:extLst>
              <a:ext uri="{FF2B5EF4-FFF2-40B4-BE49-F238E27FC236}">
                <a16:creationId xmlns:a16="http://schemas.microsoft.com/office/drawing/2014/main" id="{DB8C73C7-D403-2A9D-323E-59533D3B58B6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9448800" y="6416676"/>
            <a:ext cx="7620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 anchor="b"/>
          <a:lstStyle>
            <a:lvl1pPr>
              <a:spcBef>
                <a:spcPct val="20000"/>
              </a:spcBef>
              <a:buClr>
                <a:srgbClr val="F9F9F9"/>
              </a:buClr>
              <a:buSzPct val="65000"/>
              <a:buFont typeface="Wingdings 2" panose="05020102010507070707" pitchFamily="18" charset="2"/>
              <a:buChar char=""/>
              <a:defRPr sz="2800">
                <a:solidFill>
                  <a:schemeClr val="tx1"/>
                </a:solidFill>
                <a:latin typeface="Book Antiqua" panose="0204060205030503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 2" panose="05020102010507070707" pitchFamily="18" charset="2"/>
              <a:buChar char=""/>
              <a:defRPr sz="2400">
                <a:solidFill>
                  <a:schemeClr val="tx1"/>
                </a:solidFill>
                <a:latin typeface="Book Antiqua" panose="0204060205030503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95000"/>
              <a:buFont typeface="Wingdings" panose="05000000000000000000" pitchFamily="2" charset="2"/>
              <a:buChar char=""/>
              <a:defRPr sz="2200">
                <a:solidFill>
                  <a:schemeClr val="tx1"/>
                </a:solidFill>
                <a:latin typeface="Book Antiqua" panose="0204060205030503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Font typeface="Wingdings 3" panose="05040102010807070707" pitchFamily="18" charset="2"/>
              <a:buChar char="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8AFF9D9C-9C2D-4F25-B452-A6E0192526D2}" type="slidenum">
              <a:rPr lang="en-US" altLang="en-US" sz="1200">
                <a:solidFill>
                  <a:srgbClr val="000000"/>
                </a:solidFill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18</a:t>
            </a:fld>
            <a:endParaRPr lang="en-US" altLang="en-US" sz="12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69988" name="Rectangle 4">
            <a:extLst>
              <a:ext uri="{FF2B5EF4-FFF2-40B4-BE49-F238E27FC236}">
                <a16:creationId xmlns:a16="http://schemas.microsoft.com/office/drawing/2014/main" id="{57EDEDE7-342C-9795-CEFC-D7776C5C4B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5935" y="1945758"/>
            <a:ext cx="11281144" cy="4072270"/>
          </a:xfrm>
        </p:spPr>
        <p:txBody>
          <a:bodyPr>
            <a:normAutofit/>
          </a:bodyPr>
          <a:lstStyle/>
          <a:p>
            <a:pPr>
              <a:buClr>
                <a:srgbClr val="FF3300"/>
              </a:buClr>
              <a:buSzPct val="87000"/>
              <a:buFont typeface="Wingdings 2" panose="05020102010507070707" pitchFamily="18" charset="2"/>
              <a:buChar char="¨"/>
              <a:defRPr/>
            </a:pPr>
            <a:r>
              <a:rPr lang="zh-CN" altLang="en-US" sz="4000" b="1" dirty="0">
                <a:solidFill>
                  <a:schemeClr val="bg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神差我在你们以先来，为要给你们存留余种在世上，又要大施拯救，保全你们的生命。</a:t>
            </a:r>
            <a:r>
              <a:rPr lang="zh-CN" altLang="en-US" sz="4000" b="1" dirty="0">
                <a:solidFill>
                  <a:srgbClr val="FFFF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这样看来，差我到这里来的不是你们，乃是神</a:t>
            </a:r>
            <a:r>
              <a:rPr lang="zh-CN" altLang="en-US" sz="4000" b="1" dirty="0">
                <a:solidFill>
                  <a:schemeClr val="bg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。 创</a:t>
            </a:r>
            <a:r>
              <a:rPr lang="en-US" altLang="zh-CN" sz="4000" b="1" dirty="0">
                <a:solidFill>
                  <a:schemeClr val="bg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45:7-8</a:t>
            </a:r>
            <a:endParaRPr lang="zh-CN" altLang="en-US" sz="4000" b="1" dirty="0">
              <a:solidFill>
                <a:schemeClr val="bg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>
              <a:buClr>
                <a:srgbClr val="FF3300"/>
              </a:buClr>
              <a:buSzPct val="87000"/>
              <a:buFont typeface="Wingdings 2" panose="05020102010507070707" pitchFamily="18" charset="2"/>
              <a:buChar char="¨"/>
              <a:defRPr/>
            </a:pPr>
            <a:r>
              <a:rPr lang="zh-CN" altLang="en-US" sz="4000" b="1" dirty="0">
                <a:solidFill>
                  <a:schemeClr val="bg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不要害怕，我岂能代替神呢？</a:t>
            </a:r>
            <a:r>
              <a:rPr lang="zh-CN" altLang="en-US" sz="4000" b="1" dirty="0">
                <a:solidFill>
                  <a:srgbClr val="FFFF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从前你们的意思是要害我，但神的意思原是好的，</a:t>
            </a:r>
            <a:r>
              <a:rPr lang="zh-CN" altLang="en-US" sz="4000" b="1" dirty="0">
                <a:solidFill>
                  <a:schemeClr val="bg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要保全许多人的性命，成就今日的光景。创</a:t>
            </a:r>
            <a:r>
              <a:rPr lang="en-US" altLang="zh-CN" sz="4000" b="1" dirty="0">
                <a:solidFill>
                  <a:schemeClr val="bg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50:19-20</a:t>
            </a:r>
            <a:endParaRPr lang="zh-CN" altLang="en-US" sz="4000" b="1" dirty="0">
              <a:solidFill>
                <a:schemeClr val="bg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2" name="Title 5">
            <a:extLst>
              <a:ext uri="{FF2B5EF4-FFF2-40B4-BE49-F238E27FC236}">
                <a16:creationId xmlns:a16="http://schemas.microsoft.com/office/drawing/2014/main" id="{2F29F4F7-12D0-888F-5B35-FD843D09A2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13454" y="839972"/>
            <a:ext cx="8726106" cy="925033"/>
          </a:xfrm>
        </p:spPr>
        <p:txBody>
          <a:bodyPr/>
          <a:lstStyle/>
          <a:p>
            <a:pPr algn="ctr"/>
            <a:r>
              <a:rPr lang="zh-CN" altLang="en-US" b="1" dirty="0">
                <a:solidFill>
                  <a:srgbClr val="FFFF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对神敏感、对人钝感</a:t>
            </a:r>
            <a:endParaRPr lang="en-US" b="1" dirty="0">
              <a:solidFill>
                <a:srgbClr val="FFFF00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9467556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210774-B569-3C2E-45D1-A58DE7BDF3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>
            <a:extLst>
              <a:ext uri="{FF2B5EF4-FFF2-40B4-BE49-F238E27FC236}">
                <a16:creationId xmlns:a16="http://schemas.microsoft.com/office/drawing/2014/main" id="{EF38039E-7B4B-94AD-19FC-FDB1D89BA660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9448800" y="6416676"/>
            <a:ext cx="7620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 anchor="b"/>
          <a:lstStyle>
            <a:lvl1pPr>
              <a:spcBef>
                <a:spcPct val="20000"/>
              </a:spcBef>
              <a:buClr>
                <a:srgbClr val="F9F9F9"/>
              </a:buClr>
              <a:buSzPct val="65000"/>
              <a:buFont typeface="Wingdings 2" panose="05020102010507070707" pitchFamily="18" charset="2"/>
              <a:buChar char=""/>
              <a:defRPr sz="2800">
                <a:solidFill>
                  <a:schemeClr val="tx1"/>
                </a:solidFill>
                <a:latin typeface="Book Antiqua" panose="0204060205030503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 2" panose="05020102010507070707" pitchFamily="18" charset="2"/>
              <a:buChar char=""/>
              <a:defRPr sz="2400">
                <a:solidFill>
                  <a:schemeClr val="tx1"/>
                </a:solidFill>
                <a:latin typeface="Book Antiqua" panose="0204060205030503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95000"/>
              <a:buFont typeface="Wingdings" panose="05000000000000000000" pitchFamily="2" charset="2"/>
              <a:buChar char=""/>
              <a:defRPr sz="2200">
                <a:solidFill>
                  <a:schemeClr val="tx1"/>
                </a:solidFill>
                <a:latin typeface="Book Antiqua" panose="0204060205030503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Font typeface="Wingdings 3" panose="05040102010807070707" pitchFamily="18" charset="2"/>
              <a:buChar char="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8AFF9D9C-9C2D-4F25-B452-A6E0192526D2}" type="slidenum">
              <a:rPr lang="en-US" altLang="en-US" sz="1200">
                <a:solidFill>
                  <a:srgbClr val="000000"/>
                </a:solidFill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19</a:t>
            </a:fld>
            <a:endParaRPr lang="en-US" altLang="en-US" sz="12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69988" name="Rectangle 4">
            <a:extLst>
              <a:ext uri="{FF2B5EF4-FFF2-40B4-BE49-F238E27FC236}">
                <a16:creationId xmlns:a16="http://schemas.microsoft.com/office/drawing/2014/main" id="{9BCB80A1-E193-4A05-3E71-A547D3BDCA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80730" y="1765005"/>
            <a:ext cx="10430539" cy="4508203"/>
          </a:xfrm>
        </p:spPr>
        <p:txBody>
          <a:bodyPr>
            <a:normAutofit/>
          </a:bodyPr>
          <a:lstStyle/>
          <a:p>
            <a:pPr>
              <a:buClr>
                <a:srgbClr val="FF3300"/>
              </a:buClr>
              <a:buSzPct val="87000"/>
              <a:buFont typeface="Wingdings 2" panose="05020102010507070707" pitchFamily="18" charset="2"/>
              <a:buChar char="¨"/>
              <a:defRPr/>
            </a:pPr>
            <a:r>
              <a:rPr lang="zh-CN" altLang="en-US" sz="4000" b="1" dirty="0">
                <a:solidFill>
                  <a:schemeClr val="bg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走出</a:t>
            </a:r>
            <a:r>
              <a:rPr lang="zh-CN" altLang="en-US" sz="4000" b="1" dirty="0">
                <a:solidFill>
                  <a:srgbClr val="FFFF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自己的世界</a:t>
            </a:r>
            <a:r>
              <a:rPr lang="en-US" altLang="zh-CN" sz="4000" b="1" dirty="0">
                <a:solidFill>
                  <a:schemeClr val="bg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From My World</a:t>
            </a:r>
          </a:p>
          <a:p>
            <a:pPr>
              <a:buClr>
                <a:srgbClr val="FF3300"/>
              </a:buClr>
              <a:buSzPct val="87000"/>
              <a:buFont typeface="Wingdings 2" panose="05020102010507070707" pitchFamily="18" charset="2"/>
              <a:buChar char="¨"/>
              <a:defRPr/>
            </a:pPr>
            <a:r>
              <a:rPr lang="zh-CN" altLang="en-US" sz="4000" b="1" dirty="0">
                <a:solidFill>
                  <a:schemeClr val="bg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走进</a:t>
            </a:r>
            <a:r>
              <a:rPr lang="zh-CN" altLang="en-US" sz="4000" b="1" dirty="0">
                <a:solidFill>
                  <a:srgbClr val="FFFF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别人的世界</a:t>
            </a:r>
            <a:r>
              <a:rPr lang="en-US" altLang="zh-CN" sz="4000" b="1" dirty="0">
                <a:solidFill>
                  <a:schemeClr val="bg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to Others’ world</a:t>
            </a:r>
          </a:p>
          <a:p>
            <a:pPr>
              <a:buClr>
                <a:srgbClr val="FF3300"/>
              </a:buClr>
              <a:buSzPct val="87000"/>
              <a:buFont typeface="Wingdings 2" panose="05020102010507070707" pitchFamily="18" charset="2"/>
              <a:buChar char="¨"/>
              <a:defRPr/>
            </a:pPr>
            <a:r>
              <a:rPr lang="zh-CN" altLang="en-US" sz="4000" b="1" dirty="0">
                <a:solidFill>
                  <a:schemeClr val="bg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走进</a:t>
            </a:r>
            <a:r>
              <a:rPr lang="zh-CN" altLang="en-US" sz="4000" b="1" dirty="0">
                <a:solidFill>
                  <a:srgbClr val="FFFF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上帝的世界</a:t>
            </a:r>
            <a:r>
              <a:rPr lang="en-US" altLang="zh-CN" sz="4000" b="1" dirty="0">
                <a:solidFill>
                  <a:schemeClr val="bg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to God’s world</a:t>
            </a:r>
          </a:p>
          <a:p>
            <a:pPr>
              <a:buClr>
                <a:srgbClr val="FF3300"/>
              </a:buClr>
              <a:buSzPct val="87000"/>
              <a:buFont typeface="Wingdings 2" panose="05020102010507070707" pitchFamily="18" charset="2"/>
              <a:buChar char="¨"/>
              <a:defRPr/>
            </a:pPr>
            <a:r>
              <a:rPr lang="zh-CN" altLang="en-US" sz="4000" b="1" dirty="0">
                <a:solidFill>
                  <a:schemeClr val="bg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走出</a:t>
            </a:r>
            <a:r>
              <a:rPr lang="zh-CN" altLang="en-US" sz="4000" b="1" dirty="0">
                <a:solidFill>
                  <a:srgbClr val="FFFF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上帝的世界</a:t>
            </a:r>
            <a:r>
              <a:rPr lang="en-US" altLang="zh-CN" sz="4000" b="1" dirty="0">
                <a:solidFill>
                  <a:schemeClr val="bg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From God’s world</a:t>
            </a:r>
          </a:p>
          <a:p>
            <a:pPr>
              <a:buClr>
                <a:srgbClr val="FF3300"/>
              </a:buClr>
              <a:buSzPct val="87000"/>
              <a:buFont typeface="Wingdings 2" panose="05020102010507070707" pitchFamily="18" charset="2"/>
              <a:buChar char="¨"/>
              <a:defRPr/>
            </a:pPr>
            <a:r>
              <a:rPr lang="zh-CN" altLang="en-US" sz="4000" b="1" dirty="0">
                <a:solidFill>
                  <a:schemeClr val="bg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面对</a:t>
            </a:r>
            <a:r>
              <a:rPr lang="zh-CN" altLang="en-US" sz="4000" b="1" dirty="0">
                <a:solidFill>
                  <a:srgbClr val="FFFF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别人的世界</a:t>
            </a:r>
            <a:r>
              <a:rPr lang="en-US" altLang="zh-CN" sz="4000" b="1" dirty="0">
                <a:solidFill>
                  <a:schemeClr val="bg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to others’ world</a:t>
            </a:r>
          </a:p>
          <a:p>
            <a:pPr>
              <a:buClr>
                <a:srgbClr val="FF3300"/>
              </a:buClr>
              <a:buSzPct val="87000"/>
              <a:buFont typeface="Wingdings 2" panose="05020102010507070707" pitchFamily="18" charset="2"/>
              <a:buChar char="¨"/>
              <a:defRPr/>
            </a:pPr>
            <a:r>
              <a:rPr lang="zh-CN" altLang="en-US" sz="4000" b="1" dirty="0">
                <a:solidFill>
                  <a:schemeClr val="bg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面对</a:t>
            </a:r>
            <a:r>
              <a:rPr lang="zh-CN" altLang="en-US" sz="4000" b="1" dirty="0">
                <a:solidFill>
                  <a:srgbClr val="FFFF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自己的世界</a:t>
            </a:r>
            <a:r>
              <a:rPr lang="en-US" altLang="zh-CN" sz="4000" b="1" dirty="0">
                <a:solidFill>
                  <a:schemeClr val="bg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to my world</a:t>
            </a:r>
            <a:endParaRPr lang="zh-CN" altLang="en-US" sz="4000" b="1" dirty="0">
              <a:solidFill>
                <a:schemeClr val="bg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5" name="Title 5">
            <a:extLst>
              <a:ext uri="{FF2B5EF4-FFF2-40B4-BE49-F238E27FC236}">
                <a16:creationId xmlns:a16="http://schemas.microsoft.com/office/drawing/2014/main" id="{775FF02B-B65F-0DFA-5B17-ADB0F2FE3122}"/>
              </a:ext>
            </a:extLst>
          </p:cNvPr>
          <p:cNvSpPr txBox="1">
            <a:spLocks/>
          </p:cNvSpPr>
          <p:nvPr/>
        </p:nvSpPr>
        <p:spPr bwMode="gray">
          <a:xfrm>
            <a:off x="1541721" y="818707"/>
            <a:ext cx="9335385" cy="89394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b="0" i="0" kern="12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zh-CN" altLang="en-US" b="1">
                <a:solidFill>
                  <a:srgbClr val="FFFF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培养合宜的“敏感”和“钝感”</a:t>
            </a:r>
            <a:endParaRPr lang="en-US" b="1" dirty="0">
              <a:solidFill>
                <a:srgbClr val="FFFF00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089625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699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699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6998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682BD4-2AC6-386E-1EA7-1142B354AA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DEE79307-1EA0-3AE4-70F9-1703B9BB5C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51271" y="499730"/>
            <a:ext cx="9172671" cy="925033"/>
          </a:xfrm>
        </p:spPr>
        <p:txBody>
          <a:bodyPr/>
          <a:lstStyle/>
          <a:p>
            <a:pPr algn="ctr"/>
            <a:r>
              <a:rPr lang="zh-CN" altLang="en-US" b="1" dirty="0">
                <a:solidFill>
                  <a:srgbClr val="FFFF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耶稣的“敏感”</a:t>
            </a:r>
            <a:endParaRPr lang="en-US" b="1" dirty="0">
              <a:solidFill>
                <a:srgbClr val="FFFF00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585197EF-70DA-7729-A521-767BC99BCD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3015" y="1307805"/>
            <a:ext cx="10802678" cy="4901609"/>
          </a:xfrm>
        </p:spPr>
        <p:txBody>
          <a:bodyPr>
            <a:noAutofit/>
          </a:bodyPr>
          <a:lstStyle/>
          <a:p>
            <a:r>
              <a:rPr lang="zh-CN" altLang="en-US" sz="4000" b="1" dirty="0">
                <a:solidFill>
                  <a:schemeClr val="bg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马太福音</a:t>
            </a:r>
            <a:r>
              <a:rPr lang="en-US" altLang="zh-CN" sz="4000" b="1" dirty="0">
                <a:solidFill>
                  <a:schemeClr val="bg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22:15-18 </a:t>
            </a:r>
            <a:r>
              <a:rPr lang="zh-CN" altLang="en-US" sz="4000" b="1" dirty="0">
                <a:solidFill>
                  <a:schemeClr val="bg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那时，法利赛人就去商议，好在言语上设圈套陷害耶稣。他们差派自己的门徒同希律党人去见耶稣，说∶“师傅，我们晓得你是真实的，在真理中教导上帝的道路，什么人你都不顾忌，因为你不看人的脸面。</a:t>
            </a:r>
            <a:r>
              <a:rPr lang="en-US" altLang="zh-CN" sz="4000" b="1" dirty="0">
                <a:solidFill>
                  <a:schemeClr val="bg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CN" altLang="en-US" sz="4000" b="1" dirty="0">
                <a:solidFill>
                  <a:schemeClr val="bg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三一本</a:t>
            </a:r>
            <a:r>
              <a:rPr lang="en-US" altLang="zh-CN" sz="4000" b="1" dirty="0">
                <a:solidFill>
                  <a:schemeClr val="bg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)</a:t>
            </a:r>
          </a:p>
          <a:p>
            <a:r>
              <a:rPr lang="zh-CN" altLang="en-US" sz="4000" b="1" dirty="0">
                <a:solidFill>
                  <a:schemeClr val="bg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那么，请告诉我们：你以为怎样？给凯撒纳丁税，合法还是不合法呢？”耶稣</a:t>
            </a:r>
            <a:r>
              <a:rPr lang="zh-CN" altLang="en-US" sz="4000" b="1" dirty="0">
                <a:solidFill>
                  <a:srgbClr val="FFFF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知道他们的恶意</a:t>
            </a:r>
            <a:r>
              <a:rPr lang="zh-CN" altLang="en-US" sz="4000" b="1" dirty="0">
                <a:solidFill>
                  <a:schemeClr val="bg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，就说∶“假冒伪善的人哪！你们为什么试探我？</a:t>
            </a:r>
            <a:endParaRPr lang="en-US" sz="4000" b="1" dirty="0">
              <a:solidFill>
                <a:schemeClr val="bg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6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4E46BC-5C73-CC3D-6AB6-DA388E60D8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E2119500-7103-C4BA-9C43-0EDAA2E5A0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59283" y="627321"/>
            <a:ext cx="9172671" cy="925033"/>
          </a:xfrm>
        </p:spPr>
        <p:txBody>
          <a:bodyPr/>
          <a:lstStyle/>
          <a:p>
            <a:pPr algn="ctr"/>
            <a:r>
              <a:rPr lang="zh-CN" altLang="en-US" b="1" dirty="0">
                <a:solidFill>
                  <a:srgbClr val="FFFF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耶稣的“钝感”</a:t>
            </a:r>
            <a:endParaRPr lang="en-US" b="1" dirty="0">
              <a:solidFill>
                <a:srgbClr val="FFFF00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18426DA6-7DD7-044C-DAF7-81915A3FAE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59219" y="1658678"/>
            <a:ext cx="10972800" cy="4497573"/>
          </a:xfrm>
        </p:spPr>
        <p:txBody>
          <a:bodyPr>
            <a:noAutofit/>
          </a:bodyPr>
          <a:lstStyle/>
          <a:p>
            <a:pPr marL="571500" indent="-571500">
              <a:buFont typeface="Wingdings" panose="05000000000000000000" pitchFamily="2" charset="2"/>
              <a:buChar char="q"/>
            </a:pPr>
            <a:r>
              <a:rPr lang="zh-CN" altLang="en-US" sz="4000" b="1" dirty="0">
                <a:solidFill>
                  <a:schemeClr val="bg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他开始教导他们说：人子必须受许多的苦，被长老、祭司长和经学家弃绝，并且被杀死，三天以后复活。耶稣明确地讲这话，彼得就拉着他，开始</a:t>
            </a:r>
            <a:r>
              <a:rPr lang="zh-CN" altLang="en-US" sz="4000" b="1" dirty="0">
                <a:solidFill>
                  <a:srgbClr val="FFFF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斥责</a:t>
            </a:r>
            <a:r>
              <a:rPr lang="zh-CN" altLang="en-US" sz="4000" b="1" dirty="0">
                <a:solidFill>
                  <a:schemeClr val="bg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他。</a:t>
            </a:r>
            <a:endParaRPr lang="en-US" sz="4000" b="1" dirty="0">
              <a:solidFill>
                <a:schemeClr val="bg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zh-CN" altLang="en-US" sz="4000" b="1" dirty="0">
                <a:solidFill>
                  <a:schemeClr val="bg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但耶稣转过身来，看着众门徒，</a:t>
            </a:r>
            <a:r>
              <a:rPr lang="zh-CN" altLang="en-US" sz="4000" b="1" dirty="0">
                <a:solidFill>
                  <a:srgbClr val="FFFF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斥责</a:t>
            </a:r>
            <a:r>
              <a:rPr lang="zh-CN" altLang="en-US" sz="4000" b="1" dirty="0">
                <a:solidFill>
                  <a:schemeClr val="bg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彼得，说：撒但，退到我后面去！因为你不以上帝的事为念，而以人的事为念。马可福音</a:t>
            </a:r>
            <a:r>
              <a:rPr lang="en-US" altLang="zh-CN" sz="4000" b="1" dirty="0">
                <a:solidFill>
                  <a:schemeClr val="bg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8:31-33</a:t>
            </a:r>
            <a:endParaRPr lang="en-US" sz="4000" b="1" dirty="0">
              <a:solidFill>
                <a:schemeClr val="bg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53092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6F5A7A-8C01-205B-1227-72C8FAFD4D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0F03EA6-9D4F-7F48-7036-2ADBBC29F0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93801" y="935665"/>
            <a:ext cx="9172671" cy="839973"/>
          </a:xfrm>
        </p:spPr>
        <p:txBody>
          <a:bodyPr/>
          <a:lstStyle/>
          <a:p>
            <a:pPr algn="ctr"/>
            <a:r>
              <a:rPr lang="zh-CN" altLang="en-US" b="1" dirty="0">
                <a:solidFill>
                  <a:srgbClr val="FFFF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保罗的“敏感”</a:t>
            </a:r>
            <a:endParaRPr lang="en-US" b="1" dirty="0">
              <a:solidFill>
                <a:srgbClr val="FFFF00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B7F803D3-B07C-AF91-B922-AF47E8A7D2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84521" y="2009553"/>
            <a:ext cx="10185991" cy="4199861"/>
          </a:xfrm>
        </p:spPr>
        <p:txBody>
          <a:bodyPr>
            <a:noAutofit/>
          </a:bodyPr>
          <a:lstStyle/>
          <a:p>
            <a:pPr marL="571500" indent="-571500">
              <a:buFont typeface="Wingdings" panose="05000000000000000000" pitchFamily="2" charset="2"/>
              <a:buChar char="q"/>
            </a:pPr>
            <a:r>
              <a:rPr lang="zh-CN" altLang="en-US" sz="4400" b="1" dirty="0">
                <a:solidFill>
                  <a:schemeClr val="bg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除了这外面的事，还有为众教会挂心的事，天天压在我身上。</a:t>
            </a:r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zh-CN" altLang="en-US" sz="4400" b="1" dirty="0">
                <a:solidFill>
                  <a:srgbClr val="FFFF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有谁软弱，我不软弱呢？有谁跌倒，我不焦急呢？ </a:t>
            </a:r>
            <a:endParaRPr lang="en-US" altLang="zh-CN" sz="4400" b="1" dirty="0">
              <a:solidFill>
                <a:srgbClr val="FFFF00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en-US" altLang="zh-CN" sz="4400" b="1" dirty="0">
                <a:solidFill>
                  <a:schemeClr val="bg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	</a:t>
            </a:r>
            <a:r>
              <a:rPr lang="zh-CN" altLang="en-US" sz="4400" b="1" dirty="0">
                <a:solidFill>
                  <a:schemeClr val="bg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哥林多后书</a:t>
            </a:r>
            <a:r>
              <a:rPr lang="en-US" altLang="zh-CN" sz="4400" b="1" dirty="0">
                <a:solidFill>
                  <a:schemeClr val="bg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2 Cor. 11:28-29</a:t>
            </a:r>
            <a:endParaRPr lang="en-US" sz="4400" b="1" dirty="0">
              <a:solidFill>
                <a:schemeClr val="bg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34005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AE472A-9674-6392-AC05-675D36194F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55569264-134C-A0A1-CB82-71D7D8798C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98109" y="595423"/>
            <a:ext cx="9172671" cy="925033"/>
          </a:xfrm>
        </p:spPr>
        <p:txBody>
          <a:bodyPr/>
          <a:lstStyle/>
          <a:p>
            <a:pPr algn="ctr"/>
            <a:r>
              <a:rPr lang="zh-CN" altLang="en-US" b="1" dirty="0">
                <a:solidFill>
                  <a:srgbClr val="FFFF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保罗的“钝感”</a:t>
            </a:r>
            <a:endParaRPr lang="en-US" b="1" dirty="0">
              <a:solidFill>
                <a:srgbClr val="FFFF00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1A4A8D70-804C-2C17-A3F5-430C6B79E1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9730" y="1520456"/>
            <a:ext cx="11025963" cy="4837814"/>
          </a:xfrm>
        </p:spPr>
        <p:txBody>
          <a:bodyPr>
            <a:noAutofit/>
          </a:bodyPr>
          <a:lstStyle/>
          <a:p>
            <a:pPr marL="571500" indent="-571500">
              <a:buFont typeface="Wingdings" panose="05000000000000000000" pitchFamily="2" charset="2"/>
              <a:buChar char="ü"/>
            </a:pPr>
            <a:r>
              <a:rPr lang="zh-CN" altLang="en-US" sz="3600" b="1" dirty="0">
                <a:solidFill>
                  <a:schemeClr val="bg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人应当以我们为基督的执事，为神奥秘事的管家。所求于管家的，是要他有忠心。</a:t>
            </a:r>
          </a:p>
          <a:p>
            <a:pPr marL="571500" indent="-571500">
              <a:buFont typeface="Wingdings" panose="05000000000000000000" pitchFamily="2" charset="2"/>
              <a:buChar char="ü"/>
            </a:pPr>
            <a:r>
              <a:rPr lang="zh-CN" altLang="en-US" sz="3600" b="1" dirty="0">
                <a:solidFill>
                  <a:schemeClr val="bg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我被你们论断，或被别人论断，</a:t>
            </a:r>
            <a:r>
              <a:rPr lang="zh-CN" altLang="en-US" sz="3600" b="1" dirty="0">
                <a:solidFill>
                  <a:srgbClr val="FFFF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我都以为极小的事</a:t>
            </a:r>
            <a:r>
              <a:rPr lang="zh-CN" altLang="en-US" sz="3600" b="1" dirty="0">
                <a:solidFill>
                  <a:schemeClr val="bg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。连我自己也不论断自己。我虽不觉得自己有错，却也不能因此得以称义。但判断我的乃是主。</a:t>
            </a:r>
          </a:p>
          <a:p>
            <a:pPr marL="571500" indent="-571500">
              <a:buFont typeface="Wingdings" panose="05000000000000000000" pitchFamily="2" charset="2"/>
              <a:buChar char="ü"/>
            </a:pPr>
            <a:r>
              <a:rPr lang="zh-CN" altLang="en-US" sz="3600" b="1" dirty="0">
                <a:solidFill>
                  <a:schemeClr val="bg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所以时候未到，什么都不要论断，只等主来，他要照出暗中的隐情，显明人心的意念。那时各人要从神那里得着称赞。哥林多前书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1 Cor. 4:1-5</a:t>
            </a:r>
          </a:p>
        </p:txBody>
      </p:sp>
    </p:spTree>
    <p:extLst>
      <p:ext uri="{BB962C8B-B14F-4D97-AF65-F5344CB8AC3E}">
        <p14:creationId xmlns:p14="http://schemas.microsoft.com/office/powerpoint/2010/main" val="36175742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948BA1-1C7F-7C1B-65A0-C8BDC0D477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DE211F5B-D7C4-434D-3117-8531A18333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19373" y="1137684"/>
            <a:ext cx="9172671" cy="925033"/>
          </a:xfrm>
        </p:spPr>
        <p:txBody>
          <a:bodyPr/>
          <a:lstStyle/>
          <a:p>
            <a:pPr algn="ctr"/>
            <a:r>
              <a:rPr lang="zh-CN" altLang="en-US" b="1" dirty="0">
                <a:solidFill>
                  <a:srgbClr val="FFFF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保罗的“钝感”</a:t>
            </a:r>
            <a:endParaRPr lang="en-US" b="1" dirty="0">
              <a:solidFill>
                <a:srgbClr val="FFFF00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4D624F85-32AA-E4AC-9642-46D16518A3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59219" y="2179673"/>
            <a:ext cx="10632558" cy="3753293"/>
          </a:xfrm>
        </p:spPr>
        <p:txBody>
          <a:bodyPr>
            <a:noAutofit/>
          </a:bodyPr>
          <a:lstStyle/>
          <a:p>
            <a:pPr marL="571500" indent="-571500">
              <a:buFont typeface="Wingdings" panose="05000000000000000000" pitchFamily="2" charset="2"/>
              <a:buChar char="ü"/>
            </a:pPr>
            <a:r>
              <a:rPr lang="zh-CN" altLang="en-US" sz="3600" b="1" dirty="0">
                <a:solidFill>
                  <a:schemeClr val="bg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弟兄们，我为你们的缘故，拿这些事转比自己和亚波罗。叫你们效法我们不可过于圣经所记，免得你们自高自大，贵重这个，轻看那个。</a:t>
            </a:r>
          </a:p>
          <a:p>
            <a:pPr marL="571500" indent="-571500">
              <a:buFont typeface="Wingdings" panose="05000000000000000000" pitchFamily="2" charset="2"/>
              <a:buChar char="ü"/>
            </a:pPr>
            <a:r>
              <a:rPr lang="zh-CN" altLang="en-US" sz="3600" b="1" dirty="0">
                <a:solidFill>
                  <a:schemeClr val="bg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使你与人不同的是谁呢？你有什么不是领受的呢？若是领受的，为何自夸，仿佛不是领受的呢？</a:t>
            </a:r>
          </a:p>
          <a:p>
            <a:r>
              <a:rPr lang="en-US" altLang="zh-CN" sz="3600" b="1" dirty="0">
                <a:solidFill>
                  <a:schemeClr val="bg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	 </a:t>
            </a:r>
            <a:r>
              <a:rPr lang="zh-CN" altLang="en-US" sz="3600" b="1" dirty="0">
                <a:solidFill>
                  <a:schemeClr val="bg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哥林多前书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1 Cor. 4:6-7</a:t>
            </a:r>
          </a:p>
        </p:txBody>
      </p:sp>
    </p:spTree>
    <p:extLst>
      <p:ext uri="{BB962C8B-B14F-4D97-AF65-F5344CB8AC3E}">
        <p14:creationId xmlns:p14="http://schemas.microsoft.com/office/powerpoint/2010/main" val="24115969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9AFDFA-B66D-C5F0-115F-608F3671D0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2AC322A-6842-ADD3-BC9B-4992E21380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04435" y="935665"/>
            <a:ext cx="9172671" cy="1041991"/>
          </a:xfrm>
        </p:spPr>
        <p:txBody>
          <a:bodyPr/>
          <a:lstStyle/>
          <a:p>
            <a:pPr algn="ctr"/>
            <a:r>
              <a:rPr lang="zh-CN" altLang="en-US" sz="6000" b="1" dirty="0">
                <a:solidFill>
                  <a:srgbClr val="FFFF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合宜的“敏感”</a:t>
            </a:r>
            <a:endParaRPr lang="en-US" sz="6000" b="1" dirty="0">
              <a:solidFill>
                <a:srgbClr val="FFFF00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5FB47537-22BE-2BAB-F44F-11394F039E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05517" y="2083981"/>
            <a:ext cx="8474150" cy="4093535"/>
          </a:xfrm>
        </p:spPr>
        <p:txBody>
          <a:bodyPr>
            <a:noAutofit/>
          </a:bodyPr>
          <a:lstStyle/>
          <a:p>
            <a:pPr marL="571500" indent="-571500">
              <a:buFont typeface="Wingdings" panose="05000000000000000000" pitchFamily="2" charset="2"/>
              <a:buChar char="q"/>
            </a:pPr>
            <a:r>
              <a:rPr lang="zh-CN" altLang="en-US" sz="8000" b="1" dirty="0">
                <a:solidFill>
                  <a:schemeClr val="bg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对神敏感</a:t>
            </a:r>
            <a:endParaRPr lang="en-US" altLang="zh-CN" sz="8000" b="1" dirty="0">
              <a:solidFill>
                <a:schemeClr val="bg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zh-CN" altLang="en-US" sz="8000" b="1" dirty="0">
                <a:solidFill>
                  <a:schemeClr val="bg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对罪敏感</a:t>
            </a:r>
            <a:endParaRPr lang="en-US" altLang="zh-CN" sz="8000" b="1" dirty="0">
              <a:solidFill>
                <a:schemeClr val="bg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zh-CN" altLang="en-US" sz="8000" b="1" dirty="0">
                <a:solidFill>
                  <a:schemeClr val="bg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对人敏感</a:t>
            </a:r>
            <a:endParaRPr lang="en-US" altLang="zh-CN" sz="8000" b="1" dirty="0">
              <a:solidFill>
                <a:schemeClr val="bg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19545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0A9BE4-A066-E427-F1CD-1FA4A78BDD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D69AF68F-6C54-1F39-0357-6D43ABEC93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98109" y="1009288"/>
            <a:ext cx="9172671" cy="893940"/>
          </a:xfrm>
        </p:spPr>
        <p:txBody>
          <a:bodyPr/>
          <a:lstStyle/>
          <a:p>
            <a:pPr algn="ctr"/>
            <a:r>
              <a:rPr lang="zh-CN" altLang="en-US" b="1" dirty="0">
                <a:solidFill>
                  <a:srgbClr val="FFFF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合宜的“钝感”</a:t>
            </a:r>
            <a:endParaRPr lang="en-US" b="1" dirty="0">
              <a:solidFill>
                <a:srgbClr val="FFFF00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5020B565-CD68-623C-0A8D-1A8FC21AF1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7432" y="2009553"/>
            <a:ext cx="10037135" cy="4051005"/>
          </a:xfrm>
        </p:spPr>
        <p:txBody>
          <a:bodyPr>
            <a:noAutofit/>
          </a:bodyPr>
          <a:lstStyle/>
          <a:p>
            <a:pPr marL="685800" indent="-685800">
              <a:buFont typeface="Wingdings" panose="05000000000000000000" pitchFamily="2" charset="2"/>
              <a:buChar char="q"/>
            </a:pPr>
            <a:r>
              <a:rPr lang="zh-CN" altLang="en-US" sz="4000" b="1" dirty="0">
                <a:solidFill>
                  <a:schemeClr val="bg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时常行善而不犯罪的义人，世上实在没有。人所说的一切话，你不要放在心上，恐怕听见你的仆人咒诅你，</a:t>
            </a:r>
            <a:r>
              <a:rPr lang="zh-CN" altLang="en-US" sz="4000" b="1" dirty="0">
                <a:solidFill>
                  <a:srgbClr val="FFFF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因为你心里知道，自己也曾屡次咒诅别人</a:t>
            </a:r>
            <a:r>
              <a:rPr lang="zh-CN" altLang="en-US" sz="4000" b="1" dirty="0">
                <a:solidFill>
                  <a:schemeClr val="bg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。传道书</a:t>
            </a:r>
            <a:r>
              <a:rPr lang="en-US" sz="4000" b="1" dirty="0">
                <a:solidFill>
                  <a:schemeClr val="bg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7:20-22</a:t>
            </a:r>
          </a:p>
          <a:p>
            <a:pPr marL="685800" indent="-685800">
              <a:buFont typeface="Wingdings" panose="05000000000000000000" pitchFamily="2" charset="2"/>
              <a:buChar char="q"/>
            </a:pPr>
            <a:r>
              <a:rPr lang="zh-CN" altLang="en-US" sz="4000" b="1" dirty="0">
                <a:solidFill>
                  <a:schemeClr val="bg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把别人对你的诋毁放在尘土中；而把别人对你的恩惠刻在大理石上。埃德蒙</a:t>
            </a:r>
            <a:r>
              <a:rPr lang="en-US" altLang="zh-CN" sz="4000" b="1" dirty="0">
                <a:solidFill>
                  <a:schemeClr val="bg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•</a:t>
            </a:r>
            <a:r>
              <a:rPr lang="zh-CN" altLang="en-US" sz="4000" b="1" dirty="0">
                <a:solidFill>
                  <a:schemeClr val="bg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伯克</a:t>
            </a:r>
            <a:endParaRPr lang="en-US" altLang="zh-CN" sz="4000" b="1" dirty="0">
              <a:solidFill>
                <a:schemeClr val="bg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12546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EE8FC0-F2E6-9AB8-9C7D-DBC5E5F436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ACF8B9F-225C-2920-0D46-4596A84370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04435" y="988024"/>
            <a:ext cx="9172671" cy="893940"/>
          </a:xfrm>
        </p:spPr>
        <p:txBody>
          <a:bodyPr/>
          <a:lstStyle/>
          <a:p>
            <a:pPr algn="ctr"/>
            <a:r>
              <a:rPr lang="zh-CN" altLang="en-US" b="1" dirty="0">
                <a:solidFill>
                  <a:srgbClr val="FFFF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培养合宜的“敏感”和“钝感”</a:t>
            </a:r>
            <a:endParaRPr lang="en-US" b="1" dirty="0">
              <a:solidFill>
                <a:srgbClr val="FFFF00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62326B0A-1A73-060D-FF3B-A4CBE8970D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05517" y="2083981"/>
            <a:ext cx="8474150" cy="4093535"/>
          </a:xfrm>
        </p:spPr>
        <p:txBody>
          <a:bodyPr>
            <a:noAutofit/>
          </a:bodyPr>
          <a:lstStyle/>
          <a:p>
            <a:pPr marL="571500" indent="-571500">
              <a:buFont typeface="Wingdings" panose="05000000000000000000" pitchFamily="2" charset="2"/>
              <a:buChar char="q"/>
            </a:pPr>
            <a:r>
              <a:rPr lang="zh-CN" altLang="en-US" sz="6000" b="1" dirty="0">
                <a:solidFill>
                  <a:schemeClr val="bg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对神</a:t>
            </a:r>
            <a:r>
              <a:rPr lang="zh-CN" altLang="en-US" sz="6000" b="1" dirty="0">
                <a:solidFill>
                  <a:srgbClr val="FFFF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敏感</a:t>
            </a:r>
            <a:endParaRPr lang="en-US" altLang="zh-CN" sz="6000" b="1" dirty="0">
              <a:solidFill>
                <a:srgbClr val="FFFF00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zh-CN" altLang="en-US" sz="6000" b="1" dirty="0">
                <a:solidFill>
                  <a:schemeClr val="bg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对罪敏感</a:t>
            </a:r>
            <a:endParaRPr lang="en-US" altLang="zh-CN" sz="6000" b="1" dirty="0">
              <a:solidFill>
                <a:schemeClr val="bg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zh-CN" altLang="en-US" sz="6000" b="1" dirty="0">
                <a:solidFill>
                  <a:schemeClr val="bg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对人敏感</a:t>
            </a:r>
            <a:endParaRPr lang="en-US" altLang="zh-CN" sz="6000" b="1" dirty="0">
              <a:solidFill>
                <a:schemeClr val="bg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zh-CN" altLang="en-US" sz="6000" b="1" dirty="0">
                <a:solidFill>
                  <a:schemeClr val="bg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对人</a:t>
            </a:r>
            <a:r>
              <a:rPr lang="zh-CN" altLang="en-US" sz="6000" b="1" dirty="0">
                <a:solidFill>
                  <a:srgbClr val="FFFF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钝感</a:t>
            </a:r>
            <a:endParaRPr lang="en-US" altLang="zh-CN" sz="6000" b="1" dirty="0">
              <a:solidFill>
                <a:srgbClr val="FFFF00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2" name="Arrow: Curved Up 1">
            <a:extLst>
              <a:ext uri="{FF2B5EF4-FFF2-40B4-BE49-F238E27FC236}">
                <a16:creationId xmlns:a16="http://schemas.microsoft.com/office/drawing/2014/main" id="{F8017A73-8C59-044D-08AC-105F3C6BC9FD}"/>
              </a:ext>
            </a:extLst>
          </p:cNvPr>
          <p:cNvSpPr/>
          <p:nvPr/>
        </p:nvSpPr>
        <p:spPr>
          <a:xfrm rot="16200000">
            <a:off x="5348177" y="2440171"/>
            <a:ext cx="3487482" cy="2626242"/>
          </a:xfrm>
          <a:prstGeom prst="curvedUp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07888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EC7F02AD-9687-440F-A9DF-FAA6F22270D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269</TotalTime>
  <Words>1761</Words>
  <Application>Microsoft Office PowerPoint</Application>
  <PresentationFormat>Widescreen</PresentationFormat>
  <Paragraphs>95</Paragraphs>
  <Slides>19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8" baseType="lpstr">
      <vt:lpstr>SimSun-ExtB</vt:lpstr>
      <vt:lpstr>Arial</vt:lpstr>
      <vt:lpstr>Calibri</vt:lpstr>
      <vt:lpstr>Century Gothic</vt:lpstr>
      <vt:lpstr>Times New Roman</vt:lpstr>
      <vt:lpstr>Wingdings</vt:lpstr>
      <vt:lpstr>Wingdings 2</vt:lpstr>
      <vt:lpstr>Wingdings 3</vt:lpstr>
      <vt:lpstr>Ion Boardroom</vt:lpstr>
      <vt:lpstr>培养合宜的“敏感”和“钝感”</vt:lpstr>
      <vt:lpstr>耶稣的“敏感”</vt:lpstr>
      <vt:lpstr>耶稣的“钝感”</vt:lpstr>
      <vt:lpstr>保罗的“敏感”</vt:lpstr>
      <vt:lpstr>保罗的“钝感”</vt:lpstr>
      <vt:lpstr>保罗的“钝感”</vt:lpstr>
      <vt:lpstr>合宜的“敏感”</vt:lpstr>
      <vt:lpstr>合宜的“钝感”</vt:lpstr>
      <vt:lpstr>培养合宜的“敏感”和“钝感”</vt:lpstr>
      <vt:lpstr>培养合宜的“敏感”和“钝感”</vt:lpstr>
      <vt:lpstr>培养合宜的“敏感”和“钝感”</vt:lpstr>
      <vt:lpstr>培养合宜的“敏感”和“钝感”</vt:lpstr>
      <vt:lpstr>培养合宜的“敏感”和“钝感”</vt:lpstr>
      <vt:lpstr>培养合宜的“敏感”和“钝感”</vt:lpstr>
      <vt:lpstr>培养合宜的“敏感”和“钝感”</vt:lpstr>
      <vt:lpstr>培养合宜的“敏感”和“钝感”</vt:lpstr>
      <vt:lpstr>PowerPoint Presentation</vt:lpstr>
      <vt:lpstr>对神敏感、对人钝感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Vine Mu</dc:creator>
  <cp:lastModifiedBy>Vine Mu</cp:lastModifiedBy>
  <cp:revision>25</cp:revision>
  <dcterms:created xsi:type="dcterms:W3CDTF">2026-03-21T22:23:06Z</dcterms:created>
  <dcterms:modified xsi:type="dcterms:W3CDTF">2026-04-16T12:11:21Z</dcterms:modified>
</cp:coreProperties>
</file>