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666" r:id="rId3"/>
    <p:sldId id="668" r:id="rId4"/>
    <p:sldId id="669" r:id="rId5"/>
    <p:sldId id="670" r:id="rId6"/>
    <p:sldId id="424" r:id="rId7"/>
    <p:sldId id="671" r:id="rId8"/>
    <p:sldId id="679" r:id="rId9"/>
    <p:sldId id="308" r:id="rId10"/>
    <p:sldId id="673" r:id="rId11"/>
    <p:sldId id="675" r:id="rId12"/>
    <p:sldId id="674" r:id="rId13"/>
    <p:sldId id="680" r:id="rId14"/>
    <p:sldId id="677" r:id="rId15"/>
    <p:sldId id="678" r:id="rId16"/>
    <p:sldId id="665" r:id="rId17"/>
    <p:sldId id="280" r:id="rId18"/>
  </p:sldIdLst>
  <p:sldSz cx="12192000" cy="6858000"/>
  <p:notesSz cx="6858000" cy="93138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DF080-3254-4135-8572-5BB2C30F25D2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6B0ED-E7C6-435E-A08B-22CAD39B7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69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6B0ED-E7C6-435E-A08B-22CAD39B70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50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12AC8-0CB2-C4BD-0FAA-25E33EFA8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607644-B720-2FC2-96D2-5CBE234EF9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B74683-0CF0-620C-3300-C007771AE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591BF-594C-0F3E-ED31-7E08C8719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6B0ED-E7C6-435E-A08B-22CAD39B70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56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30478-BFEB-891A-BF7B-9B70C9378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E05C07-987F-50BE-0096-B6EC4306F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6CFFF-E691-6CE5-BFAA-604EAF24C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7CCC3-96B3-BB86-2727-60BAC5A19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6B0ED-E7C6-435E-A08B-22CAD39B70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69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99E3D-3A77-8EBE-31EE-E9E2EA150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0BC82E-7155-A89C-71EB-8E749559D9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507F26-B728-5CF7-FF88-CC71FECA4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97A61-370C-3F75-0CB3-C3249174C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6B0ED-E7C6-435E-A08B-22CAD39B70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85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39585-AB2C-9B95-72C4-4ED578D93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4D8BC5-DBFF-721B-83F5-D1FE6FF12A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01AABD-70BB-3C9E-2FBE-81421E05A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CB98B-A5C5-8686-3029-5F459178E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6B0ED-E7C6-435E-A08B-22CAD39B70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37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9034955E-0F4A-336B-F1CD-C19B3AADE3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18EBAA0-7AB6-4B84-B76E-273244E12C09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997ADA7F-2355-1BFA-CB8D-8E6BBDBEF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" y="698500"/>
            <a:ext cx="6207125" cy="3492500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9F293FEF-0DAF-6536-6525-7D4F0085FD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24085"/>
            <a:ext cx="5029200" cy="4191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A6F1B6-E026-9C71-0B8C-AE404596E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391" y="1321981"/>
            <a:ext cx="10131425" cy="1456267"/>
          </a:xfrm>
        </p:spPr>
        <p:txBody>
          <a:bodyPr>
            <a:noAutofit/>
          </a:bodyPr>
          <a:lstStyle/>
          <a:p>
            <a:pPr algn="ctr"/>
            <a:r>
              <a:rPr lang="zh-CN" altLang="en-US" sz="96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因信称义</a:t>
            </a:r>
            <a:endParaRPr lang="en-US" sz="96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8A011F-85EB-61AA-53BB-C8253D1BC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955850"/>
            <a:ext cx="10131425" cy="2835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</a:t>
            </a:r>
            <a:r>
              <a:rPr lang="en-US" altLang="zh-CN" sz="66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Romans</a:t>
            </a:r>
          </a:p>
          <a:p>
            <a:pPr marL="0" indent="0" algn="ctr">
              <a:buNone/>
            </a:pPr>
            <a:r>
              <a:rPr lang="en-US" altLang="zh-HK" sz="66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3:19-31</a:t>
            </a:r>
            <a:endParaRPr lang="en-US" sz="66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4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375BE-E713-43EF-1A20-E829F1720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6C8E7-C3CF-1185-B839-EAA92BAAE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479" y="2286000"/>
            <a:ext cx="10015870" cy="381354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时常行善而不犯罪的义人，世上实在没有。传道书</a:t>
            </a:r>
            <a:r>
              <a:rPr lang="en-US" altLang="zh-CN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Eccl. 7:20</a:t>
            </a:r>
          </a:p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我们都像不洁净的人，所有的义都像污秽的衣服。</a:t>
            </a:r>
            <a:r>
              <a:rPr lang="en-US" altLang="zh-CN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以赛亚书</a:t>
            </a:r>
            <a:r>
              <a:rPr lang="en-US" altLang="zh-CN" sz="48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Isa. 64:6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73C5A8-8435-2B4A-A94B-A4D2A8A63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269" y="1034903"/>
            <a:ext cx="10767237" cy="964019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出路：自己的义</a:t>
            </a:r>
            <a:r>
              <a:rPr lang="en-US" altLang="zh-CN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My Righteousness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486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9B037-0F16-9B59-54B9-CE37BAC0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5A5FB-9AEF-382B-EAFE-C20D8F4CC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148" y="588335"/>
            <a:ext cx="10767237" cy="964019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出路：自己的义</a:t>
            </a:r>
            <a:r>
              <a:rPr lang="en-US" altLang="zh-CN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My Righteousness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7F830-005B-AF2A-9247-12587F90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11842"/>
            <a:ext cx="10361427" cy="472794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人有向善的心</a:t>
            </a:r>
            <a:endParaRPr lang="en-US" altLang="zh-CN" sz="5400" b="1" dirty="0">
              <a:latin typeface="Times New Roman" panose="02020603050405020304" pitchFamily="18" charset="0"/>
              <a:ea typeface="SimSun-ExtG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人有相对良善</a:t>
            </a:r>
            <a:endParaRPr lang="en-US" altLang="zh-CN" sz="5400" b="1" dirty="0">
              <a:latin typeface="Times New Roman" panose="02020603050405020304" pitchFamily="18" charset="0"/>
              <a:ea typeface="SimSun-ExtG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人有尊贵价值</a:t>
            </a:r>
            <a:endParaRPr lang="en-US" altLang="zh-CN" sz="5400" b="1" dirty="0">
              <a:latin typeface="Times New Roman" panose="02020603050405020304" pitchFamily="18" charset="0"/>
              <a:ea typeface="SimSun-ExtG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但人常常不知何为善！</a:t>
            </a:r>
            <a:endParaRPr lang="en-US" altLang="zh-CN" sz="5400" b="1" dirty="0">
              <a:latin typeface="Times New Roman" panose="02020603050405020304" pitchFamily="18" charset="0"/>
              <a:ea typeface="SimSun-ExtG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SzPct val="104000"/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G" panose="02010609060101010101" pitchFamily="49" charset="-122"/>
                <a:cs typeface="Times New Roman" panose="02020603050405020304" pitchFamily="18" charset="0"/>
              </a:rPr>
              <a:t>人常常没有能力行善！</a:t>
            </a:r>
            <a:endParaRPr lang="en-US" altLang="zh-CN" sz="5400" b="1" dirty="0">
              <a:latin typeface="Times New Roman" panose="02020603050405020304" pitchFamily="18" charset="0"/>
              <a:ea typeface="SimSun-ExtG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69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C4EA9-6A4C-ADC2-058C-E0B03CBD5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43BC8-7C3A-A021-71CF-4E3374E88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76" y="233916"/>
            <a:ext cx="12011247" cy="967563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出路：基督的义</a:t>
            </a:r>
            <a:r>
              <a:rPr lang="en-US" altLang="zh-CN" sz="44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Christ’s Righteousness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EDEEB-8C63-3E59-F8A9-8141098FB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363" y="1297172"/>
            <a:ext cx="11281144" cy="53269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但如今上帝的义在律法以外已经显明出来，有律法和先知为证，就是上帝的义，因信耶稣基督，加给一切相信的人，并没有分别，因为</a:t>
            </a:r>
            <a:r>
              <a:rPr lang="zh-CN" altLang="en-US" sz="38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世人都犯了罪，亏缺了上帝的荣耀</a:t>
            </a:r>
            <a:r>
              <a:rPr lang="zh-CN" altLang="en-US" sz="3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。如今却蒙上帝的恩典，因基督耶稣的救赎，就白白地称义。上帝设立耶稣作挽回祭，是</a:t>
            </a:r>
            <a:r>
              <a:rPr lang="zh-CN" altLang="en-US" sz="38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凭着耶稣的血，借着人的信</a:t>
            </a:r>
            <a:r>
              <a:rPr lang="zh-CN" altLang="en-US" sz="3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，要显明上帝的义。因为他用忍耐的心，宽容人先时所犯的罪，好在今时显明他的义，使人知道他自己为义，也称信耶稣的人为义。罗马书</a:t>
            </a:r>
            <a:r>
              <a:rPr lang="en-US" altLang="zh-CN" sz="3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3:21-26</a:t>
            </a:r>
          </a:p>
        </p:txBody>
      </p:sp>
    </p:spTree>
    <p:extLst>
      <p:ext uri="{BB962C8B-B14F-4D97-AF65-F5344CB8AC3E}">
        <p14:creationId xmlns:p14="http://schemas.microsoft.com/office/powerpoint/2010/main" val="1602697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D8AAE-2018-34D4-A689-1DD9962D0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501" y="1066801"/>
            <a:ext cx="10430541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既​是​这样，哪​里​能​夸口​呢？夸口​被​排除​在​外​了。是​藉着​什么​律法​呢？是​藉着​行为​的​律法​吗？不是，而​是​藉着​信心​的​律法。所以，我们​算定了：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人​被​称义​是​因着​信，不​在于​遵行​律法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0" indent="0"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难道​上帝​只是​犹太人​的​上帝​吗？​不​也​是​外邦人​的​上帝​吗？​是的，​他​也​是​外邦人​的​上帝。既然​只有​一位​上帝，他​要​本于​信​称​那​受割礼​的​人​为​义，也​要​藉着​信​称​那​未受割礼​的​人​为​义。</a:t>
            </a:r>
          </a:p>
          <a:p>
            <a:pPr marL="0" indent="0"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 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3:27-30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，三一本</a:t>
            </a:r>
            <a:endParaRPr lang="en-US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FB5BB9-777D-0121-532D-74FD35430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76" y="269357"/>
            <a:ext cx="12011247" cy="797443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出路：唯独信心</a:t>
            </a:r>
            <a:r>
              <a:rPr lang="en-US" altLang="zh-CN" sz="6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Faith alone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00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E78DA-9D82-73A3-1E6E-0A58A5C3A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36B84-BFEC-E0E2-2EA1-E8C097143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19" y="893134"/>
            <a:ext cx="12011247" cy="967563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信了之后呢？</a:t>
            </a:r>
            <a:endParaRPr lang="en-US" sz="72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98BEA-6274-3322-D31D-04422E6D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116" y="1977657"/>
            <a:ext cx="11121655" cy="415733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ü"/>
            </a:pP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人称义是因着信，不在乎遵行律法。</a:t>
            </a:r>
            <a:endParaRPr lang="en-US" altLang="zh-CN" sz="5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ü"/>
            </a:pP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这样，我们因信废了律法吗？</a:t>
            </a: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断乎不是，更是坚固律法。</a:t>
            </a:r>
            <a:endParaRPr lang="en-US" altLang="zh-CN" sz="5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rgbClr val="FF3300"/>
              </a:buClr>
              <a:buNone/>
            </a:pPr>
            <a:r>
              <a:rPr lang="en-US" altLang="zh-CN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</a:t>
            </a:r>
            <a:r>
              <a:rPr lang="en-US" altLang="zh-CN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3:28, 31</a:t>
            </a:r>
          </a:p>
        </p:txBody>
      </p:sp>
    </p:spTree>
    <p:extLst>
      <p:ext uri="{BB962C8B-B14F-4D97-AF65-F5344CB8AC3E}">
        <p14:creationId xmlns:p14="http://schemas.microsoft.com/office/powerpoint/2010/main" val="478829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B98D2-A783-0A26-3746-2A7C9EBA0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76F3EC-8E4C-26BF-A907-45AFB9343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4" y="988827"/>
            <a:ext cx="9781954" cy="1116420"/>
          </a:xfrm>
        </p:spPr>
        <p:txBody>
          <a:bodyPr>
            <a:noAutofit/>
          </a:bodyPr>
          <a:lstStyle/>
          <a:p>
            <a:pPr algn="ctr"/>
            <a:r>
              <a:rPr lang="zh-CN" altLang="en-US" sz="72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因信称义</a:t>
            </a:r>
            <a:endParaRPr lang="en-US" sz="72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41F5F8-2403-FAB6-BAC5-403471FE0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015" y="2317898"/>
            <a:ext cx="11100390" cy="388088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人人面临的死局：达不到</a:t>
            </a:r>
            <a:r>
              <a:rPr lang="zh-CN" alt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律法</a:t>
            </a: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的义</a:t>
            </a:r>
            <a:endParaRPr lang="en-US" altLang="zh-CN" sz="5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称义的唯一基础：唯独基督的义</a:t>
            </a:r>
            <a:endParaRPr lang="en-US" altLang="zh-CN" sz="5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称义的唯一途径：唯独信心</a:t>
            </a:r>
            <a:endParaRPr lang="en-US" altLang="zh-CN" sz="5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因信称义的表现：坚固</a:t>
            </a:r>
            <a:r>
              <a:rPr lang="zh-CN" alt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律法</a:t>
            </a:r>
            <a:endParaRPr lang="en-US" sz="54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36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>
            <a:extLst>
              <a:ext uri="{FF2B5EF4-FFF2-40B4-BE49-F238E27FC236}">
                <a16:creationId xmlns:a16="http://schemas.microsoft.com/office/drawing/2014/main" id="{08AC6ACD-3CB6-1830-2221-D81446AC37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6F28CB-43A4-4E75-A446-FE2F6CC4E565}" type="slidenum">
              <a:rPr lang="en-US" altLang="en-US" b="1">
                <a:solidFill>
                  <a:srgbClr val="045C75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pPr/>
              <a:t>16</a:t>
            </a:fld>
            <a:endParaRPr lang="en-US" altLang="en-US" b="1">
              <a:solidFill>
                <a:srgbClr val="045C75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9ABBCE79-A9B7-6E75-7AA2-807D1B69F9A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9448800" y="6416676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57E926D-6426-474B-9EC5-96DDC4E0640F}" type="slidenum">
              <a:rPr lang="en-US" altLang="en-US" sz="1200" b="1">
                <a:solidFill>
                  <a:srgbClr val="0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pPr algn="r" eaLnBrk="1" hangingPunct="1"/>
              <a:t>16</a:t>
            </a:fld>
            <a:endParaRPr lang="en-US" altLang="en-US" sz="1200" b="1">
              <a:solidFill>
                <a:srgbClr val="0000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07" name="Content Placeholder 2">
            <a:extLst>
              <a:ext uri="{FF2B5EF4-FFF2-40B4-BE49-F238E27FC236}">
                <a16:creationId xmlns:a16="http://schemas.microsoft.com/office/drawing/2014/main" id="{8377335E-8F64-94B1-AC0B-5E0A32031E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76400" y="1752600"/>
            <a:ext cx="7772400" cy="4724400"/>
          </a:xfrm>
        </p:spPr>
        <p:txBody>
          <a:bodyPr/>
          <a:lstStyle/>
          <a:p>
            <a:pPr marL="547688" indent="-411163" algn="ctr">
              <a:lnSpc>
                <a:spcPct val="160000"/>
              </a:lnSpc>
              <a:buClr>
                <a:srgbClr val="FF0000"/>
              </a:buClr>
              <a:buSzPct val="75000"/>
              <a:buNone/>
              <a:defRPr/>
            </a:pPr>
            <a:r>
              <a:rPr lang="zh-CN" altLang="en-US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  完全爱我</a:t>
            </a:r>
          </a:p>
          <a:p>
            <a:pPr marL="547688" indent="-411163" algn="ctr">
              <a:lnSpc>
                <a:spcPct val="160000"/>
              </a:lnSpc>
              <a:buClr>
                <a:srgbClr val="FF0000"/>
              </a:buClr>
              <a:buSzPct val="75000"/>
              <a:buNone/>
              <a:defRPr/>
            </a:pPr>
            <a:r>
              <a:rPr lang="zh-CN" altLang="en-US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 完全信上帝</a:t>
            </a:r>
            <a:endParaRPr lang="zh-CN" altLang="en-US" sz="4800" b="1" dirty="0">
              <a:solidFill>
                <a:srgbClr val="0000FF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08" name="Rectangle 5">
            <a:extLst>
              <a:ext uri="{FF2B5EF4-FFF2-40B4-BE49-F238E27FC236}">
                <a16:creationId xmlns:a16="http://schemas.microsoft.com/office/drawing/2014/main" id="{A8664991-1C5B-4E8A-D660-F061B3534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04801"/>
            <a:ext cx="8001000" cy="1006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6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上帝的心意</a:t>
            </a:r>
          </a:p>
        </p:txBody>
      </p:sp>
      <p:sp>
        <p:nvSpPr>
          <p:cNvPr id="40966" name="Line 5">
            <a:extLst>
              <a:ext uri="{FF2B5EF4-FFF2-40B4-BE49-F238E27FC236}">
                <a16:creationId xmlns:a16="http://schemas.microsoft.com/office/drawing/2014/main" id="{23051EE2-FA08-F027-0440-22C41B6831B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4038600"/>
            <a:ext cx="7543800" cy="0"/>
          </a:xfrm>
          <a:prstGeom prst="line">
            <a:avLst/>
          </a:prstGeom>
          <a:noFill/>
          <a:ln w="2540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13" name="Line 9">
            <a:extLst>
              <a:ext uri="{FF2B5EF4-FFF2-40B4-BE49-F238E27FC236}">
                <a16:creationId xmlns:a16="http://schemas.microsoft.com/office/drawing/2014/main" id="{81E91F0E-E28E-89FF-A0DA-B7B6FF3D2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1371600"/>
            <a:ext cx="0" cy="259080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14" name="Line 10">
            <a:extLst>
              <a:ext uri="{FF2B5EF4-FFF2-40B4-BE49-F238E27FC236}">
                <a16:creationId xmlns:a16="http://schemas.microsoft.com/office/drawing/2014/main" id="{1494BE38-63E9-73BB-1701-795EDF8E43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2209800"/>
            <a:ext cx="1828800" cy="0"/>
          </a:xfrm>
          <a:prstGeom prst="line">
            <a:avLst/>
          </a:prstGeom>
          <a:noFill/>
          <a:ln w="508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15" name="Line 11">
            <a:extLst>
              <a:ext uri="{FF2B5EF4-FFF2-40B4-BE49-F238E27FC236}">
                <a16:creationId xmlns:a16="http://schemas.microsoft.com/office/drawing/2014/main" id="{7554B202-34A7-BB0C-8389-259829F54D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3572" y="4540102"/>
            <a:ext cx="1371600" cy="0"/>
          </a:xfrm>
          <a:prstGeom prst="line">
            <a:avLst/>
          </a:prstGeom>
          <a:noFill/>
          <a:ln w="25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4716" name="Line 12">
            <a:extLst>
              <a:ext uri="{FF2B5EF4-FFF2-40B4-BE49-F238E27FC236}">
                <a16:creationId xmlns:a16="http://schemas.microsoft.com/office/drawing/2014/main" id="{047EAC0E-EF55-BEE7-566E-34BFAE0104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9372" y="4038600"/>
            <a:ext cx="0" cy="2133600"/>
          </a:xfrm>
          <a:prstGeom prst="line">
            <a:avLst/>
          </a:prstGeom>
          <a:noFill/>
          <a:ln w="25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D930FB3-76C5-EC11-3891-8395768DD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92595" y="591878"/>
            <a:ext cx="8878186" cy="1066800"/>
          </a:xfrm>
        </p:spPr>
        <p:txBody>
          <a:bodyPr>
            <a:noAutofit/>
          </a:bodyPr>
          <a:lstStyle/>
          <a:p>
            <a:pPr algn="ctr" eaLnBrk="1" hangingPunct="1"/>
            <a:r>
              <a:rPr lang="zh-CN" altLang="en-US" sz="66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上帝的心意：信靠顺服</a:t>
            </a:r>
            <a:endParaRPr lang="en-US" altLang="zh-CN" sz="6600" b="1" dirty="0">
              <a:solidFill>
                <a:srgbClr val="FFFF00"/>
              </a:solidFill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1216DCAC-C8DB-1593-FE07-FC37A707C5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31088" y="1658678"/>
            <a:ext cx="9633098" cy="4944140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耶稣知道他们所议论的，就说：你们心里议论的是什么呢？或说，你的罪赦了，或说，你起来行走，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哪一样容易呢？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但要叫你们知道人子在地上有赦罪的权柄。</a:t>
            </a:r>
            <a:endParaRPr lang="en-US" altLang="zh-CN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路加福音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Luke </a:t>
            </a:r>
            <a:r>
              <a:rPr 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5:22-24 </a:t>
            </a:r>
            <a:endParaRPr lang="en-US" altLang="zh-CN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SzPct val="75000"/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耶和华的眼目遍察全地，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要显大能帮助向他心存诚实的人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。历代志下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2 Chr. 16:9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F621B-E8B9-0568-1791-4F71092EC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6E96ED-3ECF-3793-2B1B-3FE64650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615" y="556439"/>
            <a:ext cx="10131425" cy="1421218"/>
          </a:xfrm>
        </p:spPr>
        <p:txBody>
          <a:bodyPr>
            <a:normAutofit/>
          </a:bodyPr>
          <a:lstStyle/>
          <a:p>
            <a:pPr algn="ctr"/>
            <a:r>
              <a:rPr lang="zh-CN" altLang="en-US" sz="72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信仰的寻求</a:t>
            </a:r>
            <a:endParaRPr lang="en-US" sz="72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56A7D7-2EF3-4112-97BD-D2DA55324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960" y="1977657"/>
            <a:ext cx="10703812" cy="4338084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苦难</a:t>
            </a:r>
            <a:r>
              <a:rPr lang="en-US" altLang="zh-CN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Sufferings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罪恶</a:t>
            </a:r>
            <a:r>
              <a:rPr lang="en-US" altLang="zh-CN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Evils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祝福</a:t>
            </a:r>
            <a:r>
              <a:rPr lang="en-US" altLang="zh-CN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Blessings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永恒</a:t>
            </a:r>
            <a:r>
              <a:rPr lang="en-US" altLang="zh-CN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Eternity Origin End </a:t>
            </a:r>
            <a:endParaRPr lang="en-US" sz="6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87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6AFB-4AE5-14B2-B3BF-A39E38B6D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C950A1-FBDC-1F12-503A-0772C1F0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450114"/>
            <a:ext cx="10131425" cy="995914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72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信仰的寻求</a:t>
            </a:r>
            <a:endParaRPr lang="en-US" sz="72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91EEA3-7E14-A0ED-234A-0779FAABA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960" y="1605516"/>
            <a:ext cx="10703812" cy="4922875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一位上帝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One God</a:t>
            </a:r>
          </a:p>
          <a:p>
            <a:pPr marL="457200" lvl="1" indent="0">
              <a:buClr>
                <a:srgbClr val="C00000"/>
              </a:buClr>
              <a:buNone/>
            </a:pPr>
            <a:r>
              <a:rPr lang="zh-CN" altLang="en-US" sz="46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自然规律、道德伦理</a:t>
            </a:r>
            <a:endParaRPr lang="en-US" altLang="zh-CN" sz="46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公义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Holiness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大能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Power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慈爱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Love </a:t>
            </a: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（三个位格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Three Persons)</a:t>
            </a:r>
            <a:endParaRPr lang="en-US" sz="48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完美</a:t>
            </a:r>
            <a:r>
              <a:rPr lang="en-US" altLang="zh-CN" sz="48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Perfect</a:t>
            </a:r>
          </a:p>
        </p:txBody>
      </p:sp>
    </p:spTree>
    <p:extLst>
      <p:ext uri="{BB962C8B-B14F-4D97-AF65-F5344CB8AC3E}">
        <p14:creationId xmlns:p14="http://schemas.microsoft.com/office/powerpoint/2010/main" val="856148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A5AAE-E8E4-34F6-6175-D3072C8D7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A2ADCE-E19D-BEE0-2CA6-FB848991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615" y="684029"/>
            <a:ext cx="10131425" cy="1123506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72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信仰的寻求</a:t>
            </a:r>
            <a:endParaRPr lang="en-US" sz="72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8D92A-0EAD-DCED-73AC-CAD99A5EC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960" y="1605516"/>
            <a:ext cx="10703812" cy="4922875"/>
          </a:xfrm>
        </p:spPr>
        <p:txBody>
          <a:bodyPr>
            <a:no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zh-CN" altLang="en-US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启示</a:t>
            </a:r>
            <a:r>
              <a:rPr lang="en-US" altLang="zh-CN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Revelation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律法</a:t>
            </a:r>
            <a:r>
              <a:rPr lang="en-US" altLang="zh-CN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Law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zh-CN" altLang="en-US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良心</a:t>
            </a:r>
            <a:r>
              <a:rPr lang="en-US" altLang="zh-CN" sz="8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Conscience </a:t>
            </a:r>
            <a:endParaRPr lang="en-US" sz="8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87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828CC-1FE6-F2B1-360F-A68C6A0A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24" y="648586"/>
            <a:ext cx="10131425" cy="935665"/>
          </a:xfrm>
        </p:spPr>
        <p:txBody>
          <a:bodyPr>
            <a:normAutofit/>
          </a:bodyPr>
          <a:lstStyle/>
          <a:p>
            <a:pPr algn="ctr"/>
            <a:r>
              <a:rPr lang="zh-CN" altLang="en-US" sz="5400" b="1" dirty="0">
                <a:latin typeface="SimSun-ExtB" panose="02010609060101010101" pitchFamily="49" charset="-122"/>
                <a:ea typeface="SimSun-ExtB" panose="02010609060101010101" pitchFamily="49" charset="-122"/>
              </a:rPr>
              <a:t>人的心、良心、思想或理性</a:t>
            </a:r>
            <a:endParaRPr lang="en-US" sz="5400" b="1" dirty="0">
              <a:latin typeface="SimSun-ExtB" panose="02010609060101010101" pitchFamily="49" charset="-122"/>
              <a:ea typeface="SimSun-ExtB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57A48-930B-9CD8-D3DD-FA851F82C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98" y="1706330"/>
            <a:ext cx="11057860" cy="4715736"/>
          </a:xfrm>
        </p:spPr>
        <p:txBody>
          <a:bodyPr>
            <a:noAutofit/>
          </a:bodyPr>
          <a:lstStyle/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没有律法的外邦人，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如果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按着本性行律法上的事，他们虽然没有律法，自己就是自己的律法。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这些人就显出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律法的功用写在他们的心里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，他们的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良心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也同作见证，并且他们的</a:t>
            </a: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思想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互相较量，或是控告，或是辩护，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就在上帝藉着耶稣基督，按照我的福音，审判人隐秘事的日子。罗马书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2:14-16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，三一本</a:t>
            </a:r>
            <a:endParaRPr lang="en-US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0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>
            <a:extLst>
              <a:ext uri="{FF2B5EF4-FFF2-40B4-BE49-F238E27FC236}">
                <a16:creationId xmlns:a16="http://schemas.microsoft.com/office/drawing/2014/main" id="{BDA8E0D8-AFFB-51F5-E923-EFEDE12F0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86271" y="1104013"/>
            <a:ext cx="8835655" cy="894905"/>
          </a:xfrm>
        </p:spPr>
        <p:txBody>
          <a:bodyPr>
            <a:noAutofit/>
          </a:bodyPr>
          <a:lstStyle/>
          <a:p>
            <a:pPr algn="ctr" eaLnBrk="1" hangingPunct="1"/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上帝的标准、律法的要求</a:t>
            </a:r>
          </a:p>
        </p:txBody>
      </p:sp>
      <p:sp>
        <p:nvSpPr>
          <p:cNvPr id="364547" name="Rectangle 3">
            <a:extLst>
              <a:ext uri="{FF2B5EF4-FFF2-40B4-BE49-F238E27FC236}">
                <a16:creationId xmlns:a16="http://schemas.microsoft.com/office/drawing/2014/main" id="{8471FB9A-4B06-892E-0318-F427E32DBA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0218" y="2158409"/>
            <a:ext cx="10111563" cy="4284920"/>
          </a:xfrm>
        </p:spPr>
        <p:txBody>
          <a:bodyPr>
            <a:noAutofit/>
          </a:bodyPr>
          <a:lstStyle/>
          <a:p>
            <a:pPr eaLnBrk="1" hangingPunct="1">
              <a:lnSpc>
                <a:spcPct val="105000"/>
              </a:lnSpc>
              <a:buFont typeface="Wingdings" panose="05000000000000000000" pitchFamily="2" charset="2"/>
              <a:buNone/>
            </a:pPr>
            <a:r>
              <a:rPr lang="en-US" altLang="zh-CN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凡不始终按照律法上所记载的一切而行的人都是被咒诅的。加拉太书</a:t>
            </a:r>
            <a:r>
              <a:rPr lang="en-US" altLang="zh-CN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Gal. 3:10</a:t>
            </a:r>
          </a:p>
          <a:p>
            <a:pPr lvl="2">
              <a:lnSpc>
                <a:spcPct val="105000"/>
              </a:lnSpc>
              <a:buClr>
                <a:srgbClr val="C00000"/>
              </a:buClr>
              <a:buSzPct val="96000"/>
              <a:buFont typeface="Wingdings" panose="05000000000000000000" pitchFamily="2" charset="2"/>
              <a:buChar char="ü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所有的律法</a:t>
            </a:r>
            <a:r>
              <a:rPr lang="en-US" altLang="zh-CN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Universal Obedience</a:t>
            </a:r>
          </a:p>
          <a:p>
            <a:pPr lvl="2">
              <a:lnSpc>
                <a:spcPct val="105000"/>
              </a:lnSpc>
              <a:buClr>
                <a:srgbClr val="C00000"/>
              </a:buClr>
              <a:buSzPct val="96000"/>
              <a:buFont typeface="Wingdings" panose="05000000000000000000" pitchFamily="2" charset="2"/>
              <a:buChar char="ü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完全的遵行</a:t>
            </a:r>
            <a:r>
              <a:rPr lang="en-US" altLang="zh-CN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Perfect obedience</a:t>
            </a:r>
          </a:p>
          <a:p>
            <a:pPr lvl="2">
              <a:lnSpc>
                <a:spcPct val="105000"/>
              </a:lnSpc>
              <a:buClr>
                <a:srgbClr val="C00000"/>
              </a:buClr>
              <a:buSzPct val="96000"/>
              <a:buFont typeface="Wingdings" panose="05000000000000000000" pitchFamily="2" charset="2"/>
              <a:buChar char="ü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持续的遵行</a:t>
            </a:r>
            <a:r>
              <a:rPr lang="en-US" altLang="zh-CN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Perpetual obedience</a:t>
            </a:r>
            <a:endParaRPr lang="zh-CN" altLang="en-US" sz="4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CC1E1-DD2B-E65D-F40A-AE180CB04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每个人的困境：罪</a:t>
            </a:r>
            <a:endParaRPr lang="en-US" sz="6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F7732-57DE-CD8F-60CC-22F14383B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7"/>
            <a:ext cx="10131425" cy="4182533"/>
          </a:xfrm>
        </p:spPr>
        <p:txBody>
          <a:bodyPr>
            <a:noAutofit/>
          </a:bodyPr>
          <a:lstStyle/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我们晓得律法上的话，都是对律法以下之人说的，好塞住各人的口，叫普世的人都伏在上帝审判之下，</a:t>
            </a:r>
          </a:p>
          <a:p>
            <a:pPr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所以凡有血气的没有一个，因行律法，能在上帝面前称义，因为</a:t>
            </a:r>
            <a:r>
              <a:rPr lang="zh-C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律法本是叫人知罪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FFFF00"/>
              </a:buClr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</a:t>
            </a:r>
            <a:r>
              <a:rPr 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3:19-20</a:t>
            </a:r>
          </a:p>
        </p:txBody>
      </p:sp>
    </p:spTree>
    <p:extLst>
      <p:ext uri="{BB962C8B-B14F-4D97-AF65-F5344CB8AC3E}">
        <p14:creationId xmlns:p14="http://schemas.microsoft.com/office/powerpoint/2010/main" val="322182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547B6-EC85-F1B5-98F4-BA26858B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>
            <a:extLst>
              <a:ext uri="{FF2B5EF4-FFF2-40B4-BE49-F238E27FC236}">
                <a16:creationId xmlns:a16="http://schemas.microsoft.com/office/drawing/2014/main" id="{2A9B6A6F-3AA2-58FE-F504-28D692B663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70983" y="1562986"/>
            <a:ext cx="10131425" cy="4972493"/>
          </a:xfrm>
        </p:spPr>
        <p:txBody>
          <a:bodyPr>
            <a:noAutofit/>
          </a:bodyPr>
          <a:lstStyle/>
          <a:p>
            <a:pPr marL="0" indent="0">
              <a:lnSpc>
                <a:spcPct val="105000"/>
              </a:lnSpc>
              <a:buClr>
                <a:srgbClr val="C00000"/>
              </a:buClr>
              <a:buSzTx/>
              <a:buNone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面对自己的罪</a:t>
            </a:r>
          </a:p>
          <a:p>
            <a:pPr marL="0" indent="0" eaLnBrk="1" hangingPunct="1">
              <a:lnSpc>
                <a:spcPct val="105000"/>
              </a:lnSpc>
              <a:buClr>
                <a:srgbClr val="C00000"/>
              </a:buClr>
              <a:buSzTx/>
              <a:buNone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面对别人的罪</a:t>
            </a:r>
            <a:endParaRPr lang="en-US" altLang="zh-CN" sz="4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05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罪伤害自己，罪伤害别人</a:t>
            </a:r>
            <a:endParaRPr lang="en-US" altLang="zh-CN" sz="4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05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人常常被别人的罪影响和伤害后才能认识到罪的真实和可怕</a:t>
            </a:r>
            <a:endParaRPr lang="en-US" altLang="zh-CN" sz="44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05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4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人往往在别人的罪里才能看到自己的罪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B7491C-C494-CACA-4496-7E99E4BE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428847"/>
            <a:ext cx="10131425" cy="1134139"/>
          </a:xfrm>
        </p:spPr>
        <p:txBody>
          <a:bodyPr>
            <a:normAutofit/>
          </a:bodyPr>
          <a:lstStyle/>
          <a:p>
            <a:pPr algn="ctr"/>
            <a:r>
              <a:rPr lang="zh-CN" altLang="en-US" sz="6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每个人的困境：罪</a:t>
            </a:r>
            <a:endParaRPr lang="en-US" sz="6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211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0CBC418-F8A0-A581-1F4B-AF3BED84BE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76500" y="746051"/>
            <a:ext cx="7391400" cy="1006549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zh-CN" altLang="en-US" sz="54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上帝是公义、圣洁的上帝</a:t>
            </a:r>
            <a:endParaRPr lang="en-US" altLang="zh-CN" sz="32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0A140812-5910-9915-7BC4-E79B1A7797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1752600"/>
            <a:ext cx="8991600" cy="4800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05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v"/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每个人都是罪人</a:t>
            </a:r>
          </a:p>
          <a:p>
            <a:pPr eaLnBrk="1" hangingPunct="1">
              <a:lnSpc>
                <a:spcPct val="105000"/>
              </a:lnSpc>
              <a:buSzTx/>
              <a:buFont typeface="Wingdings" panose="05000000000000000000" pitchFamily="2" charset="2"/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世人都犯了罪，亏缺了上帝的荣耀。</a:t>
            </a:r>
            <a:endParaRPr lang="en-US" altLang="zh-CN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05000"/>
              </a:lnSpc>
              <a:buSzTx/>
              <a:buFont typeface="Wingdings" panose="05000000000000000000" pitchFamily="2" charset="2"/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罗马书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Rom. 3:23</a:t>
            </a:r>
            <a:endParaRPr lang="zh-CN" altLang="en-US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05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v"/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每个人都要面临上帝的审判</a:t>
            </a:r>
          </a:p>
          <a:p>
            <a:pPr eaLnBrk="1" hangingPunct="1">
              <a:lnSpc>
                <a:spcPct val="105000"/>
              </a:lnSpc>
              <a:buSzTx/>
              <a:buFont typeface="Wingdings" panose="05000000000000000000" pitchFamily="2" charset="2"/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	按着定命，人人都有一死，</a:t>
            </a:r>
            <a:r>
              <a:rPr lang="zh-CN" altLang="en-US" sz="4000" b="1" dirty="0">
                <a:solidFill>
                  <a:srgbClr val="ED1328"/>
                </a:solidFill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死后且有审判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。希伯来书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Hebrews</a:t>
            </a:r>
            <a:r>
              <a:rPr lang="zh-CN" altLang="en-US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9:27</a:t>
            </a:r>
            <a:endParaRPr lang="zh-CN" altLang="en-US" sz="4000" b="1" dirty="0"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73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339</TotalTime>
  <Words>1368</Words>
  <Application>Microsoft Office PowerPoint</Application>
  <PresentationFormat>Widescreen</PresentationFormat>
  <Paragraphs>83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SimSun-ExtB</vt:lpstr>
      <vt:lpstr>Arial</vt:lpstr>
      <vt:lpstr>Calibri</vt:lpstr>
      <vt:lpstr>Calibri Light</vt:lpstr>
      <vt:lpstr>Times New Roman</vt:lpstr>
      <vt:lpstr>Wingdings</vt:lpstr>
      <vt:lpstr>Celestial</vt:lpstr>
      <vt:lpstr>因信称义</vt:lpstr>
      <vt:lpstr>信仰的寻求</vt:lpstr>
      <vt:lpstr>信仰的寻求</vt:lpstr>
      <vt:lpstr>信仰的寻求</vt:lpstr>
      <vt:lpstr>人的心、良心、思想或理性</vt:lpstr>
      <vt:lpstr>上帝的标准、律法的要求</vt:lpstr>
      <vt:lpstr>每个人的困境：罪</vt:lpstr>
      <vt:lpstr>每个人的困境：罪</vt:lpstr>
      <vt:lpstr>上帝是公义、圣洁的上帝</vt:lpstr>
      <vt:lpstr>出路：自己的义My Righteousness？</vt:lpstr>
      <vt:lpstr>出路：自己的义My Righteousness？</vt:lpstr>
      <vt:lpstr>出路：基督的义Christ’s Righteousness</vt:lpstr>
      <vt:lpstr>出路：唯独信心Faith alone</vt:lpstr>
      <vt:lpstr>信了之后呢？</vt:lpstr>
      <vt:lpstr>因信称义</vt:lpstr>
      <vt:lpstr>PowerPoint Presentation</vt:lpstr>
      <vt:lpstr>上帝的心意：信靠顺服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Vine Mu</dc:creator>
  <cp:lastModifiedBy>Vine Mu</cp:lastModifiedBy>
  <cp:revision>24</cp:revision>
  <cp:lastPrinted>2026-03-01T01:59:20Z</cp:lastPrinted>
  <dcterms:created xsi:type="dcterms:W3CDTF">2026-02-27T02:13:22Z</dcterms:created>
  <dcterms:modified xsi:type="dcterms:W3CDTF">2026-06-18T10:58:34Z</dcterms:modified>
</cp:coreProperties>
</file>