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3"/>
  </p:notesMasterIdLst>
  <p:sldIdLst>
    <p:sldId id="1425" r:id="rId2"/>
    <p:sldId id="1427" r:id="rId3"/>
    <p:sldId id="1426" r:id="rId4"/>
    <p:sldId id="1428" r:id="rId5"/>
    <p:sldId id="1429" r:id="rId6"/>
    <p:sldId id="1430" r:id="rId7"/>
    <p:sldId id="1388" r:id="rId8"/>
    <p:sldId id="1431" r:id="rId9"/>
    <p:sldId id="1432" r:id="rId10"/>
    <p:sldId id="1434" r:id="rId11"/>
    <p:sldId id="1435" r:id="rId12"/>
    <p:sldId id="1436" r:id="rId13"/>
    <p:sldId id="1437" r:id="rId14"/>
    <p:sldId id="1439" r:id="rId15"/>
    <p:sldId id="1187" r:id="rId16"/>
    <p:sldId id="1181" r:id="rId17"/>
    <p:sldId id="1440" r:id="rId18"/>
    <p:sldId id="1433" r:id="rId19"/>
    <p:sldId id="1441" r:id="rId20"/>
    <p:sldId id="1443" r:id="rId21"/>
    <p:sldId id="1442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4995" autoAdjust="0"/>
    <p:restoredTop sz="90616" autoAdjust="0"/>
  </p:normalViewPr>
  <p:slideViewPr>
    <p:cSldViewPr snapToGrid="0">
      <p:cViewPr varScale="1">
        <p:scale>
          <a:sx n="58" d="100"/>
          <a:sy n="58" d="100"/>
        </p:scale>
        <p:origin x="988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8BD006-F45D-4A24-ACE1-16A3DB88DFC2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34CBBF-7BF2-4C20-9C63-F42A01E3C4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73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052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6342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035387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5685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021195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7349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6/27/2026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8469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5055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5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9627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6/27/2026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1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8464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1790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670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6/27/2026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356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215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800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5142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0002E-0003-52FC-6259-7F42C5B02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4943" y="622337"/>
            <a:ext cx="7954573" cy="1036341"/>
          </a:xfrm>
        </p:spPr>
        <p:txBody>
          <a:bodyPr>
            <a:normAutofit/>
          </a:bodyPr>
          <a:lstStyle/>
          <a:p>
            <a:pPr algn="ctr"/>
            <a:r>
              <a:rPr lang="zh-CN" altLang="en-US" sz="6000" b="1" dirty="0">
                <a:solidFill>
                  <a:schemeClr val="tx1"/>
                </a:solidFill>
                <a:latin typeface="SimSun-ExtB" panose="02010609060101010101" pitchFamily="49" charset="-122"/>
                <a:ea typeface="SimSun-ExtB" panose="02010609060101010101" pitchFamily="49" charset="-122"/>
              </a:rPr>
              <a:t>从位格认识人的尊贵</a:t>
            </a:r>
            <a:endParaRPr lang="en-US" sz="6000" b="1" dirty="0">
              <a:solidFill>
                <a:schemeClr val="tx1"/>
              </a:solidFill>
              <a:latin typeface="SimSun-ExtB" panose="02010609060101010101" pitchFamily="49" charset="-122"/>
              <a:ea typeface="SimSun-ExtB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C919D8-07D5-FCAD-D0A7-9E9F225A05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749" y="1796902"/>
            <a:ext cx="9708863" cy="4837814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</a:pPr>
            <a:r>
              <a:rPr lang="zh-CN" altLang="en-US" sz="5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太初有道，</a:t>
            </a:r>
            <a:endParaRPr lang="en-US" altLang="zh-CN" sz="5400" b="1" dirty="0">
              <a:solidFill>
                <a:schemeClr val="tx1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zh-CN" altLang="en-US" sz="5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道与神同在，</a:t>
            </a:r>
            <a:endParaRPr lang="en-US" altLang="zh-CN" sz="5400" b="1" dirty="0">
              <a:solidFill>
                <a:schemeClr val="tx1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zh-CN" altLang="en-US" sz="5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道就是神。</a:t>
            </a:r>
          </a:p>
          <a:p>
            <a:pPr>
              <a:buClr>
                <a:srgbClr val="C00000"/>
              </a:buClr>
            </a:pPr>
            <a:r>
              <a:rPr lang="zh-CN" altLang="en-US" sz="5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这道太初与神同在。 </a:t>
            </a:r>
            <a:endParaRPr lang="en-US" altLang="zh-CN" sz="5400" b="1" dirty="0">
              <a:solidFill>
                <a:schemeClr val="tx1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CN" sz="5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	 </a:t>
            </a:r>
            <a:r>
              <a:rPr lang="zh-CN" altLang="en-US" sz="5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约翰福音</a:t>
            </a:r>
            <a:r>
              <a:rPr lang="en-US" altLang="zh-CN" sz="5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John 1:1-2</a:t>
            </a:r>
            <a:endParaRPr lang="en-US" sz="5400" b="1" dirty="0">
              <a:solidFill>
                <a:schemeClr val="tx1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7470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24AF37-7DBB-64D1-E7E8-1BBD6886D5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840C8E-60E4-9258-EE9E-BF778DB47A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5581" y="1608463"/>
            <a:ext cx="9819031" cy="4803354"/>
          </a:xfrm>
        </p:spPr>
        <p:txBody>
          <a:bodyPr>
            <a:noAutofit/>
          </a:bodyPr>
          <a:lstStyle/>
          <a:p>
            <a:pPr>
              <a:buClr>
                <a:srgbClr val="C00000"/>
              </a:buClr>
            </a:pPr>
            <a:r>
              <a:rPr lang="zh-CN" altLang="en-US" sz="40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我凭着自己不能作什么。我怎么听见，就怎么审判。我的审判也是公平的，</a:t>
            </a:r>
            <a:r>
              <a:rPr lang="zh-CN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因为我不求自己的意思，只求</a:t>
            </a:r>
            <a:r>
              <a:rPr lang="zh-CN" altLang="en-US" sz="4000" b="1" dirty="0">
                <a:solidFill>
                  <a:srgbClr val="C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那差我来者</a:t>
            </a:r>
            <a:r>
              <a:rPr lang="zh-CN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的意思</a:t>
            </a:r>
            <a:r>
              <a:rPr lang="zh-CN" altLang="en-US" sz="40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。 </a:t>
            </a:r>
            <a:endParaRPr lang="en-US" altLang="zh-CN" sz="4000" b="1" dirty="0">
              <a:solidFill>
                <a:schemeClr val="tx1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altLang="zh-CN" sz="40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	</a:t>
            </a:r>
            <a:r>
              <a:rPr lang="zh-CN" altLang="en-US" sz="40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约翰福音</a:t>
            </a:r>
            <a:r>
              <a:rPr lang="en-US" altLang="zh-CN" sz="40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John 5:30</a:t>
            </a:r>
          </a:p>
          <a:p>
            <a:pPr>
              <a:buClr>
                <a:srgbClr val="C00000"/>
              </a:buClr>
            </a:pPr>
            <a:r>
              <a:rPr lang="zh-CN" altLang="en-US" sz="40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因为我从天上降下来，</a:t>
            </a:r>
            <a:r>
              <a:rPr lang="zh-CN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不是要按自己的意思行，乃是要按那差我来者的意思行</a:t>
            </a:r>
            <a:r>
              <a:rPr lang="zh-CN" altLang="en-US" sz="40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。 </a:t>
            </a:r>
            <a:endParaRPr lang="en-US" altLang="zh-CN" sz="4000" b="1" dirty="0">
              <a:solidFill>
                <a:schemeClr val="tx1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altLang="zh-CN" sz="40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	</a:t>
            </a:r>
            <a:r>
              <a:rPr lang="zh-CN" altLang="en-US" sz="40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约翰福音</a:t>
            </a:r>
            <a:r>
              <a:rPr lang="en-US" altLang="zh-CN" sz="40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John 6:38</a:t>
            </a:r>
            <a:endParaRPr lang="en-US" sz="4000" b="1" dirty="0">
              <a:solidFill>
                <a:schemeClr val="tx1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8CBDDE0-FEEE-125B-3D44-AB53EC8DB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0148" y="446183"/>
            <a:ext cx="6895305" cy="962306"/>
          </a:xfrm>
        </p:spPr>
        <p:txBody>
          <a:bodyPr>
            <a:noAutofit/>
          </a:bodyPr>
          <a:lstStyle/>
          <a:p>
            <a:pPr algn="ctr"/>
            <a:r>
              <a:rPr lang="zh-CN" altLang="en-US" sz="6000" b="1" dirty="0">
                <a:solidFill>
                  <a:schemeClr val="tx1"/>
                </a:solidFill>
                <a:latin typeface="SimSun-ExtB" panose="02010609060101010101" pitchFamily="49" charset="-122"/>
                <a:ea typeface="SimSun-ExtB" panose="02010609060101010101" pitchFamily="49" charset="-122"/>
              </a:rPr>
              <a:t>从道认识位格</a:t>
            </a:r>
            <a:endParaRPr lang="en-US" sz="6000" b="1" dirty="0">
              <a:solidFill>
                <a:schemeClr val="tx1"/>
              </a:solidFill>
              <a:latin typeface="SimSun-ExtB" panose="02010609060101010101" pitchFamily="49" charset="-122"/>
              <a:ea typeface="SimSun-ExtB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83282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E23AF-AF53-C864-D51D-BCE6C7D64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B0568A-3C95-95E9-EB57-B7C5BCC2E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6771" y="1287304"/>
            <a:ext cx="10347842" cy="5421967"/>
          </a:xfrm>
        </p:spPr>
        <p:txBody>
          <a:bodyPr>
            <a:noAutofit/>
          </a:bodyPr>
          <a:lstStyle/>
          <a:p>
            <a:pPr>
              <a:buClr>
                <a:srgbClr val="C00000"/>
              </a:buClr>
            </a:pPr>
            <a:r>
              <a:rPr lang="zh-CN" altLang="en-US" sz="4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他本有神的形像，</a:t>
            </a:r>
            <a:endParaRPr lang="en-US" altLang="zh-CN" sz="4400" b="1" dirty="0">
              <a:solidFill>
                <a:schemeClr val="tx1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altLang="zh-CN" sz="4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	</a:t>
            </a:r>
            <a:r>
              <a:rPr lang="zh-CN" altLang="en-US" sz="4400" b="1" dirty="0">
                <a:solidFill>
                  <a:srgbClr val="C000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不以自己与神同等为强夺的</a:t>
            </a:r>
            <a:r>
              <a:rPr lang="zh-CN" altLang="en-US" sz="4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；</a:t>
            </a:r>
            <a:endParaRPr lang="en-US" altLang="zh-CN" sz="4400" b="1" dirty="0">
              <a:solidFill>
                <a:schemeClr val="tx1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zh-CN" altLang="en-US" sz="4400" b="1" dirty="0">
                <a:solidFill>
                  <a:srgbClr val="C000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反倒</a:t>
            </a:r>
            <a:r>
              <a:rPr lang="zh-CN" altLang="en-US" sz="4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虚己，取了奴仆的形像，</a:t>
            </a:r>
            <a:endParaRPr lang="en-US" altLang="zh-CN" sz="4400" b="1" dirty="0">
              <a:solidFill>
                <a:schemeClr val="tx1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altLang="zh-CN" sz="4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	</a:t>
            </a:r>
            <a:r>
              <a:rPr lang="zh-CN" altLang="en-US" sz="4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成为人的样式；</a:t>
            </a:r>
            <a:endParaRPr lang="en-US" altLang="zh-CN" sz="4400" b="1" dirty="0">
              <a:solidFill>
                <a:schemeClr val="tx1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zh-CN" altLang="en-US" sz="4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既有人的样子，就自己卑微，</a:t>
            </a:r>
            <a:r>
              <a:rPr lang="zh-CN" altLang="en-US" sz="4400" b="1" dirty="0">
                <a:solidFill>
                  <a:srgbClr val="C000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存心顺服，以至于死，且死在十字架上</a:t>
            </a:r>
            <a:r>
              <a:rPr lang="zh-CN" altLang="en-US" sz="4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CN" sz="4400" b="1" dirty="0">
              <a:solidFill>
                <a:schemeClr val="tx1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altLang="zh-CN" sz="4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	</a:t>
            </a:r>
            <a:r>
              <a:rPr lang="zh-CN" altLang="en-US" sz="4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腓立比书</a:t>
            </a:r>
            <a:r>
              <a:rPr lang="en-US" altLang="zh-CN" sz="4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Phil. 2:6-8</a:t>
            </a:r>
            <a:endParaRPr lang="en-US" sz="4400" b="1" dirty="0">
              <a:solidFill>
                <a:schemeClr val="tx1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1AD32DB-A654-3A8F-DFCC-0BD17645A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1333" y="324998"/>
            <a:ext cx="6895305" cy="962306"/>
          </a:xfrm>
        </p:spPr>
        <p:txBody>
          <a:bodyPr>
            <a:noAutofit/>
          </a:bodyPr>
          <a:lstStyle/>
          <a:p>
            <a:pPr algn="ctr"/>
            <a:r>
              <a:rPr lang="zh-CN" altLang="en-US" sz="6000" b="1" dirty="0">
                <a:solidFill>
                  <a:schemeClr val="tx1"/>
                </a:solidFill>
                <a:latin typeface="SimSun-ExtB" panose="02010609060101010101" pitchFamily="49" charset="-122"/>
                <a:ea typeface="SimSun-ExtB" panose="02010609060101010101" pitchFamily="49" charset="-122"/>
              </a:rPr>
              <a:t>从道认识位格</a:t>
            </a:r>
            <a:endParaRPr lang="en-US" sz="6000" b="1" dirty="0">
              <a:solidFill>
                <a:schemeClr val="tx1"/>
              </a:solidFill>
              <a:latin typeface="SimSun-ExtB" panose="02010609060101010101" pitchFamily="49" charset="-122"/>
              <a:ea typeface="SimSun-ExtB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134206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DFED62-AC06-B07C-27AA-4BE6B48F64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592ECF-C3A4-BF66-ED54-9F81AA282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6771" y="1949987"/>
            <a:ext cx="10347842" cy="4439796"/>
          </a:xfrm>
        </p:spPr>
        <p:txBody>
          <a:bodyPr>
            <a:noAutofit/>
          </a:bodyPr>
          <a:lstStyle/>
          <a:p>
            <a:pPr marR="0" lvl="0" algn="l" defTabSz="914400" rtl="0" eaLnBrk="1" fontAlgn="base" latinLnBrk="0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SzPct val="100000"/>
              <a:buFont typeface="Wingdings" panose="05000000000000000000" pitchFamily="2" charset="2"/>
              <a:buChar char="ü"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你要</a:t>
            </a: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尽心、尽性、尽意爱主你的神</a:t>
            </a: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。这是诫命中的第一，且是最大的。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  <a:p>
            <a:pPr marR="0" lvl="0" algn="l" defTabSz="914400" rtl="0" eaLnBrk="1" fontAlgn="base" latinLnBrk="0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SzPct val="100000"/>
              <a:buFont typeface="Wingdings" panose="05000000000000000000" pitchFamily="2" charset="2"/>
              <a:buChar char="ü"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其次也相仿，就是要</a:t>
            </a: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爱邻如己</a:t>
            </a: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。这两条诫命是律法和先知一切道理的总纲。 马太福音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Matthew 22:37-40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CFCC824-261A-1447-C491-3027FF431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2350" y="710589"/>
            <a:ext cx="6895305" cy="962306"/>
          </a:xfrm>
        </p:spPr>
        <p:txBody>
          <a:bodyPr>
            <a:noAutofit/>
          </a:bodyPr>
          <a:lstStyle/>
          <a:p>
            <a:pPr algn="ctr"/>
            <a:r>
              <a:rPr lang="zh-CN" altLang="en-US" sz="6600" b="1" dirty="0">
                <a:solidFill>
                  <a:schemeClr val="tx1"/>
                </a:solidFill>
                <a:latin typeface="SimSun-ExtB" panose="02010609060101010101" pitchFamily="49" charset="-122"/>
                <a:ea typeface="SimSun-ExtB" panose="02010609060101010101" pitchFamily="49" charset="-122"/>
              </a:rPr>
              <a:t>位格的奥秘和彰显</a:t>
            </a:r>
            <a:endParaRPr lang="en-US" sz="6600" b="1" dirty="0">
              <a:solidFill>
                <a:schemeClr val="tx1"/>
              </a:solidFill>
              <a:latin typeface="SimSun-ExtB" panose="02010609060101010101" pitchFamily="49" charset="-122"/>
              <a:ea typeface="SimSun-ExtB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31817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AC0558-5DB5-339F-FDC3-4967C17771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5AFBEA-5BF1-9D69-0285-05E5881863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9147" y="2071171"/>
            <a:ext cx="11105002" cy="4318611"/>
          </a:xfrm>
        </p:spPr>
        <p:txBody>
          <a:bodyPr>
            <a:noAutofit/>
          </a:bodyPr>
          <a:lstStyle/>
          <a:p>
            <a:pPr marR="0" lvl="0" algn="l" defTabSz="914400" rtl="0" eaLnBrk="1" fontAlgn="base" latinLnBrk="0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SzPct val="100000"/>
              <a:buFont typeface="Wingdings" panose="05000000000000000000" pitchFamily="2" charset="2"/>
              <a:buChar char="ü"/>
              <a:tabLst/>
              <a:defRPr/>
            </a:pPr>
            <a:r>
              <a:rPr kumimoji="0" lang="zh-CN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神赐给人位格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Person</a:t>
            </a:r>
          </a:p>
          <a:p>
            <a:pPr marR="0" lvl="0" algn="l" defTabSz="914400" rtl="0" eaLnBrk="1" fontAlgn="base" latinLnBrk="0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SzPct val="100000"/>
              <a:buFont typeface="Wingdings" panose="05000000000000000000" pitchFamily="2" charset="2"/>
              <a:buChar char="ü"/>
              <a:tabLst/>
              <a:defRPr/>
            </a:pPr>
            <a:r>
              <a:rPr lang="zh-CN" altLang="en-US" sz="72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位格要作选择</a:t>
            </a:r>
            <a:r>
              <a:rPr lang="en-US" altLang="zh-CN" sz="72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Choice</a:t>
            </a:r>
          </a:p>
          <a:p>
            <a:pPr marR="0" lvl="0" algn="l" defTabSz="914400" rtl="0" eaLnBrk="1" fontAlgn="base" latinLnBrk="0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SzPct val="100000"/>
              <a:buFont typeface="Wingdings" panose="05000000000000000000" pitchFamily="2" charset="2"/>
              <a:buChar char="ü"/>
              <a:tabLst/>
              <a:defRPr/>
            </a:pPr>
            <a:r>
              <a:rPr kumimoji="0" lang="zh-CN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选择要担责任</a:t>
            </a:r>
            <a:r>
              <a:rPr lang="en-US" altLang="zh-CN" sz="72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Responsible</a:t>
            </a:r>
            <a:endParaRPr kumimoji="0" lang="en-US" altLang="zh-CN" sz="7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8F480D4-C633-2A10-3999-D8772C455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2350" y="710589"/>
            <a:ext cx="6895305" cy="962306"/>
          </a:xfrm>
        </p:spPr>
        <p:txBody>
          <a:bodyPr>
            <a:noAutofit/>
          </a:bodyPr>
          <a:lstStyle/>
          <a:p>
            <a:pPr algn="ctr"/>
            <a:r>
              <a:rPr lang="zh-CN" altLang="en-US" sz="6600" b="1" dirty="0">
                <a:solidFill>
                  <a:schemeClr val="tx1"/>
                </a:solidFill>
                <a:latin typeface="SimSun-ExtB" panose="02010609060101010101" pitchFamily="49" charset="-122"/>
                <a:ea typeface="SimSun-ExtB" panose="02010609060101010101" pitchFamily="49" charset="-122"/>
              </a:rPr>
              <a:t>位格的外延</a:t>
            </a:r>
            <a:endParaRPr lang="en-US" sz="6600" b="1" dirty="0">
              <a:solidFill>
                <a:schemeClr val="tx1"/>
              </a:solidFill>
              <a:latin typeface="SimSun-ExtB" panose="02010609060101010101" pitchFamily="49" charset="-122"/>
              <a:ea typeface="SimSun-ExtB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055942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1F9E4B-840D-F4AA-517E-6C6727145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F204D-98E8-3BF9-FBDE-E9C9510762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8130" y="2005071"/>
            <a:ext cx="11105002" cy="4560981"/>
          </a:xfrm>
        </p:spPr>
        <p:txBody>
          <a:bodyPr>
            <a:noAutofit/>
          </a:bodyPr>
          <a:lstStyle/>
          <a:p>
            <a:pPr marL="609600" indent="-609600">
              <a:buClr>
                <a:srgbClr val="C00000"/>
              </a:buClr>
            </a:pPr>
            <a:r>
              <a:rPr lang="zh-CN" altLang="en-US" sz="4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因我们还软弱的时候，</a:t>
            </a:r>
            <a:r>
              <a:rPr lang="zh-CN" altLang="en-US" sz="4400" b="1" dirty="0">
                <a:solidFill>
                  <a:srgbClr val="7030A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基督就按所定的日期为罪人死</a:t>
            </a:r>
            <a:r>
              <a:rPr lang="zh-CN" altLang="en-US" sz="4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CN" sz="4400" b="1" dirty="0">
              <a:solidFill>
                <a:schemeClr val="tx1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  <a:p>
            <a:pPr marL="609600" indent="-609600">
              <a:buClr>
                <a:srgbClr val="C00000"/>
              </a:buClr>
            </a:pPr>
            <a:r>
              <a:rPr lang="zh-CN" altLang="en-US" sz="4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为义人死，是少有的，为仁人死，或者有敢作的。</a:t>
            </a:r>
            <a:endParaRPr lang="en-US" altLang="zh-CN" sz="4400" b="1" dirty="0">
              <a:solidFill>
                <a:schemeClr val="tx1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  <a:p>
            <a:pPr marL="609600" indent="-609600">
              <a:buClr>
                <a:srgbClr val="C00000"/>
              </a:buClr>
            </a:pPr>
            <a:r>
              <a:rPr lang="zh-CN" altLang="en-US" sz="4400" b="1" dirty="0">
                <a:solidFill>
                  <a:srgbClr val="7030A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惟有基督在我们还作罪人的时候为我们死</a:t>
            </a:r>
            <a:r>
              <a:rPr lang="zh-CN" altLang="en-US" sz="4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，神的爱就在此向我们显明了。罗马书</a:t>
            </a:r>
            <a:r>
              <a:rPr lang="en-US" altLang="zh-CN" sz="4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5:6-8</a:t>
            </a:r>
            <a:endParaRPr lang="zh-CN" altLang="en-US" sz="4400" b="1" dirty="0">
              <a:solidFill>
                <a:schemeClr val="tx1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D076DDE-BAE8-BC80-0841-0E1C9DF1B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3995" y="291947"/>
            <a:ext cx="6895305" cy="1713123"/>
          </a:xfrm>
        </p:spPr>
        <p:txBody>
          <a:bodyPr>
            <a:noAutofit/>
          </a:bodyPr>
          <a:lstStyle/>
          <a:p>
            <a:pPr algn="ctr"/>
            <a:r>
              <a:rPr lang="zh-CN" altLang="en-US" sz="5400" b="1" dirty="0">
                <a:solidFill>
                  <a:schemeClr val="tx1"/>
                </a:solidFill>
                <a:latin typeface="SimSun-ExtB" panose="02010609060101010101" pitchFamily="49" charset="-122"/>
                <a:ea typeface="SimSun-ExtB" panose="02010609060101010101" pitchFamily="49" charset="-122"/>
              </a:rPr>
              <a:t>位格的成全</a:t>
            </a:r>
            <a:br>
              <a:rPr lang="en-US" altLang="zh-CN" sz="5400" b="1" dirty="0">
                <a:solidFill>
                  <a:schemeClr val="tx1"/>
                </a:solidFill>
                <a:latin typeface="SimSun-ExtB" panose="02010609060101010101" pitchFamily="49" charset="-122"/>
                <a:ea typeface="SimSun-ExtB" panose="02010609060101010101" pitchFamily="49" charset="-122"/>
              </a:rPr>
            </a:br>
            <a:r>
              <a:rPr lang="zh-CN" altLang="en-US" sz="5400" b="1" dirty="0">
                <a:solidFill>
                  <a:schemeClr val="tx1"/>
                </a:solidFill>
                <a:latin typeface="SimSun-ExtB" panose="02010609060101010101" pitchFamily="49" charset="-122"/>
                <a:ea typeface="SimSun-ExtB" panose="02010609060101010101" pitchFamily="49" charset="-122"/>
              </a:rPr>
              <a:t>位格奥秘的彰显</a:t>
            </a:r>
            <a:endParaRPr lang="en-US" sz="5400" b="1" dirty="0">
              <a:solidFill>
                <a:schemeClr val="tx1"/>
              </a:solidFill>
              <a:latin typeface="SimSun-ExtB" panose="02010609060101010101" pitchFamily="49" charset="-122"/>
              <a:ea typeface="SimSun-ExtB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063704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2842D6-FD13-C8F1-B874-9E1727513B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2FA9B69-7EC5-A5DF-BB04-8D6C3588C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1065" y="699443"/>
            <a:ext cx="9202415" cy="1032934"/>
          </a:xfrm>
        </p:spPr>
        <p:txBody>
          <a:bodyPr>
            <a:noAutofit/>
          </a:bodyPr>
          <a:lstStyle/>
          <a:p>
            <a:pPr algn="ctr"/>
            <a:r>
              <a:rPr lang="zh-CN" altLang="en-US" sz="66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位格的成全</a:t>
            </a:r>
            <a:endParaRPr lang="en-US" sz="6600" b="1" dirty="0">
              <a:solidFill>
                <a:schemeClr val="tx1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9E09DB3-236E-983A-5B80-49D17ECEB2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0798" y="1935124"/>
            <a:ext cx="10131425" cy="4486941"/>
          </a:xfrm>
        </p:spPr>
        <p:txBody>
          <a:bodyPr>
            <a:noAutofit/>
          </a:bodyPr>
          <a:lstStyle/>
          <a:p>
            <a:pPr marL="114300" indent="0">
              <a:spcAft>
                <a:spcPts val="0"/>
              </a:spcAft>
              <a:buNone/>
              <a:defRPr/>
            </a:pPr>
            <a:r>
              <a:rPr lang="zh-CN" altLang="en-US" sz="60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神既不爱惜自己的儿子为我们众人舍了，岂不也把万物和他一同白白地赐给我们吗？</a:t>
            </a:r>
            <a:endParaRPr lang="en-US" altLang="zh-CN" sz="6000" b="1" dirty="0">
              <a:solidFill>
                <a:schemeClr val="tx1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  <a:p>
            <a:pPr marL="114300" indent="0">
              <a:spcAft>
                <a:spcPts val="0"/>
              </a:spcAft>
              <a:buNone/>
              <a:defRPr/>
            </a:pPr>
            <a:r>
              <a:rPr lang="zh-CN" altLang="en-US" sz="60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罗马书</a:t>
            </a:r>
            <a:r>
              <a:rPr lang="en-US" altLang="zh-CN" sz="60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Rom. 8:32</a:t>
            </a:r>
          </a:p>
        </p:txBody>
      </p:sp>
    </p:spTree>
    <p:extLst>
      <p:ext uri="{BB962C8B-B14F-4D97-AF65-F5344CB8AC3E}">
        <p14:creationId xmlns:p14="http://schemas.microsoft.com/office/powerpoint/2010/main" val="17615972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Content Placeholder 2">
            <a:extLst>
              <a:ext uri="{FF2B5EF4-FFF2-40B4-BE49-F238E27FC236}">
                <a16:creationId xmlns:a16="http://schemas.microsoft.com/office/drawing/2014/main" id="{BCE92C41-13E5-6D1C-CEDD-C2572E013EC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421174" y="1819620"/>
            <a:ext cx="9639759" cy="4724400"/>
          </a:xfrm>
        </p:spPr>
        <p:txBody>
          <a:bodyPr>
            <a:normAutofit/>
          </a:bodyPr>
          <a:lstStyle/>
          <a:p>
            <a:pPr eaLnBrk="1" hangingPunct="1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zh-CN" altLang="en-US" sz="40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岂​不​知​</a:t>
            </a:r>
            <a:r>
              <a:rPr lang="zh-CN" altLang="en-US" sz="4000" b="1" dirty="0">
                <a:solidFill>
                  <a:srgbClr val="7030A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你​们​的​身​体​就​是​基​督​的​肢​体</a:t>
            </a:r>
            <a:r>
              <a:rPr lang="zh-CN" altLang="en-US" sz="40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​吗？​</a:t>
            </a:r>
          </a:p>
          <a:p>
            <a:pPr eaLnBrk="1" hangingPunct="1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zh-CN" altLang="en-US" sz="40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岂​不​知​</a:t>
            </a:r>
            <a:r>
              <a:rPr lang="zh-CN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你们​的​身体​就是​在​你们​中间​的​圣灵​的​圣所​吗</a:t>
            </a:r>
            <a:r>
              <a:rPr lang="zh-CN" altLang="en-US" sz="40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？​这​圣灵​是​你们​从​上帝​领受​的，并​且​你们​不​是​自己​的，</a:t>
            </a:r>
            <a:r>
              <a:rPr lang="zh-CN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因为​你们​是​重价​买来​的</a:t>
            </a:r>
            <a:r>
              <a:rPr lang="zh-CN" altLang="en-US" sz="40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。所以，你们​要​在​身体​上、在​灵​里​荣耀​上帝，</a:t>
            </a:r>
            <a:r>
              <a:rPr lang="zh-CN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你们​的​身体​和​灵​都​是​上帝​的</a:t>
            </a:r>
            <a:r>
              <a:rPr lang="zh-CN" altLang="en-US" sz="40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。林前 </a:t>
            </a:r>
            <a:r>
              <a:rPr lang="en-US" altLang="zh-CN" sz="40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6:15,19,20</a:t>
            </a:r>
            <a:r>
              <a:rPr lang="zh-CN" altLang="en-US" sz="40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，三一本</a:t>
            </a:r>
            <a:endParaRPr lang="en-US" altLang="zh-CN" sz="4000" b="1" dirty="0">
              <a:solidFill>
                <a:schemeClr val="tx1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4CF86FD-FD58-C92A-FC1F-A8BBF039A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9847" y="556223"/>
            <a:ext cx="9202415" cy="1032934"/>
          </a:xfrm>
        </p:spPr>
        <p:txBody>
          <a:bodyPr>
            <a:noAutofit/>
          </a:bodyPr>
          <a:lstStyle/>
          <a:p>
            <a:pPr algn="ctr"/>
            <a:r>
              <a:rPr lang="zh-CN" altLang="en-US" sz="66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位格的成全</a:t>
            </a:r>
            <a:endParaRPr lang="en-US" sz="6600" b="1" dirty="0">
              <a:solidFill>
                <a:schemeClr val="tx1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690DD-6ABA-7396-D30B-75C0E184C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23040F5-843F-A729-546D-CE841630F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1065" y="699443"/>
            <a:ext cx="9202415" cy="1032934"/>
          </a:xfrm>
        </p:spPr>
        <p:txBody>
          <a:bodyPr>
            <a:noAutofit/>
          </a:bodyPr>
          <a:lstStyle/>
          <a:p>
            <a:pPr algn="ctr"/>
            <a:r>
              <a:rPr lang="zh-CN" altLang="en-US" sz="66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位格的成全</a:t>
            </a:r>
            <a:endParaRPr lang="en-US" sz="6600" b="1" dirty="0">
              <a:solidFill>
                <a:schemeClr val="tx1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751202B-A6A7-1374-143B-8A3CB3B2E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0798" y="1935124"/>
            <a:ext cx="10131425" cy="4486941"/>
          </a:xfrm>
        </p:spPr>
        <p:txBody>
          <a:bodyPr>
            <a:noAutofit/>
          </a:bodyPr>
          <a:lstStyle/>
          <a:p>
            <a:pPr algn="l" rtl="0">
              <a:buClr>
                <a:srgbClr val="7030A0"/>
              </a:buClr>
            </a:pPr>
            <a:r>
              <a:rPr lang="zh-CN" altLang="en-US" sz="48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你所赐给我的荣耀，我已赐给他们，</a:t>
            </a:r>
            <a:r>
              <a:rPr lang="zh-CN" altLang="en-US" sz="4800" b="1" i="0" u="none" strike="noStrike" baseline="0" dirty="0">
                <a:solidFill>
                  <a:srgbClr val="C000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使他们合而为一，像我们合而为一</a:t>
            </a:r>
            <a:r>
              <a:rPr lang="zh-CN" altLang="en-US" sz="48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。</a:t>
            </a:r>
          </a:p>
          <a:p>
            <a:pPr algn="l" rtl="0">
              <a:buClr>
                <a:srgbClr val="7030A0"/>
              </a:buClr>
            </a:pPr>
            <a:r>
              <a:rPr lang="zh-CN" altLang="en-US" sz="48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我在他们里面，你在我里面，使他们</a:t>
            </a:r>
            <a:r>
              <a:rPr lang="zh-CN" altLang="en-US" sz="4800" b="1" i="0" u="none" strike="noStrike" baseline="0" dirty="0">
                <a:solidFill>
                  <a:srgbClr val="C000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完完全全的合而为一</a:t>
            </a:r>
            <a:r>
              <a:rPr lang="zh-CN" altLang="en-US" sz="48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CN" sz="4800" b="1" i="0" u="none" strike="noStrike" baseline="0" dirty="0">
              <a:solidFill>
                <a:schemeClr val="tx1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  <a:p>
            <a:pPr marL="0" indent="0" algn="l" rtl="0">
              <a:buClr>
                <a:srgbClr val="7030A0"/>
              </a:buClr>
              <a:buNone/>
            </a:pPr>
            <a:r>
              <a:rPr lang="en-US" altLang="zh-CN" sz="48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	</a:t>
            </a:r>
            <a:r>
              <a:rPr lang="zh-CN" altLang="en-US" sz="48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约翰福音</a:t>
            </a:r>
            <a:r>
              <a:rPr lang="en-US" altLang="zh-CN" sz="48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John 17:22-23</a:t>
            </a:r>
            <a:endParaRPr lang="en-US" altLang="zh-CN" sz="4800" b="1" dirty="0">
              <a:solidFill>
                <a:schemeClr val="tx1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4987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7616FD-1519-14BA-79B3-55AA090092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6DA6D4-AB91-62B0-29FB-7740E7F25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765557"/>
            <a:ext cx="9375354" cy="1190577"/>
          </a:xfrm>
        </p:spPr>
        <p:txBody>
          <a:bodyPr>
            <a:noAutofit/>
          </a:bodyPr>
          <a:lstStyle/>
          <a:p>
            <a:pPr algn="ctr"/>
            <a:r>
              <a:rPr lang="zh-CN" altLang="en-US" sz="8000" b="1" dirty="0">
                <a:solidFill>
                  <a:schemeClr val="tx1"/>
                </a:solidFill>
                <a:latin typeface="SimSun-ExtB" panose="02010609060101010101" pitchFamily="49" charset="-122"/>
                <a:ea typeface="SimSun-ExtB" panose="02010609060101010101" pitchFamily="49" charset="-122"/>
              </a:rPr>
              <a:t>从位格认识人的尊贵</a:t>
            </a:r>
            <a:endParaRPr lang="en-US" sz="8000" b="1" dirty="0">
              <a:solidFill>
                <a:schemeClr val="tx1"/>
              </a:solidFill>
              <a:latin typeface="SimSun-ExtB" panose="02010609060101010101" pitchFamily="49" charset="-122"/>
              <a:ea typeface="SimSun-ExtB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4D6911-A653-C400-C2D6-198636608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33879" y="2324560"/>
            <a:ext cx="8769426" cy="3646698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</a:pPr>
            <a:r>
              <a:rPr lang="zh-CN" altLang="en-US" sz="72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从道认识神</a:t>
            </a:r>
            <a:endParaRPr lang="en-US" altLang="zh-CN" sz="7200" b="1" dirty="0">
              <a:solidFill>
                <a:schemeClr val="tx1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zh-CN" altLang="en-US" sz="72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从道认识位格</a:t>
            </a:r>
            <a:endParaRPr lang="en-US" altLang="zh-CN" sz="7200" b="1" dirty="0">
              <a:solidFill>
                <a:schemeClr val="tx1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zh-CN" altLang="en-US" sz="72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从位格认识人</a:t>
            </a:r>
            <a:endParaRPr lang="en-US" sz="7200" b="1" dirty="0">
              <a:solidFill>
                <a:schemeClr val="tx1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90903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28D43-9194-F3D5-13D7-07B7FBB308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E1FB3-6262-185A-A181-7870C3CA2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6424" y="721491"/>
            <a:ext cx="8659257" cy="1217478"/>
          </a:xfrm>
        </p:spPr>
        <p:txBody>
          <a:bodyPr>
            <a:noAutofit/>
          </a:bodyPr>
          <a:lstStyle/>
          <a:p>
            <a:pPr algn="ctr"/>
            <a:r>
              <a:rPr lang="zh-CN" altLang="en-US" sz="7200" b="1" dirty="0">
                <a:solidFill>
                  <a:schemeClr val="tx1"/>
                </a:solidFill>
                <a:latin typeface="SimSun-ExtB" panose="02010609060101010101" pitchFamily="49" charset="-122"/>
                <a:ea typeface="SimSun-ExtB" panose="02010609060101010101" pitchFamily="49" charset="-122"/>
              </a:rPr>
              <a:t>从位格认识人的尊贵</a:t>
            </a:r>
            <a:endParaRPr lang="en-US" sz="7200" b="1" dirty="0">
              <a:solidFill>
                <a:schemeClr val="tx1"/>
              </a:solidFill>
              <a:latin typeface="SimSun-ExtB" panose="02010609060101010101" pitchFamily="49" charset="-122"/>
              <a:ea typeface="SimSun-ExtB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F60FE-44C9-318E-E2B1-77BA78ACBA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4728" y="2071171"/>
            <a:ext cx="8769426" cy="4450815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zh-CN" altLang="en-US" sz="7200" b="1" dirty="0">
                <a:solidFill>
                  <a:schemeClr val="tx1"/>
                </a:solidFill>
                <a:latin typeface="SimSun-ExtB" panose="02010609060101010101" pitchFamily="49" charset="-122"/>
                <a:ea typeface="SimSun-ExtB" panose="02010609060101010101" pitchFamily="49" charset="-122"/>
              </a:rPr>
              <a:t>位格的奥秘</a:t>
            </a:r>
            <a:endParaRPr lang="en-US" altLang="zh-CN" sz="7200" b="1" dirty="0">
              <a:solidFill>
                <a:schemeClr val="tx1"/>
              </a:solidFill>
              <a:latin typeface="SimSun-ExtB" panose="02010609060101010101" pitchFamily="49" charset="-122"/>
              <a:ea typeface="SimSun-ExtB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7200" b="1" dirty="0">
                <a:solidFill>
                  <a:schemeClr val="tx1"/>
                </a:solidFill>
                <a:latin typeface="SimSun-ExtB" panose="02010609060101010101" pitchFamily="49" charset="-122"/>
                <a:ea typeface="SimSun-ExtB" panose="02010609060101010101" pitchFamily="49" charset="-122"/>
              </a:rPr>
              <a:t>位格的彰显</a:t>
            </a:r>
            <a:endParaRPr lang="en-US" altLang="zh-CN" sz="7200" b="1" dirty="0">
              <a:solidFill>
                <a:schemeClr val="tx1"/>
              </a:solidFill>
              <a:latin typeface="SimSun-ExtB" panose="02010609060101010101" pitchFamily="49" charset="-122"/>
              <a:ea typeface="SimSun-ExtB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7200" b="1" dirty="0">
                <a:solidFill>
                  <a:schemeClr val="tx1"/>
                </a:solidFill>
                <a:latin typeface="SimSun-ExtB" panose="02010609060101010101" pitchFamily="49" charset="-122"/>
                <a:ea typeface="SimSun-ExtB" panose="02010609060101010101" pitchFamily="49" charset="-122"/>
              </a:rPr>
              <a:t>位格的外延</a:t>
            </a:r>
            <a:endParaRPr lang="en-US" altLang="zh-CN" sz="7200" b="1" dirty="0">
              <a:solidFill>
                <a:schemeClr val="tx1"/>
              </a:solidFill>
              <a:latin typeface="SimSun-ExtB" panose="02010609060101010101" pitchFamily="49" charset="-122"/>
              <a:ea typeface="SimSun-ExtB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7200" b="1" dirty="0">
                <a:solidFill>
                  <a:schemeClr val="tx1"/>
                </a:solidFill>
                <a:latin typeface="SimSun-ExtB" panose="02010609060101010101" pitchFamily="49" charset="-122"/>
                <a:ea typeface="SimSun-ExtB" panose="02010609060101010101" pitchFamily="49" charset="-122"/>
              </a:rPr>
              <a:t>位格的成全</a:t>
            </a:r>
            <a:endParaRPr lang="el-GR" sz="7200" b="1" dirty="0">
              <a:solidFill>
                <a:schemeClr val="tx1"/>
              </a:solidFill>
              <a:latin typeface="SBL Greek" panose="02000000000000000000" pitchFamily="2" charset="0"/>
              <a:ea typeface="SimSun-ExtB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46616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CE237-4391-E7A8-D4F1-91BFA18EE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F948E-8076-CF21-6DF6-0C6B67E49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7997" y="590439"/>
            <a:ext cx="7954573" cy="1078873"/>
          </a:xfrm>
        </p:spPr>
        <p:txBody>
          <a:bodyPr>
            <a:noAutofit/>
          </a:bodyPr>
          <a:lstStyle/>
          <a:p>
            <a:pPr algn="ctr"/>
            <a:r>
              <a:rPr lang="zh-CN" altLang="en-US" sz="66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道</a:t>
            </a:r>
            <a:r>
              <a:rPr lang="en-US" altLang="zh-CN" sz="66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The Word</a:t>
            </a:r>
            <a:endParaRPr lang="en-US" sz="6600" b="1" dirty="0">
              <a:solidFill>
                <a:schemeClr val="tx1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B528ED-80B9-A032-7F85-29FF95C3D3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749" y="1818167"/>
            <a:ext cx="9694843" cy="4837814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</a:pPr>
            <a:r>
              <a:rPr lang="zh-CN" altLang="en-US" sz="5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启示真理</a:t>
            </a:r>
            <a:r>
              <a:rPr lang="en-US" altLang="zh-CN" sz="5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Revelation of Truth</a:t>
            </a:r>
          </a:p>
          <a:p>
            <a:pPr>
              <a:buClr>
                <a:srgbClr val="C00000"/>
              </a:buClr>
            </a:pPr>
            <a:r>
              <a:rPr lang="zh-CN" altLang="en-US" sz="5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启示真神</a:t>
            </a:r>
            <a:r>
              <a:rPr lang="en-US" altLang="zh-CN" sz="5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Revelation of God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zh-CN" altLang="en-US" sz="54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从来没有人看见神。只有在父怀里的独生子将他表明出来。 约翰福音</a:t>
            </a:r>
            <a:r>
              <a:rPr lang="en-US" altLang="zh-CN" sz="5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John</a:t>
            </a:r>
            <a:r>
              <a:rPr lang="en-US" altLang="zh-CN" sz="54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 1:18</a:t>
            </a:r>
            <a:endParaRPr lang="en-US" altLang="zh-CN" sz="5400" b="1" dirty="0">
              <a:solidFill>
                <a:schemeClr val="tx1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16123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26698-0078-2FD2-1C52-19515D55FA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17B700-E138-FC5A-2A91-06CA1565E9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0968" y="1663546"/>
            <a:ext cx="10047767" cy="5194453"/>
          </a:xfrm>
        </p:spPr>
        <p:txBody>
          <a:bodyPr>
            <a:noAutofit/>
          </a:bodyPr>
          <a:lstStyle/>
          <a:p>
            <a:pPr>
              <a:lnSpc>
                <a:spcPct val="95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zh-CN" altLang="en-US" sz="7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神性</a:t>
            </a:r>
            <a:r>
              <a:rPr lang="en-US" altLang="zh-CN" sz="7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Essence</a:t>
            </a:r>
          </a:p>
          <a:p>
            <a:pPr marL="0" indent="0">
              <a:lnSpc>
                <a:spcPct val="95000"/>
              </a:lnSpc>
              <a:buClr>
                <a:srgbClr val="C00000"/>
              </a:buClr>
              <a:buNone/>
            </a:pPr>
            <a:r>
              <a:rPr lang="en-US" altLang="zh-CN" sz="7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zh-CN" altLang="en-US" sz="7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神格</a:t>
            </a:r>
            <a:r>
              <a:rPr lang="en-US" altLang="zh-CN" sz="7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Persons</a:t>
            </a:r>
          </a:p>
          <a:p>
            <a:pPr>
              <a:lnSpc>
                <a:spcPct val="95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zh-CN" altLang="en-US" sz="7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人性</a:t>
            </a:r>
            <a:r>
              <a:rPr lang="en-US" altLang="zh-CN" sz="7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Nature</a:t>
            </a:r>
          </a:p>
          <a:p>
            <a:pPr marL="0" indent="0">
              <a:lnSpc>
                <a:spcPct val="95000"/>
              </a:lnSpc>
              <a:buClr>
                <a:srgbClr val="C00000"/>
              </a:buClr>
              <a:buNone/>
            </a:pPr>
            <a:r>
              <a:rPr lang="zh-CN" altLang="en-US" sz="7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人格</a:t>
            </a:r>
            <a:r>
              <a:rPr lang="en-US" altLang="zh-CN" sz="7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endParaRPr lang="el-GR" sz="7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A1AB014-865A-33A6-1BD9-0609CCE7D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5397" y="558022"/>
            <a:ext cx="7018908" cy="962306"/>
          </a:xfrm>
        </p:spPr>
        <p:txBody>
          <a:bodyPr>
            <a:noAutofit/>
          </a:bodyPr>
          <a:lstStyle/>
          <a:p>
            <a:pPr algn="ctr"/>
            <a:r>
              <a:rPr lang="zh-CN" altLang="en-US" sz="6000" b="1" dirty="0">
                <a:solidFill>
                  <a:schemeClr val="tx1"/>
                </a:solidFill>
                <a:latin typeface="SimSun-ExtB" panose="02010609060101010101" pitchFamily="49" charset="-122"/>
                <a:ea typeface="SimSun-ExtB" panose="02010609060101010101" pitchFamily="49" charset="-122"/>
              </a:rPr>
              <a:t>从位格认识神和人</a:t>
            </a:r>
            <a:endParaRPr lang="en-US" sz="6000" b="1" dirty="0">
              <a:solidFill>
                <a:schemeClr val="tx1"/>
              </a:solidFill>
              <a:latin typeface="SimSun-ExtB" panose="02010609060101010101" pitchFamily="49" charset="-122"/>
              <a:ea typeface="SimSun-ExtB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28726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F336D2-2CA8-0BA2-3BB5-AA6A9C6050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21993-8CEB-9093-F059-C585812AD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3077" y="721491"/>
            <a:ext cx="7505829" cy="1030192"/>
          </a:xfrm>
        </p:spPr>
        <p:txBody>
          <a:bodyPr>
            <a:noAutofit/>
          </a:bodyPr>
          <a:lstStyle/>
          <a:p>
            <a:pPr algn="ctr"/>
            <a:r>
              <a:rPr lang="zh-CN" altLang="en-US" sz="6600" b="1" dirty="0">
                <a:solidFill>
                  <a:schemeClr val="tx1"/>
                </a:solidFill>
                <a:latin typeface="SimSun-ExtB" panose="02010609060101010101" pitchFamily="49" charset="-122"/>
                <a:ea typeface="SimSun-ExtB" panose="02010609060101010101" pitchFamily="49" charset="-122"/>
              </a:rPr>
              <a:t>位格的尊贵和成全</a:t>
            </a:r>
            <a:endParaRPr lang="en-US" sz="6600" b="1" dirty="0">
              <a:solidFill>
                <a:schemeClr val="tx1"/>
              </a:solidFill>
              <a:latin typeface="SimSun-ExtB" panose="02010609060101010101" pitchFamily="49" charset="-122"/>
              <a:ea typeface="SimSun-ExtB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D9CA06-B3AF-CA17-A504-EC70564769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1170" y="1983036"/>
            <a:ext cx="9210101" cy="4450815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zh-CN" altLang="en-US" sz="72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耶稣的赎罪</a:t>
            </a:r>
            <a:r>
              <a:rPr lang="en-US" altLang="zh-CN" sz="72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Death</a:t>
            </a:r>
          </a:p>
          <a:p>
            <a:pPr>
              <a:lnSpc>
                <a:spcPct val="120000"/>
              </a:lnSpc>
            </a:pPr>
            <a:r>
              <a:rPr lang="zh-CN" altLang="en-US" sz="7200" b="1" dirty="0">
                <a:solidFill>
                  <a:srgbClr val="C000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我们的选择</a:t>
            </a:r>
            <a:r>
              <a:rPr lang="en-US" altLang="zh-CN" sz="7200" b="1" dirty="0">
                <a:solidFill>
                  <a:srgbClr val="C000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Choice</a:t>
            </a:r>
          </a:p>
          <a:p>
            <a:pPr>
              <a:lnSpc>
                <a:spcPct val="120000"/>
              </a:lnSpc>
            </a:pPr>
            <a:r>
              <a:rPr lang="zh-CN" altLang="en-US" sz="72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上帝的保守</a:t>
            </a:r>
            <a:r>
              <a:rPr lang="en-US" altLang="zh-CN" sz="72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Preserve</a:t>
            </a:r>
          </a:p>
        </p:txBody>
      </p:sp>
    </p:spTree>
    <p:extLst>
      <p:ext uri="{BB962C8B-B14F-4D97-AF65-F5344CB8AC3E}">
        <p14:creationId xmlns:p14="http://schemas.microsoft.com/office/powerpoint/2010/main" val="2143748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B0E6B-B5A4-C2CF-33F4-7EA8F3F31A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1D7CA-199B-48B1-3944-23091C050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5412" y="579806"/>
            <a:ext cx="7805008" cy="1078873"/>
          </a:xfrm>
        </p:spPr>
        <p:txBody>
          <a:bodyPr>
            <a:noAutofit/>
          </a:bodyPr>
          <a:lstStyle/>
          <a:p>
            <a:pPr algn="ctr"/>
            <a:r>
              <a:rPr lang="zh-CN" altLang="en-US" sz="6600" b="1" dirty="0">
                <a:solidFill>
                  <a:schemeClr val="tx1"/>
                </a:solidFill>
                <a:latin typeface="SimSun-ExtB" panose="02010609060101010101" pitchFamily="49" charset="-122"/>
                <a:ea typeface="SimSun-ExtB" panose="02010609060101010101" pitchFamily="49" charset="-122"/>
              </a:rPr>
              <a:t>道</a:t>
            </a:r>
            <a:r>
              <a:rPr lang="en-US" altLang="zh-CN" sz="66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The Word</a:t>
            </a:r>
            <a:endParaRPr lang="en-US" sz="6600" b="1" dirty="0">
              <a:solidFill>
                <a:schemeClr val="tx1"/>
              </a:solidFill>
              <a:latin typeface="SimSun-ExtB" panose="02010609060101010101" pitchFamily="49" charset="-122"/>
              <a:ea typeface="SimSun-ExtB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CAFA02-26C4-330B-34A6-935B85ED6C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0456" y="1818167"/>
            <a:ext cx="9675628" cy="4837814"/>
          </a:xfrm>
        </p:spPr>
        <p:txBody>
          <a:bodyPr>
            <a:noAutofit/>
          </a:bodyPr>
          <a:lstStyle/>
          <a:p>
            <a:pPr algn="l" rtl="0">
              <a:buClr>
                <a:srgbClr val="C00000"/>
              </a:buClr>
            </a:pPr>
            <a:r>
              <a:rPr lang="zh-CN" altLang="en-US" sz="44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腓力对他说</a:t>
            </a:r>
            <a:r>
              <a:rPr lang="zh-CN" altLang="en-US" sz="4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：</a:t>
            </a:r>
            <a:r>
              <a:rPr lang="zh-CN" altLang="en-US" sz="4400" b="1" i="0" u="none" strike="noStrike" baseline="0" dirty="0">
                <a:solidFill>
                  <a:srgbClr val="C000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求主将父显给我们看</a:t>
            </a:r>
            <a:r>
              <a:rPr lang="zh-CN" altLang="en-US" sz="44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，我们就知足了。</a:t>
            </a:r>
          </a:p>
          <a:p>
            <a:pPr algn="l" rtl="0">
              <a:buClr>
                <a:srgbClr val="C00000"/>
              </a:buClr>
            </a:pPr>
            <a:r>
              <a:rPr lang="zh-CN" altLang="en-US" sz="44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耶稣对他说：腓力，我与你们同在这样长久，你还不认识我吗？</a:t>
            </a:r>
            <a:r>
              <a:rPr lang="zh-CN" altLang="en-US" sz="4400" b="1" i="0" u="none" strike="noStrike" baseline="0" dirty="0">
                <a:solidFill>
                  <a:srgbClr val="7030A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人看见了我，就是看见了父</a:t>
            </a:r>
            <a:r>
              <a:rPr lang="zh-CN" altLang="en-US" sz="44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。你怎么说，将父显给我们看呢？约翰福音</a:t>
            </a:r>
            <a:r>
              <a:rPr lang="en-US" altLang="zh-CN" sz="44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John 14</a:t>
            </a:r>
            <a:r>
              <a:rPr lang="en-US" altLang="zh-CN" sz="4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:8-9</a:t>
            </a:r>
          </a:p>
        </p:txBody>
      </p:sp>
    </p:spTree>
    <p:extLst>
      <p:ext uri="{BB962C8B-B14F-4D97-AF65-F5344CB8AC3E}">
        <p14:creationId xmlns:p14="http://schemas.microsoft.com/office/powerpoint/2010/main" val="1777325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AF63E4-32E1-1F81-158C-6CEE6149F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22009-ED32-5A30-3949-E49DF9184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6766" y="484113"/>
            <a:ext cx="9580704" cy="1057608"/>
          </a:xfrm>
        </p:spPr>
        <p:txBody>
          <a:bodyPr>
            <a:noAutofit/>
          </a:bodyPr>
          <a:lstStyle/>
          <a:p>
            <a:pPr algn="ctr"/>
            <a:r>
              <a:rPr lang="zh-CN" altLang="en-US" sz="6000" b="1" dirty="0">
                <a:solidFill>
                  <a:schemeClr val="tx1"/>
                </a:solidFill>
                <a:latin typeface="SimSun-ExtB" panose="02010609060101010101" pitchFamily="49" charset="-122"/>
                <a:ea typeface="SimSun-ExtB" panose="02010609060101010101" pitchFamily="49" charset="-122"/>
              </a:rPr>
              <a:t>道的永存</a:t>
            </a:r>
            <a:r>
              <a:rPr lang="en-US" altLang="zh-CN" sz="5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Eternity of the Word</a:t>
            </a:r>
            <a:endParaRPr lang="en-US" sz="5400" b="1" dirty="0">
              <a:solidFill>
                <a:schemeClr val="tx1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808948-86CE-F9DD-AFF2-756F6C4B8B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1479" y="1541722"/>
            <a:ext cx="10185991" cy="5209952"/>
          </a:xfrm>
        </p:spPr>
        <p:txBody>
          <a:bodyPr>
            <a:noAutofit/>
          </a:bodyPr>
          <a:lstStyle/>
          <a:p>
            <a:pPr algn="l" rtl="0">
              <a:buClr>
                <a:srgbClr val="C00000"/>
              </a:buClr>
            </a:pPr>
            <a:r>
              <a:rPr lang="zh-CN" altLang="en-US" sz="44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太初有道。约翰福音</a:t>
            </a:r>
            <a:r>
              <a:rPr lang="en-US" altLang="zh-CN" sz="4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1:1a</a:t>
            </a:r>
          </a:p>
          <a:p>
            <a:pPr algn="l" rtl="0">
              <a:buClr>
                <a:srgbClr val="C00000"/>
              </a:buClr>
            </a:pPr>
            <a:r>
              <a:rPr lang="zh-CN" altLang="en-US" sz="4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耶稣​对​他们​说：​我​实实​在在​地​告诉​你们：​还​没有​亚伯拉罕，</a:t>
            </a:r>
            <a:r>
              <a:rPr lang="zh-CN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​我​就​存在​了</a:t>
            </a:r>
            <a:r>
              <a:rPr lang="zh-CN" altLang="en-US" sz="4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CN" sz="4400" b="1" dirty="0">
              <a:solidFill>
                <a:schemeClr val="tx1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  <a:p>
            <a:pPr algn="l" rtl="0">
              <a:buClr>
                <a:srgbClr val="C00000"/>
              </a:buClr>
            </a:pPr>
            <a:r>
              <a:rPr lang="zh-CN" altLang="en-US" sz="4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你们​如果​不​信​</a:t>
            </a:r>
            <a:r>
              <a:rPr lang="zh-CN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我​就是​那​一位</a:t>
            </a:r>
            <a:r>
              <a:rPr lang="zh-CN" altLang="en-US" sz="4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，​就​要​死​在​自己​的​罪​中。约翰福音 </a:t>
            </a:r>
            <a:r>
              <a:rPr lang="en-US" altLang="zh-CN" sz="4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8:58, 24</a:t>
            </a:r>
          </a:p>
          <a:p>
            <a:pPr algn="l" rtl="0">
              <a:buClr>
                <a:srgbClr val="C00000"/>
              </a:buClr>
            </a:pPr>
            <a:r>
              <a:rPr lang="zh-CN" altLang="en-US" sz="4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神是自有永有的（耶和华）：第一因</a:t>
            </a:r>
          </a:p>
          <a:p>
            <a:pPr marL="495300" indent="-495300">
              <a:lnSpc>
                <a:spcPct val="105000"/>
              </a:lnSpc>
              <a:buNone/>
            </a:pPr>
            <a:r>
              <a:rPr lang="zh-CN" altLang="en-US" sz="4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	</a:t>
            </a:r>
            <a:r>
              <a:rPr lang="en-US" altLang="zh-CN" sz="4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I am “Whom I am”.  </a:t>
            </a:r>
            <a:r>
              <a:rPr lang="zh-CN" altLang="en-US" sz="4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出埃及记</a:t>
            </a:r>
            <a:r>
              <a:rPr lang="en-US" altLang="zh-CN" sz="4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3:14</a:t>
            </a:r>
          </a:p>
          <a:p>
            <a:pPr algn="l" rtl="0">
              <a:buClr>
                <a:srgbClr val="C00000"/>
              </a:buClr>
            </a:pPr>
            <a:endParaRPr lang="en-US" altLang="zh-CN" sz="4400" b="1" dirty="0">
              <a:solidFill>
                <a:schemeClr val="tx1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743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1438EB-3A05-0C7E-50A8-D5BBBD93C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5998E-C65C-ACA6-B6C3-297E90535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1007" y="218298"/>
            <a:ext cx="10432973" cy="855591"/>
          </a:xfrm>
        </p:spPr>
        <p:txBody>
          <a:bodyPr>
            <a:noAutofit/>
          </a:bodyPr>
          <a:lstStyle/>
          <a:p>
            <a:pPr algn="ctr"/>
            <a:r>
              <a:rPr lang="zh-CN" altLang="en-US" sz="5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道的位格</a:t>
            </a:r>
            <a:r>
              <a:rPr lang="en-US" altLang="zh-CN" sz="5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Person of the Word</a:t>
            </a:r>
            <a:endParaRPr lang="en-US" sz="5400" b="1" dirty="0">
              <a:solidFill>
                <a:schemeClr val="tx1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6DB225-627F-8690-41B9-73C567E6C5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1479" y="1073889"/>
            <a:ext cx="10185991" cy="5784112"/>
          </a:xfrm>
        </p:spPr>
        <p:txBody>
          <a:bodyPr>
            <a:noAutofit/>
          </a:bodyPr>
          <a:lstStyle/>
          <a:p>
            <a:pPr marL="0" indent="0" algn="l" rtl="0">
              <a:lnSpc>
                <a:spcPct val="95000"/>
              </a:lnSpc>
              <a:buClr>
                <a:srgbClr val="C00000"/>
              </a:buClr>
              <a:buNone/>
            </a:pPr>
            <a:r>
              <a:rPr lang="zh-CN" altLang="en-US" sz="42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道与神同在</a:t>
            </a:r>
            <a:r>
              <a:rPr lang="zh-CN" altLang="en-US" sz="42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。约翰福音</a:t>
            </a:r>
            <a:r>
              <a:rPr lang="en-US" altLang="zh-CN" sz="42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1:1b</a:t>
            </a:r>
          </a:p>
          <a:p>
            <a:pPr marL="342900" marR="0" lvl="0" indent="-342900" algn="l" defTabSz="914400" rtl="0" eaLnBrk="1" fontAlgn="base" latinLnBrk="0" hangingPunct="1">
              <a:lnSpc>
                <a:spcPct val="95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zh-CN" alt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Roman" pitchFamily="18" charset="0"/>
                <a:ea typeface="黑体" panose="02010609060101010101" pitchFamily="49" charset="-122"/>
                <a:cs typeface="Arial"/>
              </a:rPr>
              <a:t>自我认知</a:t>
            </a:r>
            <a:r>
              <a:rPr kumimoji="0" lang="en-US" altLang="zh-CN" sz="4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Roman" pitchFamily="18" charset="0"/>
                <a:ea typeface="黑体" panose="02010609060101010101" pitchFamily="49" charset="-122"/>
                <a:cs typeface="Arial"/>
              </a:rPr>
              <a:t>			Self-Conscious</a:t>
            </a:r>
          </a:p>
          <a:p>
            <a:pPr defTabSz="914400" fontAlgn="base">
              <a:lnSpc>
                <a:spcPct val="95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l"/>
              <a:defRPr/>
            </a:pPr>
            <a:r>
              <a:rPr lang="zh-CN" altLang="en-US" sz="4200" b="1" dirty="0">
                <a:solidFill>
                  <a:srgbClr val="000000"/>
                </a:solidFill>
                <a:latin typeface="Times Roman" pitchFamily="18" charset="0"/>
                <a:ea typeface="黑体" panose="02010609060101010101" pitchFamily="49" charset="-122"/>
                <a:cs typeface="Arial"/>
              </a:rPr>
              <a:t>我是谁？</a:t>
            </a:r>
            <a:r>
              <a:rPr lang="en-US" altLang="zh-CN" sz="4200" b="1" dirty="0">
                <a:solidFill>
                  <a:srgbClr val="000000"/>
                </a:solidFill>
                <a:latin typeface="Times Roman" pitchFamily="18" charset="0"/>
                <a:ea typeface="黑体" panose="02010609060101010101" pitchFamily="49" charset="-122"/>
                <a:cs typeface="Arial"/>
              </a:rPr>
              <a:t>			Identity/Purpose</a:t>
            </a:r>
          </a:p>
          <a:p>
            <a:pPr marL="342900" marR="0" lvl="0" indent="-342900" algn="l" defTabSz="914400" rtl="0" eaLnBrk="1" fontAlgn="base" latinLnBrk="0" hangingPunct="1">
              <a:lnSpc>
                <a:spcPct val="95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zh-CN" altLang="en-US" sz="4200" b="1" dirty="0">
                <a:solidFill>
                  <a:srgbClr val="000000"/>
                </a:solidFill>
                <a:latin typeface="Times Roman" pitchFamily="18" charset="0"/>
                <a:ea typeface="黑体" panose="02010609060101010101" pitchFamily="49" charset="-122"/>
                <a:cs typeface="Arial"/>
              </a:rPr>
              <a:t>自由意志</a:t>
            </a:r>
            <a:r>
              <a:rPr lang="en-US" altLang="zh-CN" sz="4200" b="1" dirty="0">
                <a:solidFill>
                  <a:srgbClr val="000000"/>
                </a:solidFill>
                <a:latin typeface="Times Roman" pitchFamily="18" charset="0"/>
                <a:ea typeface="黑体" panose="02010609060101010101" pitchFamily="49" charset="-122"/>
                <a:cs typeface="Arial"/>
              </a:rPr>
              <a:t>			Free-Will</a:t>
            </a:r>
          </a:p>
          <a:p>
            <a:pPr marL="342900" marR="0" lvl="0" indent="-342900" algn="l" defTabSz="914400" rtl="0" eaLnBrk="1" fontAlgn="base" latinLnBrk="0" hangingPunct="1">
              <a:lnSpc>
                <a:spcPct val="95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zh-CN" alt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Roman" pitchFamily="18" charset="0"/>
                <a:ea typeface="黑体" panose="02010609060101010101" pitchFamily="49" charset="-122"/>
                <a:cs typeface="Arial"/>
              </a:rPr>
              <a:t>道德性</a:t>
            </a:r>
            <a:r>
              <a:rPr lang="en-US" altLang="zh-CN" sz="4200" b="1" dirty="0">
                <a:solidFill>
                  <a:srgbClr val="000000"/>
                </a:solidFill>
                <a:latin typeface="Times Roman" pitchFamily="18" charset="0"/>
                <a:ea typeface="黑体" panose="02010609060101010101" pitchFamily="49" charset="-122"/>
                <a:cs typeface="Arial"/>
              </a:rPr>
              <a:t>		</a:t>
            </a:r>
            <a:r>
              <a:rPr kumimoji="0" lang="zh-CN" alt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Roman" pitchFamily="18" charset="0"/>
                <a:ea typeface="黑体" panose="02010609060101010101" pitchFamily="49" charset="-122"/>
                <a:cs typeface="Arial"/>
              </a:rPr>
              <a:t>	</a:t>
            </a:r>
            <a:r>
              <a:rPr kumimoji="0" lang="en-US" altLang="zh-CN" sz="4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Roman" pitchFamily="18" charset="0"/>
                <a:ea typeface="黑体" panose="02010609060101010101" pitchFamily="49" charset="-122"/>
                <a:cs typeface="Arial"/>
              </a:rPr>
              <a:t>Morality</a:t>
            </a:r>
          </a:p>
          <a:p>
            <a:pPr marL="342900" marR="0" lvl="0" indent="-342900" algn="l" defTabSz="914400" rtl="0" eaLnBrk="1" fontAlgn="base" latinLnBrk="0" hangingPunct="1">
              <a:lnSpc>
                <a:spcPct val="95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zh-CN" altLang="en-US" sz="4200" b="1" dirty="0">
                <a:solidFill>
                  <a:srgbClr val="000000"/>
                </a:solidFill>
                <a:latin typeface="Times Roman" pitchFamily="18" charset="0"/>
                <a:ea typeface="黑体" panose="02010609060101010101" pitchFamily="49" charset="-122"/>
                <a:cs typeface="Arial"/>
              </a:rPr>
              <a:t>独特性</a:t>
            </a:r>
            <a:r>
              <a:rPr lang="en-US" altLang="zh-CN" sz="4200" b="1" dirty="0">
                <a:solidFill>
                  <a:srgbClr val="000000"/>
                </a:solidFill>
                <a:latin typeface="Times Roman" pitchFamily="18" charset="0"/>
                <a:ea typeface="黑体" panose="02010609060101010101" pitchFamily="49" charset="-122"/>
                <a:cs typeface="Arial"/>
              </a:rPr>
              <a:t>			Unique</a:t>
            </a:r>
          </a:p>
          <a:p>
            <a:pPr marL="342900" marR="0" lvl="0" indent="-342900" algn="l" defTabSz="914400" rtl="0" eaLnBrk="1" fontAlgn="base" latinLnBrk="0" hangingPunct="1">
              <a:lnSpc>
                <a:spcPct val="95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zh-CN" altLang="en-US" sz="4200" b="1" dirty="0">
                <a:solidFill>
                  <a:srgbClr val="000000"/>
                </a:solidFill>
                <a:latin typeface="Times Roman" pitchFamily="18" charset="0"/>
                <a:ea typeface="黑体" panose="02010609060101010101" pitchFamily="49" charset="-122"/>
                <a:cs typeface="Arial"/>
              </a:rPr>
              <a:t>关系性</a:t>
            </a:r>
            <a:r>
              <a:rPr lang="en-US" altLang="zh-CN" sz="4200" b="1" dirty="0">
                <a:solidFill>
                  <a:srgbClr val="000000"/>
                </a:solidFill>
                <a:latin typeface="Times Roman" pitchFamily="18" charset="0"/>
                <a:ea typeface="黑体" panose="02010609060101010101" pitchFamily="49" charset="-122"/>
                <a:cs typeface="Arial"/>
              </a:rPr>
              <a:t>			Relational, Loving</a:t>
            </a:r>
          </a:p>
          <a:p>
            <a:pPr marL="342900" marR="0" lvl="0" indent="-342900" algn="l" defTabSz="914400" rtl="0" eaLnBrk="1" fontAlgn="base" latinLnBrk="0" hangingPunct="1">
              <a:lnSpc>
                <a:spcPct val="95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zh-CN" alt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Roman" pitchFamily="18" charset="0"/>
                <a:ea typeface="黑体" panose="02010609060101010101" pitchFamily="49" charset="-122"/>
                <a:cs typeface="Arial"/>
              </a:rPr>
              <a:t>永恒性</a:t>
            </a:r>
            <a:r>
              <a:rPr kumimoji="0" lang="en-US" altLang="zh-CN" sz="4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Roman" pitchFamily="18" charset="0"/>
                <a:ea typeface="黑体" panose="02010609060101010101" pitchFamily="49" charset="-122"/>
                <a:cs typeface="Arial"/>
              </a:rPr>
              <a:t>			Eternity</a:t>
            </a:r>
            <a:endParaRPr kumimoji="0" lang="en-US" altLang="zh-CN" sz="4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宋体" panose="02010600030101010101" pitchFamily="2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12131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1069C-6396-BBFE-6A48-B1BB3D14D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4F17C-5632-DCA5-E825-B4833E51A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1479" y="218297"/>
            <a:ext cx="9694203" cy="855591"/>
          </a:xfrm>
        </p:spPr>
        <p:txBody>
          <a:bodyPr>
            <a:noAutofit/>
          </a:bodyPr>
          <a:lstStyle/>
          <a:p>
            <a:pPr algn="ctr"/>
            <a:r>
              <a:rPr lang="zh-CN" altLang="en-US" sz="5400" b="1" dirty="0">
                <a:solidFill>
                  <a:schemeClr val="tx1"/>
                </a:solidFill>
                <a:latin typeface="SimSun-ExtB" panose="02010609060101010101" pitchFamily="49" charset="-122"/>
                <a:ea typeface="SimSun-ExtB" panose="02010609060101010101" pitchFamily="49" charset="-122"/>
              </a:rPr>
              <a:t>道的神性</a:t>
            </a:r>
            <a:r>
              <a:rPr lang="en-US" altLang="zh-CN" sz="5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Divinity of the Word</a:t>
            </a:r>
            <a:endParaRPr lang="en-US" sz="5400" b="1" dirty="0">
              <a:solidFill>
                <a:schemeClr val="tx1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19CEC8-A352-B28A-4AA2-CE01A31CAC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1479" y="1167787"/>
            <a:ext cx="10185991" cy="5690213"/>
          </a:xfrm>
        </p:spPr>
        <p:txBody>
          <a:bodyPr>
            <a:noAutofit/>
          </a:bodyPr>
          <a:lstStyle/>
          <a:p>
            <a:pPr marL="0" indent="0" algn="l" rtl="0">
              <a:buClr>
                <a:srgbClr val="C00000"/>
              </a:buClr>
              <a:buNone/>
            </a:pPr>
            <a:r>
              <a:rPr lang="zh-CN" altLang="en-US" sz="4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道就是神</a:t>
            </a:r>
            <a:r>
              <a:rPr lang="zh-CN" altLang="en-US" sz="44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。约翰福音</a:t>
            </a:r>
            <a:r>
              <a:rPr lang="en-US" altLang="zh-CN" sz="4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1:1c</a:t>
            </a:r>
          </a:p>
          <a:p>
            <a:pPr lvl="0" defTabSz="914400" fontAlgn="base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l"/>
            </a:pPr>
            <a:r>
              <a:rPr lang="zh-CN" altLang="en-US" sz="4400" b="1" dirty="0">
                <a:solidFill>
                  <a:srgbClr val="0000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不分割</a:t>
            </a:r>
            <a:endParaRPr lang="en-US" altLang="zh-CN" sz="4400" b="1" dirty="0">
              <a:solidFill>
                <a:srgbClr val="000000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  <a:p>
            <a:pPr lvl="0" defTabSz="914400" fontAlgn="base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l"/>
            </a:pPr>
            <a:r>
              <a:rPr lang="zh-CN" altLang="en-US" sz="4400" b="1" dirty="0">
                <a:solidFill>
                  <a:srgbClr val="0000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不减少</a:t>
            </a:r>
            <a:endParaRPr lang="en-US" altLang="zh-CN" sz="4400" b="1" dirty="0">
              <a:solidFill>
                <a:srgbClr val="000000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  <a:p>
            <a:pPr lvl="0" defTabSz="914400" fontAlgn="base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l"/>
            </a:pPr>
            <a:r>
              <a:rPr lang="zh-CN" altLang="en-US" sz="4400" b="1" dirty="0">
                <a:solidFill>
                  <a:srgbClr val="0000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不增加</a:t>
            </a:r>
            <a:endParaRPr lang="en-US" altLang="zh-CN" sz="4400" b="1" dirty="0">
              <a:solidFill>
                <a:srgbClr val="000000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  <a:p>
            <a:pPr lvl="0" defTabSz="914400" fontAlgn="base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l"/>
            </a:pPr>
            <a:r>
              <a:rPr lang="zh-CN" altLang="en-US" sz="4400" b="1" dirty="0">
                <a:solidFill>
                  <a:srgbClr val="0000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可传递</a:t>
            </a:r>
            <a:endParaRPr lang="en-US" altLang="zh-CN" sz="4400" b="1" dirty="0">
              <a:solidFill>
                <a:srgbClr val="000000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  <a:p>
            <a:pPr lvl="0" defTabSz="914400" fontAlgn="base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l"/>
            </a:pPr>
            <a:r>
              <a:rPr lang="zh-CN" altLang="en-US" sz="4400" b="1" dirty="0">
                <a:solidFill>
                  <a:srgbClr val="0000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可共享</a:t>
            </a:r>
            <a:endParaRPr lang="en-US" altLang="zh-CN" sz="4400" b="1" dirty="0">
              <a:solidFill>
                <a:srgbClr val="000000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  <a:p>
            <a:pPr lvl="0" defTabSz="914400" fontAlgn="base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l"/>
            </a:pPr>
            <a:r>
              <a:rPr lang="zh-CN" altLang="en-US" sz="4400" b="1" dirty="0">
                <a:solidFill>
                  <a:srgbClr val="0000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完全一样</a:t>
            </a:r>
            <a:endParaRPr lang="en-US" altLang="zh-CN" sz="4400" b="1" dirty="0">
              <a:solidFill>
                <a:srgbClr val="000000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4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B02042-6449-EC49-7DC7-95D8750800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E0E771-8E1B-E1CB-252D-0CF9625D1B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0968" y="2158410"/>
            <a:ext cx="10047767" cy="3689498"/>
          </a:xfrm>
        </p:spPr>
        <p:txBody>
          <a:bodyPr>
            <a:noAutofit/>
          </a:bodyPr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zh-CN" altLang="en-US" sz="6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道的永存：太初有道</a:t>
            </a:r>
            <a:endParaRPr lang="en-US" altLang="zh-CN" sz="6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zh-CN" altLang="en-US" sz="6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道的位格：道与神同在</a:t>
            </a:r>
            <a:endParaRPr lang="en-US" altLang="zh-CN" sz="6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zh-CN" altLang="en-US" sz="6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道的神性：道就是神</a:t>
            </a:r>
            <a:r>
              <a:rPr lang="en-US" altLang="zh-CN" sz="6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l-GR" sz="6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7DA6B3E-BF72-2A80-4BCD-A9AE65EC2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6546" y="759407"/>
            <a:ext cx="7018908" cy="1036341"/>
          </a:xfrm>
        </p:spPr>
        <p:txBody>
          <a:bodyPr>
            <a:noAutofit/>
          </a:bodyPr>
          <a:lstStyle/>
          <a:p>
            <a:pPr algn="ctr"/>
            <a:r>
              <a:rPr lang="zh-CN" altLang="en-US" sz="7200" b="1" dirty="0">
                <a:solidFill>
                  <a:schemeClr val="tx1"/>
                </a:solidFill>
                <a:latin typeface="SimSun-ExtB" panose="02010609060101010101" pitchFamily="49" charset="-122"/>
                <a:ea typeface="SimSun-ExtB" panose="02010609060101010101" pitchFamily="49" charset="-122"/>
              </a:rPr>
              <a:t>从道认识神</a:t>
            </a:r>
            <a:endParaRPr lang="en-US" sz="7200" b="1" dirty="0">
              <a:solidFill>
                <a:schemeClr val="tx1"/>
              </a:solidFill>
              <a:latin typeface="SimSun-ExtB" panose="02010609060101010101" pitchFamily="49" charset="-122"/>
              <a:ea typeface="SimSun-ExtB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70892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5224DA-B63E-BC5F-394F-A85CECC7D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855FC-8641-4A1C-8852-836A3D0166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0968" y="1178806"/>
            <a:ext cx="10047767" cy="5679194"/>
          </a:xfrm>
        </p:spPr>
        <p:txBody>
          <a:bodyPr>
            <a:noAutofit/>
          </a:bodyPr>
          <a:lstStyle/>
          <a:p>
            <a:pPr>
              <a:lnSpc>
                <a:spcPct val="95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zh-CN" altLang="en-US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神性</a:t>
            </a:r>
            <a:r>
              <a:rPr lang="en-US" altLang="zh-CN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Essence, One God</a:t>
            </a:r>
          </a:p>
          <a:p>
            <a:pPr>
              <a:lnSpc>
                <a:spcPct val="95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zh-CN" altLang="en-US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位格</a:t>
            </a:r>
            <a:r>
              <a:rPr lang="en-US" altLang="zh-CN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Three Persons</a:t>
            </a:r>
          </a:p>
          <a:p>
            <a:pPr>
              <a:lnSpc>
                <a:spcPct val="95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zh-CN" altLang="en-US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从神性看，道就是神</a:t>
            </a:r>
            <a:endParaRPr lang="en-US" altLang="zh-CN" sz="4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5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zh-CN" altLang="en-US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从位格看，道是神的儿子</a:t>
            </a:r>
            <a:endParaRPr lang="en-US" altLang="zh-CN" sz="4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5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zh-CN" altLang="en-US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耶稣：道成了肉身</a:t>
            </a:r>
            <a:endParaRPr lang="en-US" altLang="zh-CN" sz="4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5000"/>
              </a:lnSpc>
              <a:buClr>
                <a:srgbClr val="C00000"/>
              </a:buClr>
              <a:buNone/>
            </a:pPr>
            <a:r>
              <a:rPr lang="en-US" altLang="zh-CN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</a:t>
            </a:r>
            <a:r>
              <a:rPr lang="zh-CN" altLang="en-US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一个位格、神人二性</a:t>
            </a:r>
            <a:endParaRPr lang="en-US" altLang="zh-CN" sz="4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5000"/>
              </a:lnSpc>
              <a:buClr>
                <a:srgbClr val="C00000"/>
              </a:buClr>
              <a:buNone/>
            </a:pPr>
            <a:r>
              <a:rPr lang="en-US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</a:t>
            </a:r>
            <a:r>
              <a:rPr lang="zh-CN" altLang="en-US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一个身份：神的儿子</a:t>
            </a:r>
            <a:endParaRPr lang="el-GR" sz="4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5CB6289-25EB-D13A-E0C1-D98D59383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6546" y="216500"/>
            <a:ext cx="7018908" cy="962306"/>
          </a:xfrm>
        </p:spPr>
        <p:txBody>
          <a:bodyPr>
            <a:noAutofit/>
          </a:bodyPr>
          <a:lstStyle/>
          <a:p>
            <a:pPr algn="ctr"/>
            <a:r>
              <a:rPr lang="zh-CN" altLang="en-US" sz="6000" b="1" dirty="0">
                <a:solidFill>
                  <a:schemeClr val="tx1"/>
                </a:solidFill>
                <a:latin typeface="SimSun-ExtB" panose="02010609060101010101" pitchFamily="49" charset="-122"/>
                <a:ea typeface="SimSun-ExtB" panose="02010609060101010101" pitchFamily="49" charset="-122"/>
              </a:rPr>
              <a:t>从道认识神</a:t>
            </a:r>
            <a:r>
              <a:rPr lang="en-US" altLang="zh-CN" sz="60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God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442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D158D9-4A70-BC37-DA73-B6A5B84E9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C39D78-8ABC-7A68-6815-6DACE5CB3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4901" y="1608463"/>
            <a:ext cx="9609711" cy="4803354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</a:pPr>
            <a:r>
              <a:rPr lang="zh-CN" altLang="en-US" sz="5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太初有道，</a:t>
            </a:r>
            <a:endParaRPr lang="en-US" altLang="zh-CN" sz="5400" b="1" dirty="0">
              <a:solidFill>
                <a:schemeClr val="tx1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zh-CN" altLang="en-US" sz="5400" b="1" dirty="0">
                <a:solidFill>
                  <a:srgbClr val="7030A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道与神同在</a:t>
            </a:r>
            <a:r>
              <a:rPr lang="zh-CN" altLang="en-US" sz="5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，</a:t>
            </a:r>
            <a:endParaRPr lang="en-US" altLang="zh-CN" sz="5400" b="1" dirty="0">
              <a:solidFill>
                <a:schemeClr val="tx1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zh-CN" altLang="en-US" sz="5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道就是神。</a:t>
            </a:r>
          </a:p>
          <a:p>
            <a:pPr>
              <a:buClr>
                <a:srgbClr val="C00000"/>
              </a:buClr>
            </a:pPr>
            <a:r>
              <a:rPr lang="zh-CN" altLang="en-US" sz="5400" b="1" dirty="0">
                <a:solidFill>
                  <a:srgbClr val="7030A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这道</a:t>
            </a:r>
            <a:r>
              <a:rPr lang="zh-CN" altLang="en-US" sz="5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太初</a:t>
            </a:r>
            <a:r>
              <a:rPr lang="zh-CN" altLang="en-US" sz="5400" b="1" dirty="0">
                <a:solidFill>
                  <a:srgbClr val="7030A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与神同在</a:t>
            </a:r>
            <a:r>
              <a:rPr lang="zh-CN" altLang="en-US" sz="5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。 </a:t>
            </a:r>
            <a:endParaRPr lang="en-US" altLang="zh-CN" sz="5400" b="1" dirty="0">
              <a:solidFill>
                <a:schemeClr val="tx1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CN" sz="5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	 </a:t>
            </a:r>
            <a:r>
              <a:rPr lang="zh-CN" altLang="en-US" sz="5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约翰福音</a:t>
            </a:r>
            <a:r>
              <a:rPr lang="en-US" altLang="zh-CN" sz="54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John 1:1-2</a:t>
            </a:r>
            <a:endParaRPr lang="en-US" sz="5400" b="1" dirty="0">
              <a:solidFill>
                <a:schemeClr val="tx1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0906B18-53CF-0084-35DF-8F98B0680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0148" y="446183"/>
            <a:ext cx="7524522" cy="962306"/>
          </a:xfrm>
        </p:spPr>
        <p:txBody>
          <a:bodyPr>
            <a:noAutofit/>
          </a:bodyPr>
          <a:lstStyle/>
          <a:p>
            <a:pPr algn="ctr"/>
            <a:r>
              <a:rPr lang="zh-CN" altLang="en-US" sz="6000" b="1" dirty="0">
                <a:solidFill>
                  <a:schemeClr val="tx1"/>
                </a:solidFill>
                <a:latin typeface="SimSun-ExtB" panose="02010609060101010101" pitchFamily="49" charset="-122"/>
                <a:ea typeface="SimSun-ExtB" panose="02010609060101010101" pitchFamily="49" charset="-122"/>
              </a:rPr>
              <a:t>从道认识位格</a:t>
            </a:r>
            <a:r>
              <a:rPr lang="en-US" altLang="zh-CN" sz="6000" b="1" dirty="0">
                <a:solidFill>
                  <a:schemeClr val="tx1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Person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346113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384</TotalTime>
  <Words>1378</Words>
  <Application>Microsoft Office PowerPoint</Application>
  <PresentationFormat>Widescreen</PresentationFormat>
  <Paragraphs>105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SimSun-ExtB</vt:lpstr>
      <vt:lpstr>Times Roman</vt:lpstr>
      <vt:lpstr>Arial</vt:lpstr>
      <vt:lpstr>Calibri</vt:lpstr>
      <vt:lpstr>Century Gothic</vt:lpstr>
      <vt:lpstr>SBL Greek</vt:lpstr>
      <vt:lpstr>Times New Roman</vt:lpstr>
      <vt:lpstr>Wingdings</vt:lpstr>
      <vt:lpstr>Wingdings 3</vt:lpstr>
      <vt:lpstr>Wisp</vt:lpstr>
      <vt:lpstr>从位格认识人的尊贵</vt:lpstr>
      <vt:lpstr>道The Word</vt:lpstr>
      <vt:lpstr>道The Word</vt:lpstr>
      <vt:lpstr>道的永存Eternity of the Word</vt:lpstr>
      <vt:lpstr>道的位格Person of the Word</vt:lpstr>
      <vt:lpstr>道的神性Divinity of the Word</vt:lpstr>
      <vt:lpstr>从道认识神</vt:lpstr>
      <vt:lpstr>从道认识神God</vt:lpstr>
      <vt:lpstr>从道认识位格Person</vt:lpstr>
      <vt:lpstr>从道认识位格</vt:lpstr>
      <vt:lpstr>从道认识位格</vt:lpstr>
      <vt:lpstr>位格的奥秘和彰显</vt:lpstr>
      <vt:lpstr>位格的外延</vt:lpstr>
      <vt:lpstr>位格的成全 位格奥秘的彰显</vt:lpstr>
      <vt:lpstr>位格的成全</vt:lpstr>
      <vt:lpstr>位格的成全</vt:lpstr>
      <vt:lpstr>位格的成全</vt:lpstr>
      <vt:lpstr>从位格认识人的尊贵</vt:lpstr>
      <vt:lpstr>从位格认识人的尊贵</vt:lpstr>
      <vt:lpstr>从位格认识神和人</vt:lpstr>
      <vt:lpstr>位格的尊贵和成全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Vine Mu</dc:creator>
  <cp:lastModifiedBy>Vine Mu</cp:lastModifiedBy>
  <cp:revision>54</cp:revision>
  <dcterms:created xsi:type="dcterms:W3CDTF">2026-06-27T17:07:09Z</dcterms:created>
  <dcterms:modified xsi:type="dcterms:W3CDTF">2026-06-27T23:32:33Z</dcterms:modified>
</cp:coreProperties>
</file>