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y="5143500" cx="9144000"/>
  <p:notesSz cx="6858000" cy="9144000"/>
  <p:embeddedFontLst>
    <p:embeddedFont>
      <p:font typeface="Helvetica Neue"/>
      <p:regular r:id="rId25"/>
      <p:bold r:id="rId26"/>
      <p:italic r:id="rId27"/>
      <p:boldItalic r:id="rId2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9" roundtripDataSignature="AMtx7mhxc/dyX1pxjR0ESo93JqOpG8J4c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HelveticaNeue-bold.fntdata"/><Relationship Id="rId25" Type="http://schemas.openxmlformats.org/officeDocument/2006/relationships/font" Target="fonts/HelveticaNeue-regular.fntdata"/><Relationship Id="rId28" Type="http://schemas.openxmlformats.org/officeDocument/2006/relationships/font" Target="fonts/HelveticaNeue-boldItalic.fntdata"/><Relationship Id="rId27" Type="http://schemas.openxmlformats.org/officeDocument/2006/relationships/font" Target="fonts/HelveticaNeue-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customschemas.google.com/relationships/presentationmetadata" Target="meta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indent="-228600" lvl="1" marL="9144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indent="-228600" lvl="2" marL="13716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indent="-228600" lvl="3" marL="18288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indent="-228600" lvl="4" marL="22860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indent="-228600" lvl="5" marL="27432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indent="-228600" lvl="6" marL="32004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indent="-228600" lvl="7" marL="36576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indent="-228600" lvl="8" marL="4114800" marR="0" rtl="0" algn="l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200" u="none" cap="none" strike="noStrike"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3f852dc4c76_1_1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g3f852dc4c76_1_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3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2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f852dc4c76_1_19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g3f852dc4c76_1_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f852dc4c76_1_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g3f852dc4c76_1_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5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6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3f852dc4c76_1_0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g3f852dc4c76_1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1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8:notes"/>
          <p:cNvSpPr txBox="1"/>
          <p:nvPr>
            <p:ph idx="1" type="body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tx">
  <p:cSld name="TITLE_AND_BODY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1"/>
          <p:cNvSpPr txBox="1"/>
          <p:nvPr>
            <p:ph idx="12" type="sldNum"/>
          </p:nvPr>
        </p:nvSpPr>
        <p:spPr>
          <a:xfrm>
            <a:off x="8497999" y="4688759"/>
            <a:ext cx="548718" cy="393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_AND_BODY">
  <p:cSld name="TITLE_AND_BODY 2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2"/>
          <p:cNvSpPr txBox="1"/>
          <p:nvPr>
            <p:ph type="title"/>
          </p:nvPr>
        </p:nvSpPr>
        <p:spPr>
          <a:xfrm>
            <a:off x="311698" y="445025"/>
            <a:ext cx="8520604" cy="707455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2"/>
          <p:cNvSpPr txBox="1"/>
          <p:nvPr>
            <p:ph idx="1" type="body"/>
          </p:nvPr>
        </p:nvSpPr>
        <p:spPr>
          <a:xfrm>
            <a:off x="311698" y="1152475"/>
            <a:ext cx="8520604" cy="39910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317500" lvl="0" marL="4572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4" name="Google Shape;14;p22"/>
          <p:cNvSpPr txBox="1"/>
          <p:nvPr>
            <p:ph idx="12" type="sldNum"/>
          </p:nvPr>
        </p:nvSpPr>
        <p:spPr>
          <a:xfrm>
            <a:off x="8497999" y="4688759"/>
            <a:ext cx="548718" cy="393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3"/>
          <p:cNvSpPr/>
          <p:nvPr/>
        </p:nvSpPr>
        <p:spPr>
          <a:xfrm>
            <a:off x="80700" y="2651099"/>
            <a:ext cx="8982600" cy="2411705"/>
          </a:xfrm>
          <a:prstGeom prst="rect">
            <a:avLst/>
          </a:prstGeom>
          <a:solidFill>
            <a:srgbClr val="5E2B97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17;p23"/>
          <p:cNvSpPr txBox="1"/>
          <p:nvPr>
            <p:ph type="title"/>
          </p:nvPr>
        </p:nvSpPr>
        <p:spPr>
          <a:xfrm>
            <a:off x="485873" y="264473"/>
            <a:ext cx="8183703" cy="1473603"/>
          </a:xfrm>
          <a:prstGeom prst="rect">
            <a:avLst/>
          </a:prstGeom>
          <a:noFill/>
          <a:ln>
            <a:noFill/>
          </a:ln>
        </p:spPr>
        <p:txBody>
          <a:bodyPr anchorCtr="0" anchor="b" bIns="91400" lIns="91400" spcFirstLastPara="1" rIns="91400" wrap="square" tIns="914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3"/>
          <p:cNvSpPr txBox="1"/>
          <p:nvPr>
            <p:ph idx="1" type="body"/>
          </p:nvPr>
        </p:nvSpPr>
        <p:spPr>
          <a:xfrm>
            <a:off x="485873" y="1738072"/>
            <a:ext cx="8183703" cy="861003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317500" lvl="0" marL="4572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23"/>
          <p:cNvSpPr txBox="1"/>
          <p:nvPr>
            <p:ph idx="12" type="sldNum"/>
          </p:nvPr>
        </p:nvSpPr>
        <p:spPr>
          <a:xfrm>
            <a:off x="8497999" y="4688759"/>
            <a:ext cx="548718" cy="393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1pPr>
            <a:lvl2pPr indent="0" lvl="1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2pPr>
            <a:lvl3pPr indent="0" lvl="2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3pPr>
            <a:lvl4pPr indent="0" lvl="3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4pPr>
            <a:lvl5pPr indent="0" lvl="4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5pPr>
            <a:lvl6pPr indent="0" lvl="5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6pPr>
            <a:lvl7pPr indent="0" lvl="6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7pPr>
            <a:lvl8pPr indent="0" lvl="7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8pPr>
            <a:lvl9pPr indent="0" lvl="8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7F7F7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_HEADER" type="secHead">
  <p:cSld name="SECTION_HEADER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4"/>
          <p:cNvSpPr/>
          <p:nvPr/>
        </p:nvSpPr>
        <p:spPr>
          <a:xfrm>
            <a:off x="80700" y="2651099"/>
            <a:ext cx="8982600" cy="2411705"/>
          </a:xfrm>
          <a:prstGeom prst="rect">
            <a:avLst/>
          </a:prstGeom>
          <a:solidFill>
            <a:srgbClr val="5E2B97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2;p24"/>
          <p:cNvSpPr txBox="1"/>
          <p:nvPr>
            <p:ph type="title"/>
          </p:nvPr>
        </p:nvSpPr>
        <p:spPr>
          <a:xfrm>
            <a:off x="485873" y="1714500"/>
            <a:ext cx="8183703" cy="785701"/>
          </a:xfrm>
          <a:prstGeom prst="rect">
            <a:avLst/>
          </a:prstGeom>
          <a:noFill/>
          <a:ln>
            <a:noFill/>
          </a:ln>
        </p:spPr>
        <p:txBody>
          <a:bodyPr anchorCtr="0" anchor="b" bIns="91400" lIns="91400" spcFirstLastPara="1" rIns="91400" wrap="square" tIns="914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4"/>
          <p:cNvSpPr txBox="1"/>
          <p:nvPr>
            <p:ph idx="12" type="sldNum"/>
          </p:nvPr>
        </p:nvSpPr>
        <p:spPr>
          <a:xfrm>
            <a:off x="8497999" y="4688759"/>
            <a:ext cx="548718" cy="393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1pPr>
            <a:lvl2pPr indent="0" lvl="1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2pPr>
            <a:lvl3pPr indent="0" lvl="2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3pPr>
            <a:lvl4pPr indent="0" lvl="3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4pPr>
            <a:lvl5pPr indent="0" lvl="4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5pPr>
            <a:lvl6pPr indent="0" lvl="5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6pPr>
            <a:lvl7pPr indent="0" lvl="6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7pPr>
            <a:lvl8pPr indent="0" lvl="7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8pPr>
            <a:lvl9pPr indent="0" lvl="8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7F7F7F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_AND_TWO_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5"/>
          <p:cNvSpPr txBox="1"/>
          <p:nvPr>
            <p:ph type="title"/>
          </p:nvPr>
        </p:nvSpPr>
        <p:spPr>
          <a:xfrm>
            <a:off x="311698" y="445025"/>
            <a:ext cx="8520604" cy="707455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5"/>
          <p:cNvSpPr txBox="1"/>
          <p:nvPr>
            <p:ph idx="1" type="body"/>
          </p:nvPr>
        </p:nvSpPr>
        <p:spPr>
          <a:xfrm>
            <a:off x="311698" y="1152475"/>
            <a:ext cx="3999904" cy="39910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317500" lvl="0" marL="4572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7" name="Google Shape;27;p25"/>
          <p:cNvSpPr txBox="1"/>
          <p:nvPr>
            <p:ph idx="12" type="sldNum"/>
          </p:nvPr>
        </p:nvSpPr>
        <p:spPr>
          <a:xfrm>
            <a:off x="8497999" y="4688759"/>
            <a:ext cx="548718" cy="393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_ONLY" type="titleOnly">
  <p:cSld name="TITLE_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6"/>
          <p:cNvSpPr txBox="1"/>
          <p:nvPr>
            <p:ph type="title"/>
          </p:nvPr>
        </p:nvSpPr>
        <p:spPr>
          <a:xfrm>
            <a:off x="311698" y="445025"/>
            <a:ext cx="8520604" cy="1383777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26"/>
          <p:cNvSpPr txBox="1"/>
          <p:nvPr>
            <p:ph idx="12" type="sldNum"/>
          </p:nvPr>
        </p:nvSpPr>
        <p:spPr>
          <a:xfrm>
            <a:off x="8497999" y="4688759"/>
            <a:ext cx="548718" cy="393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_COLUMN_TEXT">
  <p:cSld name="ONE_COLUMN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7"/>
          <p:cNvSpPr txBox="1"/>
          <p:nvPr>
            <p:ph type="title"/>
          </p:nvPr>
        </p:nvSpPr>
        <p:spPr>
          <a:xfrm>
            <a:off x="311698" y="0"/>
            <a:ext cx="2808004" cy="1311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00" lIns="91400" spcFirstLastPara="1" rIns="91400" wrap="square" tIns="914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7"/>
          <p:cNvSpPr txBox="1"/>
          <p:nvPr>
            <p:ph idx="1" type="body"/>
          </p:nvPr>
        </p:nvSpPr>
        <p:spPr>
          <a:xfrm>
            <a:off x="311698" y="1389598"/>
            <a:ext cx="2808004" cy="3753904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317500" lvl="0" marL="4572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4" name="Google Shape;34;p27"/>
          <p:cNvSpPr txBox="1"/>
          <p:nvPr>
            <p:ph idx="12" type="sldNum"/>
          </p:nvPr>
        </p:nvSpPr>
        <p:spPr>
          <a:xfrm>
            <a:off x="8497999" y="4688759"/>
            <a:ext cx="548718" cy="393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_POINT">
  <p:cSld name="MAIN_POINT">
    <p:bg>
      <p:bgPr>
        <a:solidFill>
          <a:srgbClr val="5E2B97"/>
        </a:solidFill>
      </p:bgPr>
    </p:bg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8"/>
          <p:cNvSpPr txBox="1"/>
          <p:nvPr>
            <p:ph type="title"/>
          </p:nvPr>
        </p:nvSpPr>
        <p:spPr>
          <a:xfrm>
            <a:off x="490250" y="526348"/>
            <a:ext cx="5604001" cy="409080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8"/>
          <p:cNvSpPr txBox="1"/>
          <p:nvPr>
            <p:ph idx="12" type="sldNum"/>
          </p:nvPr>
        </p:nvSpPr>
        <p:spPr>
          <a:xfrm>
            <a:off x="8497999" y="4688759"/>
            <a:ext cx="548718" cy="393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1pPr>
            <a:lvl2pPr indent="0" lvl="1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2pPr>
            <a:lvl3pPr indent="0" lvl="2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3pPr>
            <a:lvl4pPr indent="0" lvl="3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4pPr>
            <a:lvl5pPr indent="0" lvl="4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5pPr>
            <a:lvl6pPr indent="0" lvl="5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6pPr>
            <a:lvl7pPr indent="0" lvl="6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7pPr>
            <a:lvl8pPr indent="0" lvl="7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8pPr>
            <a:lvl9pPr indent="0" lvl="8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7F7F7F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_TITLE_AND_DESCRIPTION">
  <p:cSld name="SECTION_TITLE_AND_DESCRIPTION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9"/>
          <p:cNvSpPr/>
          <p:nvPr/>
        </p:nvSpPr>
        <p:spPr>
          <a:xfrm>
            <a:off x="4636799" y="80697"/>
            <a:ext cx="4426516" cy="4982106"/>
          </a:xfrm>
          <a:prstGeom prst="rect">
            <a:avLst/>
          </a:prstGeom>
          <a:solidFill>
            <a:srgbClr val="5E2B97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0" name="Google Shape;40;p29"/>
          <p:cNvCxnSpPr/>
          <p:nvPr/>
        </p:nvCxnSpPr>
        <p:spPr>
          <a:xfrm>
            <a:off x="5029675" y="4495500"/>
            <a:ext cx="468307" cy="13"/>
          </a:xfrm>
          <a:prstGeom prst="straightConnector1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" name="Google Shape;41;p29"/>
          <p:cNvSpPr txBox="1"/>
          <p:nvPr>
            <p:ph type="title"/>
          </p:nvPr>
        </p:nvSpPr>
        <p:spPr>
          <a:xfrm>
            <a:off x="265500" y="0"/>
            <a:ext cx="4045200" cy="2715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00" lIns="91400" spcFirstLastPara="1" rIns="91400" wrap="square" tIns="914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9"/>
          <p:cNvSpPr txBox="1"/>
          <p:nvPr>
            <p:ph idx="1" type="body"/>
          </p:nvPr>
        </p:nvSpPr>
        <p:spPr>
          <a:xfrm>
            <a:off x="265500" y="2768999"/>
            <a:ext cx="4045200" cy="2374502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317500" lvl="0" marL="4572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3" name="Google Shape;43;p29"/>
          <p:cNvSpPr txBox="1"/>
          <p:nvPr>
            <p:ph idx="12" type="sldNum"/>
          </p:nvPr>
        </p:nvSpPr>
        <p:spPr>
          <a:xfrm>
            <a:off x="8497999" y="4688759"/>
            <a:ext cx="548718" cy="393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1pPr>
            <a:lvl2pPr indent="0" lvl="1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2pPr>
            <a:lvl3pPr indent="0" lvl="2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3pPr>
            <a:lvl4pPr indent="0" lvl="3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4pPr>
            <a:lvl5pPr indent="0" lvl="4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5pPr>
            <a:lvl6pPr indent="0" lvl="5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6pPr>
            <a:lvl7pPr indent="0" lvl="6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7pPr>
            <a:lvl8pPr indent="0" lvl="7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8pPr>
            <a:lvl9pPr indent="0" lvl="8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7F7F7F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_ONLY">
  <p:cSld name="CAPTION_ONLY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0"/>
          <p:cNvSpPr txBox="1"/>
          <p:nvPr>
            <p:ph idx="1" type="body"/>
          </p:nvPr>
        </p:nvSpPr>
        <p:spPr>
          <a:xfrm>
            <a:off x="311698" y="3922750"/>
            <a:ext cx="5998804" cy="122076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-317500" lvl="0" marL="4572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</a:lstStyle>
          <a:p/>
        </p:txBody>
      </p:sp>
      <p:sp>
        <p:nvSpPr>
          <p:cNvPr id="46" name="Google Shape;46;p30"/>
          <p:cNvSpPr txBox="1"/>
          <p:nvPr>
            <p:ph idx="12" type="sldNum"/>
          </p:nvPr>
        </p:nvSpPr>
        <p:spPr>
          <a:xfrm>
            <a:off x="8497999" y="4688759"/>
            <a:ext cx="548718" cy="393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000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_NUMBER">
  <p:cSld name="BIG_NUMBER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1"/>
          <p:cNvSpPr/>
          <p:nvPr/>
        </p:nvSpPr>
        <p:spPr>
          <a:xfrm>
            <a:off x="80700" y="2651099"/>
            <a:ext cx="8982600" cy="2411705"/>
          </a:xfrm>
          <a:prstGeom prst="rect">
            <a:avLst/>
          </a:prstGeom>
          <a:solidFill>
            <a:srgbClr val="5E2B97"/>
          </a:solidFill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31"/>
          <p:cNvSpPr txBox="1"/>
          <p:nvPr>
            <p:ph hasCustomPrompt="1" type="title"/>
          </p:nvPr>
        </p:nvSpPr>
        <p:spPr>
          <a:xfrm>
            <a:off x="311698" y="0"/>
            <a:ext cx="8520604" cy="2749402"/>
          </a:xfrm>
          <a:prstGeom prst="rect">
            <a:avLst/>
          </a:prstGeom>
          <a:noFill/>
          <a:ln>
            <a:noFill/>
          </a:ln>
        </p:spPr>
        <p:txBody>
          <a:bodyPr anchorCtr="0" anchor="b" bIns="91400" lIns="91400" spcFirstLastPara="1" rIns="91400" wrap="square" tIns="914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0">
                <a:latin typeface="Arial"/>
                <a:ea typeface="Arial"/>
                <a:cs typeface="Arial"/>
                <a:sym typeface="Arial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t>xx%</a:t>
            </a:r>
          </a:p>
        </p:txBody>
      </p:sp>
      <p:sp>
        <p:nvSpPr>
          <p:cNvPr id="50" name="Google Shape;50;p31"/>
          <p:cNvSpPr txBox="1"/>
          <p:nvPr>
            <p:ph idx="1" type="body"/>
          </p:nvPr>
        </p:nvSpPr>
        <p:spPr>
          <a:xfrm>
            <a:off x="311698" y="2845180"/>
            <a:ext cx="8520604" cy="2298321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317500" lvl="0" marL="4572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317500" lvl="1" marL="9144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1" name="Google Shape;51;p31"/>
          <p:cNvSpPr txBox="1"/>
          <p:nvPr>
            <p:ph idx="12" type="sldNum"/>
          </p:nvPr>
        </p:nvSpPr>
        <p:spPr>
          <a:xfrm>
            <a:off x="8497999" y="4688759"/>
            <a:ext cx="548718" cy="393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1pPr>
            <a:lvl2pPr indent="0" lvl="1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2pPr>
            <a:lvl3pPr indent="0" lvl="2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3pPr>
            <a:lvl4pPr indent="0" lvl="3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4pPr>
            <a:lvl5pPr indent="0" lvl="4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5pPr>
            <a:lvl6pPr indent="0" lvl="5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6pPr>
            <a:lvl7pPr indent="0" lvl="6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7pPr>
            <a:lvl8pPr indent="0" lvl="7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8pPr>
            <a:lvl9pPr indent="0" lvl="8" marL="0" marR="0" algn="r">
              <a:spcBef>
                <a:spcPts val="0"/>
              </a:spcBef>
              <a:buNone/>
              <a:defRPr>
                <a:solidFill>
                  <a:srgbClr val="FFFFFF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7F7F7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0"/>
          <p:cNvSpPr txBox="1"/>
          <p:nvPr>
            <p:ph type="title"/>
          </p:nvPr>
        </p:nvSpPr>
        <p:spPr>
          <a:xfrm>
            <a:off x="311698" y="445025"/>
            <a:ext cx="8520604" cy="707455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0"/>
          <p:cNvSpPr txBox="1"/>
          <p:nvPr>
            <p:ph idx="1" type="body"/>
          </p:nvPr>
        </p:nvSpPr>
        <p:spPr>
          <a:xfrm>
            <a:off x="311698" y="1152475"/>
            <a:ext cx="8520604" cy="39910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>
            <a:lvl1pPr indent="-317500" lvl="0" marL="4572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400" u="none" cap="none" strike="noStrike"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0"/>
          <p:cNvSpPr txBox="1"/>
          <p:nvPr>
            <p:ph idx="12" type="sldNum"/>
          </p:nvPr>
        </p:nvSpPr>
        <p:spPr>
          <a:xfrm>
            <a:off x="8497999" y="4688759"/>
            <a:ext cx="548718" cy="393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000" u="none" cap="none" strike="noStrike">
                <a:solidFill>
                  <a:srgbClr val="7F7F7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31194" y="-45754"/>
            <a:ext cx="9206388" cy="5235008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"/>
          <p:cNvSpPr txBox="1"/>
          <p:nvPr>
            <p:ph idx="12" type="sldNum"/>
          </p:nvPr>
        </p:nvSpPr>
        <p:spPr>
          <a:xfrm>
            <a:off x="8497999" y="4688759"/>
            <a:ext cx="548718" cy="39361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00" lIns="91400" spcFirstLastPara="1" rIns="91400" wrap="square" tIns="9140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58" name="Google Shape;58;p1"/>
          <p:cNvSpPr/>
          <p:nvPr/>
        </p:nvSpPr>
        <p:spPr>
          <a:xfrm>
            <a:off x="1493700" y="793200"/>
            <a:ext cx="7281600" cy="247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58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      </a:t>
            </a:r>
            <a:r>
              <a:rPr b="1" i="0" lang="en-US" sz="58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死亡和復活</a:t>
            </a:r>
            <a:endParaRPr b="1" i="0" sz="5800" u="none" cap="none" strike="noStrik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>
                <a:solidFill>
                  <a:srgbClr val="FFFF00"/>
                </a:solidFill>
              </a:rPr>
              <a:t>      </a:t>
            </a:r>
            <a:r>
              <a:rPr b="1" i="0" lang="en-US" sz="4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主後202</a:t>
            </a:r>
            <a:r>
              <a:rPr b="1" lang="en-US" sz="4000">
                <a:solidFill>
                  <a:srgbClr val="FFFF00"/>
                </a:solidFill>
              </a:rPr>
              <a:t>6</a:t>
            </a:r>
            <a:r>
              <a:rPr b="1" i="0" lang="en-US" sz="4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年</a:t>
            </a:r>
            <a:r>
              <a:rPr b="1" lang="en-US" sz="4000">
                <a:solidFill>
                  <a:srgbClr val="FFFF00"/>
                </a:solidFill>
              </a:rPr>
              <a:t>8</a:t>
            </a:r>
            <a:r>
              <a:rPr b="1" i="0" lang="en-US" sz="4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月2</a:t>
            </a:r>
            <a:r>
              <a:rPr b="1" lang="en-US" sz="4000">
                <a:solidFill>
                  <a:srgbClr val="FFFF00"/>
                </a:solidFill>
              </a:rPr>
              <a:t>7</a:t>
            </a:r>
            <a:r>
              <a:rPr b="1" i="0" lang="en-US" sz="4000" u="none" cap="none" strike="noStrike">
                <a:solidFill>
                  <a:srgbClr val="FFFF00"/>
                </a:solidFill>
                <a:latin typeface="Arial"/>
                <a:ea typeface="Arial"/>
                <a:cs typeface="Arial"/>
                <a:sym typeface="Arial"/>
              </a:rPr>
              <a:t>日</a:t>
            </a:r>
            <a:endParaRPr b="1" i="0" sz="4000" u="none" cap="none" strike="noStrike">
              <a:solidFill>
                <a:srgbClr val="FF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400">
                <a:solidFill>
                  <a:srgbClr val="FFFF00"/>
                </a:solidFill>
              </a:rPr>
              <a:t>路16:19-26；20:34-38； 約5:28-29</a:t>
            </a:r>
            <a:endParaRPr b="1" sz="340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"/>
          <p:cNvSpPr txBox="1"/>
          <p:nvPr>
            <p:ph type="title"/>
          </p:nvPr>
        </p:nvSpPr>
        <p:spPr>
          <a:xfrm>
            <a:off x="2772801" y="78974"/>
            <a:ext cx="4662600" cy="1128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000" u="none" cap="none" strike="noStrike">
                <a:solidFill>
                  <a:srgbClr val="100C89"/>
                </a:solidFill>
                <a:latin typeface="Arial"/>
                <a:ea typeface="Arial"/>
                <a:cs typeface="Arial"/>
                <a:sym typeface="Arial"/>
              </a:rPr>
              <a:t>死亡鐵律</a:t>
            </a:r>
            <a:endParaRPr/>
          </a:p>
        </p:txBody>
      </p:sp>
      <p:sp>
        <p:nvSpPr>
          <p:cNvPr id="64" name="Google Shape;64;p3"/>
          <p:cNvSpPr txBox="1"/>
          <p:nvPr>
            <p:ph idx="1" type="body"/>
          </p:nvPr>
        </p:nvSpPr>
        <p:spPr>
          <a:xfrm>
            <a:off x="155750" y="738955"/>
            <a:ext cx="8527700" cy="4597572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t/>
            </a:r>
            <a:endParaRPr b="1" sz="34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t/>
            </a:r>
            <a:endParaRPr b="1" sz="34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t/>
            </a:r>
            <a:endParaRPr b="1" sz="34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b="1" lang="en-US" sz="3400">
                <a:solidFill>
                  <a:srgbClr val="0C0B69"/>
                </a:solidFill>
              </a:rPr>
              <a:t>     </a:t>
            </a:r>
            <a:endParaRPr/>
          </a:p>
        </p:txBody>
      </p:sp>
      <p:sp>
        <p:nvSpPr>
          <p:cNvPr id="65" name="Google Shape;65;p3"/>
          <p:cNvSpPr txBox="1"/>
          <p:nvPr>
            <p:ph idx="12" type="sldNum"/>
          </p:nvPr>
        </p:nvSpPr>
        <p:spPr>
          <a:xfrm>
            <a:off x="8497999" y="4444936"/>
            <a:ext cx="548718" cy="15240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66" name="Google Shape;66;p3"/>
          <p:cNvSpPr/>
          <p:nvPr/>
        </p:nvSpPr>
        <p:spPr>
          <a:xfrm>
            <a:off x="178674" y="901437"/>
            <a:ext cx="8943337" cy="34910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900" u="none" cap="none" strike="noStrike">
                <a:solidFill>
                  <a:srgbClr val="060F8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我們的新憲法已經制定，看起來會保障持久；</a:t>
            </a:r>
            <a:endParaRPr b="1" i="0" sz="2900" u="none" cap="none" strike="noStrike">
              <a:solidFill>
                <a:srgbClr val="060F87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900" u="none" cap="none" strike="noStrike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但在這個世界，除了死亡和交稅, 沒有任何東西可以</a:t>
            </a:r>
            <a:endParaRPr b="1" i="0" sz="2900" u="none" cap="none" strike="noStrike">
              <a:solidFill>
                <a:srgbClr val="FF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900" u="none" cap="none" strike="noStrike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說是確定的</a:t>
            </a:r>
            <a:r>
              <a:rPr b="1" i="0" lang="en-US" sz="2900" u="none" cap="none" strike="noStrike">
                <a:solidFill>
                  <a:srgbClr val="060F8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(Our new Constitution is now established, and has an appearance that </a:t>
            </a:r>
            <a:endParaRPr b="1" i="0" sz="2900" u="none" cap="none" strike="noStrike">
              <a:solidFill>
                <a:srgbClr val="060F87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900" u="none" cap="none" strike="noStrike">
                <a:solidFill>
                  <a:srgbClr val="060F8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promises permanency; but in this world nothing can be said to be certain, except death and taxes)</a:t>
            </a:r>
            <a:endParaRPr b="1" i="0" sz="2900" u="none" cap="none" strike="noStrike">
              <a:solidFill>
                <a:srgbClr val="060F87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900" u="none" cap="none" strike="noStrike">
                <a:solidFill>
                  <a:srgbClr val="060F8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                                          </a:t>
            </a:r>
            <a:r>
              <a:rPr b="1" i="0" lang="en-US" sz="2700" u="none" cap="none" strike="noStrike">
                <a:solidFill>
                  <a:srgbClr val="060F8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富蘭克林 1789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"/>
          <p:cNvSpPr txBox="1"/>
          <p:nvPr>
            <p:ph type="title"/>
          </p:nvPr>
        </p:nvSpPr>
        <p:spPr>
          <a:xfrm>
            <a:off x="3161961" y="152924"/>
            <a:ext cx="4662740" cy="11284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000" u="none" cap="none" strike="noStrike">
                <a:solidFill>
                  <a:srgbClr val="100C89"/>
                </a:solidFill>
                <a:latin typeface="Arial"/>
                <a:ea typeface="Arial"/>
                <a:cs typeface="Arial"/>
                <a:sym typeface="Arial"/>
              </a:rPr>
              <a:t>死亡</a:t>
            </a:r>
            <a:r>
              <a:rPr b="1" lang="en-US" sz="5000">
                <a:solidFill>
                  <a:srgbClr val="100C89"/>
                </a:solidFill>
              </a:rPr>
              <a:t>鐵律</a:t>
            </a:r>
            <a:endParaRPr/>
          </a:p>
        </p:txBody>
      </p:sp>
      <p:sp>
        <p:nvSpPr>
          <p:cNvPr id="72" name="Google Shape;72;p2"/>
          <p:cNvSpPr txBox="1"/>
          <p:nvPr>
            <p:ph idx="1" type="body"/>
          </p:nvPr>
        </p:nvSpPr>
        <p:spPr>
          <a:xfrm>
            <a:off x="835050" y="1043576"/>
            <a:ext cx="7473900" cy="3721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b="1" lang="en-US" sz="3000">
                <a:solidFill>
                  <a:srgbClr val="0C0B69"/>
                </a:solidFill>
              </a:rPr>
              <a:t>按照定命，人人都有一死，死後且有審判（來9:27）</a:t>
            </a:r>
            <a:endParaRPr b="1" sz="30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b="1" lang="en-US" sz="3000">
                <a:solidFill>
                  <a:srgbClr val="0C0B69"/>
                </a:solidFill>
              </a:rPr>
              <a:t>神的介入：以諾，以利亞和將來活著被提的信徒</a:t>
            </a:r>
            <a:endParaRPr b="1" sz="3000">
              <a:solidFill>
                <a:srgbClr val="0C0B69"/>
              </a:solidFill>
            </a:endParaRPr>
          </a:p>
          <a:p>
            <a:pPr indent="45720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lang="en-US" sz="3000">
                <a:solidFill>
                  <a:srgbClr val="0C0B69"/>
                </a:solidFill>
              </a:rPr>
              <a:t>在2025年全世界6300萬人死亡</a:t>
            </a:r>
            <a:endParaRPr b="1" sz="30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lang="en-US" sz="3000">
                <a:solidFill>
                  <a:srgbClr val="0C0B69"/>
                </a:solidFill>
              </a:rPr>
              <a:t>     每天17.3 萬人; 每小時7千2百人</a:t>
            </a:r>
            <a:endParaRPr b="1" sz="30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Arial"/>
              <a:buNone/>
            </a:pPr>
            <a:r>
              <a:rPr b="1" lang="en-US" sz="3000">
                <a:solidFill>
                  <a:srgbClr val="0C0B69"/>
                </a:solidFill>
              </a:rPr>
              <a:t>     每分鐘120人; 每秒2人</a:t>
            </a:r>
            <a:endParaRPr b="1" sz="30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b="1" lang="en-US" sz="3000">
                <a:solidFill>
                  <a:srgbClr val="FF0000"/>
                </a:solidFill>
              </a:rPr>
              <a:t>    	 他們去了哪裡？</a:t>
            </a:r>
            <a:endParaRPr b="1" sz="3000">
              <a:solidFill>
                <a:srgbClr val="FF0000"/>
              </a:solidFill>
            </a:endParaRPr>
          </a:p>
        </p:txBody>
      </p:sp>
      <p:sp>
        <p:nvSpPr>
          <p:cNvPr id="73" name="Google Shape;73;p2"/>
          <p:cNvSpPr txBox="1"/>
          <p:nvPr>
            <p:ph idx="12" type="sldNum"/>
          </p:nvPr>
        </p:nvSpPr>
        <p:spPr>
          <a:xfrm>
            <a:off x="8497999" y="4444936"/>
            <a:ext cx="548718" cy="15240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4"/>
          <p:cNvSpPr txBox="1"/>
          <p:nvPr>
            <p:ph type="title"/>
          </p:nvPr>
        </p:nvSpPr>
        <p:spPr>
          <a:xfrm>
            <a:off x="2531705" y="581149"/>
            <a:ext cx="4662600" cy="1128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000" u="none" cap="none" strike="noStrike">
                <a:solidFill>
                  <a:srgbClr val="100C89"/>
                </a:solidFill>
                <a:latin typeface="Arial"/>
                <a:ea typeface="Arial"/>
                <a:cs typeface="Arial"/>
                <a:sym typeface="Arial"/>
              </a:rPr>
              <a:t>困難的</a:t>
            </a:r>
            <a:r>
              <a:rPr b="1" lang="en-US" sz="5000">
                <a:solidFill>
                  <a:srgbClr val="100C89"/>
                </a:solidFill>
              </a:rPr>
              <a:t>話</a:t>
            </a:r>
            <a:r>
              <a:rPr b="1" i="0" lang="en-US" sz="5000" u="none" cap="none" strike="noStrike">
                <a:solidFill>
                  <a:srgbClr val="100C89"/>
                </a:solidFill>
                <a:latin typeface="Arial"/>
                <a:ea typeface="Arial"/>
                <a:cs typeface="Arial"/>
                <a:sym typeface="Arial"/>
              </a:rPr>
              <a:t>題</a:t>
            </a:r>
            <a:endParaRPr/>
          </a:p>
        </p:txBody>
      </p:sp>
      <p:sp>
        <p:nvSpPr>
          <p:cNvPr id="79" name="Google Shape;79;p4"/>
          <p:cNvSpPr txBox="1"/>
          <p:nvPr>
            <p:ph idx="1" type="body"/>
          </p:nvPr>
        </p:nvSpPr>
        <p:spPr>
          <a:xfrm>
            <a:off x="690250" y="1291425"/>
            <a:ext cx="7926900" cy="322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 fontScale="775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 b="1" sz="2800">
              <a:solidFill>
                <a:srgbClr val="0C0B6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85262"/>
              <a:buNone/>
            </a:pPr>
            <a:r>
              <a:rPr b="1" lang="en-US" sz="3519">
                <a:solidFill>
                  <a:srgbClr val="0C0B69"/>
                </a:solidFill>
              </a:rPr>
              <a:t>- 每個人都經歷過喪親之痛，親朋好友，弟兄姐妹</a:t>
            </a:r>
            <a:endParaRPr b="1" sz="3519">
              <a:solidFill>
                <a:srgbClr val="0C0B6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85262"/>
              <a:buNone/>
            </a:pPr>
            <a:r>
              <a:rPr b="1" lang="en-US" sz="3519">
                <a:solidFill>
                  <a:srgbClr val="0C0B69"/>
                </a:solidFill>
              </a:rPr>
              <a:t>- 有些人有瀕死經驗，有些人暫時復活 （新舊約）</a:t>
            </a:r>
            <a:endParaRPr b="1" sz="3519">
              <a:solidFill>
                <a:srgbClr val="0C0B6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85262"/>
              <a:buNone/>
            </a:pPr>
            <a:r>
              <a:rPr b="1" lang="en-US" sz="3519">
                <a:solidFill>
                  <a:srgbClr val="0C0B69"/>
                </a:solidFill>
              </a:rPr>
              <a:t>- 但沒人了解死亡時和死亡以後發生的事</a:t>
            </a:r>
            <a:endParaRPr b="1" sz="3319">
              <a:solidFill>
                <a:srgbClr val="0C0B6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 b="1" sz="28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t/>
            </a:r>
            <a:endParaRPr b="1" sz="28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b="1" lang="en-US" sz="2800">
                <a:solidFill>
                  <a:srgbClr val="0C0B69"/>
                </a:solidFill>
              </a:rPr>
              <a:t>     </a:t>
            </a:r>
            <a:endParaRPr/>
          </a:p>
        </p:txBody>
      </p:sp>
      <p:sp>
        <p:nvSpPr>
          <p:cNvPr id="80" name="Google Shape;80;p4"/>
          <p:cNvSpPr txBox="1"/>
          <p:nvPr>
            <p:ph idx="12" type="sldNum"/>
          </p:nvPr>
        </p:nvSpPr>
        <p:spPr>
          <a:xfrm>
            <a:off x="8497999" y="4521136"/>
            <a:ext cx="548718" cy="335248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5"/>
          <p:cNvSpPr txBox="1"/>
          <p:nvPr>
            <p:ph type="title"/>
          </p:nvPr>
        </p:nvSpPr>
        <p:spPr>
          <a:xfrm>
            <a:off x="2918930" y="433180"/>
            <a:ext cx="4648800" cy="971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200" u="none" cap="none" strike="noStrike">
                <a:solidFill>
                  <a:srgbClr val="100C89"/>
                </a:solidFill>
                <a:latin typeface="Arial"/>
                <a:ea typeface="Arial"/>
                <a:cs typeface="Arial"/>
                <a:sym typeface="Arial"/>
              </a:rPr>
              <a:t>重要</a:t>
            </a:r>
            <a:r>
              <a:rPr b="1" lang="en-US" sz="5200">
                <a:solidFill>
                  <a:srgbClr val="100C89"/>
                </a:solidFill>
              </a:rPr>
              <a:t>的話</a:t>
            </a:r>
            <a:r>
              <a:rPr b="1" i="0" lang="en-US" sz="5200" u="none" cap="none" strike="noStrike">
                <a:solidFill>
                  <a:srgbClr val="100C89"/>
                </a:solidFill>
                <a:latin typeface="Arial"/>
                <a:ea typeface="Arial"/>
                <a:cs typeface="Arial"/>
                <a:sym typeface="Arial"/>
              </a:rPr>
              <a:t>題</a:t>
            </a:r>
            <a:endParaRPr/>
          </a:p>
        </p:txBody>
      </p:sp>
      <p:sp>
        <p:nvSpPr>
          <p:cNvPr id="86" name="Google Shape;86;p5"/>
          <p:cNvSpPr txBox="1"/>
          <p:nvPr>
            <p:ph idx="1" type="body"/>
          </p:nvPr>
        </p:nvSpPr>
        <p:spPr>
          <a:xfrm>
            <a:off x="903750" y="1029000"/>
            <a:ext cx="7724400" cy="378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t/>
            </a:r>
            <a:endParaRPr b="1" sz="3000">
              <a:solidFill>
                <a:srgbClr val="0C0B6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b="1" lang="en-US" sz="3000">
                <a:solidFill>
                  <a:srgbClr val="0C0B69"/>
                </a:solidFill>
              </a:rPr>
              <a:t>-死亡復活關乎每個人的結局和歸宿</a:t>
            </a:r>
            <a:endParaRPr b="1" sz="3000">
              <a:solidFill>
                <a:srgbClr val="0C0B6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b="1" lang="en-US" sz="3000">
                <a:solidFill>
                  <a:srgbClr val="0C0B69"/>
                </a:solidFill>
              </a:rPr>
              <a:t>-會影響世界觀，定位我們在今世怎樣活 </a:t>
            </a:r>
            <a:endParaRPr b="1" sz="3000">
              <a:solidFill>
                <a:srgbClr val="0C0B69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b="1" lang="en-US" sz="3000">
                <a:solidFill>
                  <a:srgbClr val="BC0D10"/>
                </a:solidFill>
              </a:rPr>
              <a:t>-耶穌基督也為罪嘗過死味，也第一個復活</a:t>
            </a:r>
            <a:endParaRPr b="1" sz="3000">
              <a:solidFill>
                <a:srgbClr val="BC0D10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b="1" lang="en-US" sz="3000">
                <a:solidFill>
                  <a:srgbClr val="BC0D10"/>
                </a:solidFill>
              </a:rPr>
              <a:t>-聖經如何描述死亡</a:t>
            </a:r>
            <a:r>
              <a:rPr b="1" lang="en-US" sz="3000">
                <a:solidFill>
                  <a:srgbClr val="BC0D10"/>
                </a:solidFill>
              </a:rPr>
              <a:t>復活？</a:t>
            </a:r>
            <a:endParaRPr b="1" sz="3000">
              <a:solidFill>
                <a:srgbClr val="BC0D10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400"/>
              <a:buNone/>
            </a:pPr>
            <a:r>
              <a:rPr b="1" lang="en-US" sz="3000">
                <a:solidFill>
                  <a:srgbClr val="BC0D10"/>
                </a:solidFill>
              </a:rPr>
              <a:t>-如何回答慕道友基督徒？</a:t>
            </a:r>
            <a:endParaRPr b="1" sz="3000">
              <a:solidFill>
                <a:srgbClr val="BC0D1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700"/>
              <a:buNone/>
            </a:pPr>
            <a:r>
              <a:t/>
            </a:r>
            <a:endParaRPr b="1" sz="30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100"/>
              <a:buNone/>
            </a:pPr>
            <a:r>
              <a:t/>
            </a:r>
            <a:endParaRPr b="1" sz="30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100"/>
              <a:buNone/>
            </a:pPr>
            <a:r>
              <a:t/>
            </a:r>
            <a:endParaRPr b="1" sz="30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100"/>
              <a:buNone/>
            </a:pPr>
            <a:r>
              <a:rPr b="1" lang="en-US" sz="3000">
                <a:solidFill>
                  <a:srgbClr val="0C0B69"/>
                </a:solidFill>
              </a:rPr>
              <a:t>     </a:t>
            </a:r>
            <a:endParaRPr sz="3000"/>
          </a:p>
        </p:txBody>
      </p:sp>
      <p:sp>
        <p:nvSpPr>
          <p:cNvPr id="87" name="Google Shape;87;p5"/>
          <p:cNvSpPr txBox="1"/>
          <p:nvPr>
            <p:ph idx="12" type="sldNum"/>
          </p:nvPr>
        </p:nvSpPr>
        <p:spPr>
          <a:xfrm>
            <a:off x="8497999" y="4444936"/>
            <a:ext cx="548718" cy="15240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6"/>
          <p:cNvSpPr txBox="1"/>
          <p:nvPr>
            <p:ph idx="1" type="body"/>
          </p:nvPr>
        </p:nvSpPr>
        <p:spPr>
          <a:xfrm>
            <a:off x="458741" y="691380"/>
            <a:ext cx="8850664" cy="5538960"/>
          </a:xfrm>
          <a:prstGeom prst="rect">
            <a:avLst/>
          </a:prstGeom>
          <a:noFill/>
          <a:ln>
            <a:noFill/>
          </a:ln>
        </p:spPr>
        <p:txBody>
          <a:bodyPr anchorCtr="0" anchor="t" bIns="91400" lIns="91400" spcFirstLastPara="1" rIns="91400" wrap="square" tIns="914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t/>
            </a:r>
            <a:endParaRPr b="1" sz="36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100"/>
              <a:buNone/>
            </a:pPr>
            <a:r>
              <a:rPr b="1" lang="en-US" sz="3100">
                <a:solidFill>
                  <a:srgbClr val="0C0B69"/>
                </a:solidFill>
              </a:rPr>
              <a:t>-清醒地思考死亡使人大得益處。那些知道同</a:t>
            </a:r>
            <a:endParaRPr b="1" sz="31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100"/>
              <a:buNone/>
            </a:pPr>
            <a:r>
              <a:rPr b="1" lang="en-US" sz="3100">
                <a:solidFill>
                  <a:srgbClr val="0C0B69"/>
                </a:solidFill>
              </a:rPr>
              <a:t>樣結局在等著他們的，他們的心轉離愚妄 （Duane Garrett)</a:t>
            </a:r>
            <a:endParaRPr b="1" sz="31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100"/>
              <a:buNone/>
            </a:pPr>
            <a:r>
              <a:rPr b="1" lang="en-US" sz="3100">
                <a:solidFill>
                  <a:srgbClr val="AB101D"/>
                </a:solidFill>
              </a:rPr>
              <a:t>-往遭喪的家去，強如往宴樂的家去，因為死是</a:t>
            </a:r>
            <a:endParaRPr b="1" sz="3100">
              <a:solidFill>
                <a:srgbClr val="AB101D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100"/>
              <a:buNone/>
            </a:pPr>
            <a:r>
              <a:rPr b="1" lang="en-US" sz="3100">
                <a:solidFill>
                  <a:srgbClr val="AB101D"/>
                </a:solidFill>
              </a:rPr>
              <a:t>眾人的結局，活人也必將這事放在心上（傳道書7:2）</a:t>
            </a:r>
            <a:endParaRPr b="1" sz="31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100"/>
              <a:buNone/>
            </a:pPr>
            <a:r>
              <a:t/>
            </a:r>
            <a:endParaRPr b="1" sz="31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100"/>
              <a:buNone/>
            </a:pPr>
            <a:r>
              <a:t/>
            </a:r>
            <a:endParaRPr b="1" sz="3100">
              <a:solidFill>
                <a:srgbClr val="0C0B69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100"/>
              <a:buNone/>
            </a:pPr>
            <a:r>
              <a:rPr b="1" lang="en-US" sz="3100">
                <a:solidFill>
                  <a:srgbClr val="0C0B69"/>
                </a:solidFill>
              </a:rPr>
              <a:t>     </a:t>
            </a:r>
            <a:endParaRPr/>
          </a:p>
        </p:txBody>
      </p:sp>
      <p:sp>
        <p:nvSpPr>
          <p:cNvPr id="93" name="Google Shape;93;p6"/>
          <p:cNvSpPr txBox="1"/>
          <p:nvPr>
            <p:ph idx="12" type="sldNum"/>
          </p:nvPr>
        </p:nvSpPr>
        <p:spPr>
          <a:xfrm>
            <a:off x="8497999" y="4444936"/>
            <a:ext cx="548718" cy="15240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94" name="Google Shape;94;p6"/>
          <p:cNvSpPr/>
          <p:nvPr/>
        </p:nvSpPr>
        <p:spPr>
          <a:xfrm>
            <a:off x="328930" y="354332"/>
            <a:ext cx="8533428" cy="7772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900" u="none" cap="none" strike="noStrike">
                <a:solidFill>
                  <a:srgbClr val="0C0B69"/>
                </a:solidFill>
                <a:latin typeface="Arial"/>
                <a:ea typeface="Arial"/>
                <a:cs typeface="Arial"/>
                <a:sym typeface="Arial"/>
              </a:rPr>
              <a:t>基督徒怎樣死得其所-How To Die Well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8"/>
          <p:cNvSpPr txBox="1"/>
          <p:nvPr>
            <p:ph type="title"/>
          </p:nvPr>
        </p:nvSpPr>
        <p:spPr>
          <a:xfrm>
            <a:off x="628443" y="297301"/>
            <a:ext cx="4804200" cy="11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000" u="none" cap="none" strike="noStrike">
                <a:solidFill>
                  <a:srgbClr val="130E91"/>
                </a:solidFill>
                <a:latin typeface="Arial"/>
                <a:ea typeface="Arial"/>
                <a:cs typeface="Arial"/>
                <a:sym typeface="Arial"/>
              </a:rPr>
              <a:t>什麼是死亡？</a:t>
            </a:r>
            <a:endParaRPr/>
          </a:p>
        </p:txBody>
      </p:sp>
      <p:sp>
        <p:nvSpPr>
          <p:cNvPr id="100" name="Google Shape;100;p8"/>
          <p:cNvSpPr txBox="1"/>
          <p:nvPr>
            <p:ph idx="12" type="sldNum"/>
          </p:nvPr>
        </p:nvSpPr>
        <p:spPr>
          <a:xfrm>
            <a:off x="8497999" y="4444936"/>
            <a:ext cx="548718" cy="15240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101" name="Google Shape;101;p8"/>
          <p:cNvSpPr/>
          <p:nvPr/>
        </p:nvSpPr>
        <p:spPr>
          <a:xfrm>
            <a:off x="1526250" y="1497000"/>
            <a:ext cx="6091500" cy="270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100" u="none" cap="none" strike="noStrike">
                <a:solidFill>
                  <a:srgbClr val="060E8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古代近東</a:t>
            </a:r>
            <a:r>
              <a:rPr b="1" i="0" lang="en-US" sz="3100" u="none" cap="none" strike="noStrike">
                <a:solidFill>
                  <a:srgbClr val="1C458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，埃及，</a:t>
            </a:r>
            <a:r>
              <a:rPr b="1" i="0" lang="en-US" sz="3100" u="none" cap="none" strike="noStrike">
                <a:solidFill>
                  <a:srgbClr val="060E8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波斯，希臘</a:t>
            </a:r>
            <a:endParaRPr b="1" i="0" sz="3100" u="none" cap="none" strike="noStrike">
              <a:solidFill>
                <a:srgbClr val="880D1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100" u="none" cap="none" strike="noStrike">
                <a:solidFill>
                  <a:srgbClr val="141D8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靈魂繼續投胎轉世再生，最後解脫（liberation, enlightenment, transcendence)</a:t>
            </a:r>
            <a:endParaRPr b="1" i="0" sz="3100" u="none" cap="none" strike="noStrike">
              <a:solidFill>
                <a:srgbClr val="141D88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100">
              <a:solidFill>
                <a:srgbClr val="141D88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"/>
          <p:cNvSpPr txBox="1"/>
          <p:nvPr>
            <p:ph type="title"/>
          </p:nvPr>
        </p:nvSpPr>
        <p:spPr>
          <a:xfrm>
            <a:off x="502197" y="242377"/>
            <a:ext cx="4804070" cy="11020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000" u="none" cap="none" strike="noStrike">
                <a:solidFill>
                  <a:srgbClr val="130E91"/>
                </a:solidFill>
                <a:latin typeface="Arial"/>
                <a:ea typeface="Arial"/>
                <a:cs typeface="Arial"/>
                <a:sym typeface="Arial"/>
              </a:rPr>
              <a:t>什麼是死亡？</a:t>
            </a:r>
            <a:endParaRPr/>
          </a:p>
        </p:txBody>
      </p:sp>
      <p:sp>
        <p:nvSpPr>
          <p:cNvPr id="107" name="Google Shape;107;p7"/>
          <p:cNvSpPr txBox="1"/>
          <p:nvPr>
            <p:ph idx="12" type="sldNum"/>
          </p:nvPr>
        </p:nvSpPr>
        <p:spPr>
          <a:xfrm>
            <a:off x="8497999" y="4521136"/>
            <a:ext cx="548718" cy="33525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108" name="Google Shape;108;p7"/>
          <p:cNvSpPr/>
          <p:nvPr/>
        </p:nvSpPr>
        <p:spPr>
          <a:xfrm>
            <a:off x="402711" y="1215721"/>
            <a:ext cx="9184637" cy="32410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06128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</a:t>
            </a:r>
            <a:r>
              <a:rPr b="1" i="0" lang="en-US" sz="3100" u="none" cap="none" strike="noStrike">
                <a:solidFill>
                  <a:srgbClr val="B4111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未知（Agnostics) </a:t>
            </a:r>
            <a:r>
              <a:rPr b="1" i="0" lang="en-US" sz="3100" u="none" cap="none" strike="noStrike">
                <a:solidFill>
                  <a:srgbClr val="10147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我對死和死後什麼也不知道</a:t>
            </a:r>
            <a:endParaRPr b="1" i="0" sz="3100" u="none" cap="none" strike="noStrike">
              <a:solidFill>
                <a:srgbClr val="101478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100" u="none" cap="none" strike="noStrike">
                <a:solidFill>
                  <a:srgbClr val="10147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</a:t>
            </a:r>
            <a:r>
              <a:rPr b="1" i="0" lang="en-US" sz="3100" u="none" cap="none" strike="noStrike">
                <a:solidFill>
                  <a:srgbClr val="C1081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懷疑論 （Sceptics) </a:t>
            </a:r>
            <a:r>
              <a:rPr b="1" i="0" lang="en-US" sz="3100" u="none" cap="none" strike="noStrike">
                <a:solidFill>
                  <a:srgbClr val="0C147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所有生命核心功能，生物           過程全部停止，死亡意味著走了和存在的停止</a:t>
            </a:r>
            <a:endParaRPr b="1" i="0" sz="3100" u="none" cap="none" strike="noStrike">
              <a:solidFill>
                <a:srgbClr val="0C1478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100" u="none" cap="none" strike="noStrike">
                <a:solidFill>
                  <a:srgbClr val="0C147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1" i="0" lang="en-US" sz="3000" u="none" cap="none" strike="noStrike">
                <a:solidFill>
                  <a:srgbClr val="0C147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1" i="0" lang="en-US" sz="3000" u="none" cap="none" strike="noStrike">
                <a:solidFill>
                  <a:srgbClr val="9F071C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I will simply be GONE…cease to exist</a:t>
            </a:r>
            <a:endParaRPr b="1" i="0" sz="3000" u="none" cap="none" strike="noStrike">
              <a:solidFill>
                <a:srgbClr val="0C1478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0C147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</a:t>
            </a:r>
            <a:r>
              <a:rPr b="1" i="0" lang="en-US" sz="3000" u="none" cap="none" strike="noStrike">
                <a:solidFill>
                  <a:srgbClr val="970C2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人死如燈滅！</a:t>
            </a:r>
            <a:endParaRPr b="1" i="0" sz="3000" u="none" cap="none" strike="noStrike">
              <a:solidFill>
                <a:srgbClr val="970C2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100">
                <a:solidFill>
                  <a:srgbClr val="A61019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</a:t>
            </a:r>
            <a:r>
              <a:rPr b="1" lang="en-US" sz="3100">
                <a:solidFill>
                  <a:srgbClr val="A61019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50%現代人相信死亡不是終結</a:t>
            </a:r>
            <a:endParaRPr b="1" sz="3000">
              <a:solidFill>
                <a:srgbClr val="970C2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100" u="none" cap="none" strike="noStrike">
                <a:solidFill>
                  <a:srgbClr val="0C147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9"/>
          <p:cNvSpPr txBox="1"/>
          <p:nvPr>
            <p:ph type="title"/>
          </p:nvPr>
        </p:nvSpPr>
        <p:spPr>
          <a:xfrm>
            <a:off x="362495" y="318576"/>
            <a:ext cx="4804075" cy="11020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700" u="none" cap="none" strike="noStrike">
                <a:solidFill>
                  <a:srgbClr val="130E91"/>
                </a:solidFill>
                <a:latin typeface="Arial"/>
                <a:ea typeface="Arial"/>
                <a:cs typeface="Arial"/>
                <a:sym typeface="Arial"/>
              </a:rPr>
              <a:t>舊約聖經中的死亡</a:t>
            </a:r>
            <a:endParaRPr/>
          </a:p>
        </p:txBody>
      </p:sp>
      <p:sp>
        <p:nvSpPr>
          <p:cNvPr id="114" name="Google Shape;114;p9"/>
          <p:cNvSpPr txBox="1"/>
          <p:nvPr>
            <p:ph idx="12" type="sldNum"/>
          </p:nvPr>
        </p:nvSpPr>
        <p:spPr>
          <a:xfrm>
            <a:off x="8497999" y="4444936"/>
            <a:ext cx="548718" cy="15240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115" name="Google Shape;115;p9"/>
          <p:cNvSpPr/>
          <p:nvPr/>
        </p:nvSpPr>
        <p:spPr>
          <a:xfrm>
            <a:off x="768300" y="1238250"/>
            <a:ext cx="7607400" cy="2667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080A8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舊約中死亡多指身體死亡（睡了）</a:t>
            </a:r>
            <a:endParaRPr b="1" i="0" sz="3000" u="none" cap="none" strike="noStrike">
              <a:solidFill>
                <a:srgbClr val="080A88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080A8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舊約用</a:t>
            </a:r>
            <a:r>
              <a:rPr b="1" lang="en-US" sz="3000">
                <a:solidFill>
                  <a:srgbClr val="080A8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陰間</a:t>
            </a:r>
            <a:r>
              <a:rPr b="1" i="0" lang="en-US" sz="3000" u="none" cap="none" strike="noStrike">
                <a:solidFill>
                  <a:srgbClr val="080A8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墳墓(grave，sheol)表示死人世界(</a:t>
            </a:r>
            <a:r>
              <a:rPr b="1" lang="en-US" sz="3000">
                <a:solidFill>
                  <a:srgbClr val="080A8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未知地下黑暗寂靜與神隔絕的深坑）</a:t>
            </a:r>
            <a:endParaRPr b="1" i="0" sz="3000" u="none" cap="none" strike="noStrike">
              <a:solidFill>
                <a:srgbClr val="080A88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080A8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是義的和不義的死後</a:t>
            </a:r>
            <a:r>
              <a:rPr b="1" lang="en-US" sz="3000">
                <a:solidFill>
                  <a:srgbClr val="080A8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同樣的</a:t>
            </a:r>
            <a:r>
              <a:rPr b="1" i="0" lang="en-US" sz="3000" u="none" cap="none" strike="noStrike">
                <a:solidFill>
                  <a:srgbClr val="080A8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終點</a:t>
            </a:r>
            <a:endParaRPr b="1" i="0" sz="3000" u="none" cap="none" strike="noStrike">
              <a:solidFill>
                <a:srgbClr val="080A88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死後復活的啟示在聖經是漸進的 </a:t>
            </a:r>
            <a:endParaRPr b="1" i="0" sz="3000" u="none" cap="none" strike="noStrike">
              <a:solidFill>
                <a:srgbClr val="FF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（</a:t>
            </a:r>
            <a:r>
              <a:rPr b="1" i="0" lang="en-US" sz="3000" u="none" cap="none" strike="noStrike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第二聖殿期間</a:t>
            </a:r>
            <a:r>
              <a:rPr b="1" lang="en-US" sz="3000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）</a:t>
            </a:r>
            <a:endParaRPr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0"/>
          <p:cNvSpPr txBox="1"/>
          <p:nvPr>
            <p:ph type="title"/>
          </p:nvPr>
        </p:nvSpPr>
        <p:spPr>
          <a:xfrm>
            <a:off x="275100" y="200150"/>
            <a:ext cx="5120400" cy="11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700" u="none" cap="none" strike="noStrike">
                <a:solidFill>
                  <a:srgbClr val="130E91"/>
                </a:solidFill>
                <a:latin typeface="Arial"/>
                <a:ea typeface="Arial"/>
                <a:cs typeface="Arial"/>
                <a:sym typeface="Arial"/>
              </a:rPr>
              <a:t>新約聖經中的死亡</a:t>
            </a:r>
            <a:endParaRPr/>
          </a:p>
        </p:txBody>
      </p:sp>
      <p:sp>
        <p:nvSpPr>
          <p:cNvPr id="121" name="Google Shape;121;p10"/>
          <p:cNvSpPr txBox="1"/>
          <p:nvPr>
            <p:ph idx="12" type="sldNum"/>
          </p:nvPr>
        </p:nvSpPr>
        <p:spPr>
          <a:xfrm>
            <a:off x="8497999" y="4444936"/>
            <a:ext cx="548718" cy="15240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122" name="Google Shape;122;p10"/>
          <p:cNvSpPr/>
          <p:nvPr/>
        </p:nvSpPr>
        <p:spPr>
          <a:xfrm>
            <a:off x="887500" y="1223175"/>
            <a:ext cx="7412700" cy="2820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100">
                <a:solidFill>
                  <a:srgbClr val="D1142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人的身體</a:t>
            </a:r>
            <a:r>
              <a:rPr b="1" i="0" lang="en-US" sz="3100" u="none" cap="none" strike="noStrike">
                <a:solidFill>
                  <a:srgbClr val="D1142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靈魂（二元論）</a:t>
            </a:r>
            <a:endParaRPr b="1" i="0" sz="3100" u="none" cap="none" strike="noStrike">
              <a:solidFill>
                <a:srgbClr val="D1142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100" u="none" cap="none" strike="noStrike">
                <a:solidFill>
                  <a:srgbClr val="07376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1）</a:t>
            </a:r>
            <a:r>
              <a:rPr b="1" i="0" lang="en-US" sz="3100" u="none" cap="none" strike="noStrike">
                <a:solidFill>
                  <a:srgbClr val="150F9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身體死亡</a:t>
            </a:r>
            <a:r>
              <a:rPr b="1" i="0" lang="en-US" sz="3100" u="none" cap="none" strike="noStrike">
                <a:solidFill>
                  <a:srgbClr val="D1142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是靈魂和 身體的分離(身體腐爛，火化， 靈魂不死不滅</a:t>
            </a:r>
            <a:r>
              <a:rPr b="1" lang="en-US" sz="3100">
                <a:solidFill>
                  <a:srgbClr val="D1142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)</a:t>
            </a:r>
            <a:endParaRPr b="1" i="0" sz="3100" u="none" cap="none" strike="noStrike">
              <a:solidFill>
                <a:srgbClr val="D1142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100">
                <a:solidFill>
                  <a:srgbClr val="0F148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2）</a:t>
            </a:r>
            <a:r>
              <a:rPr b="1" i="0" lang="en-US" sz="3100" u="none" cap="none" strike="noStrike">
                <a:solidFill>
                  <a:srgbClr val="0F1487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靈性死亡</a:t>
            </a:r>
            <a:r>
              <a:rPr b="1" i="0" lang="en-US" sz="3100" u="none" cap="none" strike="noStrike">
                <a:solidFill>
                  <a:srgbClr val="D1142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是因罪人與神的分離</a:t>
            </a:r>
            <a:endParaRPr b="1" i="0" sz="3100" u="none" cap="none" strike="noStrike">
              <a:solidFill>
                <a:srgbClr val="D1142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100" u="none" cap="none" strike="noStrike">
                <a:solidFill>
                  <a:srgbClr val="07376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3）</a:t>
            </a:r>
            <a:r>
              <a:rPr b="1" i="0" lang="en-US" sz="3100" u="none" cap="none" strike="noStrike">
                <a:solidFill>
                  <a:srgbClr val="120F8D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二次死亡指地獄裡永遠刑罰（</a:t>
            </a:r>
            <a:r>
              <a:rPr b="1" lang="en-US" sz="3100">
                <a:solidFill>
                  <a:srgbClr val="120F8D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啟20:6）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f852dc4c76_1_12"/>
          <p:cNvSpPr txBox="1"/>
          <p:nvPr>
            <p:ph type="title"/>
          </p:nvPr>
        </p:nvSpPr>
        <p:spPr>
          <a:xfrm>
            <a:off x="224668" y="270776"/>
            <a:ext cx="4804200" cy="11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700" u="none" cap="none" strike="noStrike">
                <a:solidFill>
                  <a:srgbClr val="130E91"/>
                </a:solidFill>
                <a:latin typeface="Arial"/>
                <a:ea typeface="Arial"/>
                <a:cs typeface="Arial"/>
                <a:sym typeface="Arial"/>
              </a:rPr>
              <a:t>新約聖經中的死亡</a:t>
            </a:r>
            <a:endParaRPr/>
          </a:p>
        </p:txBody>
      </p:sp>
      <p:sp>
        <p:nvSpPr>
          <p:cNvPr id="128" name="Google Shape;128;g3f852dc4c76_1_12"/>
          <p:cNvSpPr txBox="1"/>
          <p:nvPr>
            <p:ph idx="12" type="sldNum"/>
          </p:nvPr>
        </p:nvSpPr>
        <p:spPr>
          <a:xfrm>
            <a:off x="8497999" y="4444936"/>
            <a:ext cx="5487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129" name="Google Shape;129;g3f852dc4c76_1_12"/>
          <p:cNvSpPr/>
          <p:nvPr/>
        </p:nvSpPr>
        <p:spPr>
          <a:xfrm>
            <a:off x="577375" y="1138800"/>
            <a:ext cx="8358300" cy="2955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9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身體沒有靈魂是死的，信心沒有行為也是死的 （各2:26）</a:t>
            </a:r>
            <a:endParaRPr b="1" i="0" sz="2900" u="none" cap="none" strike="noStrike">
              <a:solidFill>
                <a:srgbClr val="0E15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9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叫人活著的乃是靈，肉體是無益的 （約6:63）</a:t>
            </a:r>
            <a:endParaRPr b="1" i="0" sz="2900" u="none" cap="none" strike="noStrike">
              <a:solidFill>
                <a:srgbClr val="0E15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9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父啊，我將我的靈魂交在你手裡！（路23:46）</a:t>
            </a:r>
            <a:endParaRPr b="1" i="0" sz="2900" u="none" cap="none" strike="noStrike">
              <a:solidFill>
                <a:srgbClr val="0E15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9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耶穌對他（強盜）說：“我實在告訴你，今日你要同我在樂園裡了”(路23:43)</a:t>
            </a:r>
            <a:endParaRPr b="1" sz="2900">
              <a:solidFill>
                <a:srgbClr val="0E15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3"/>
          <p:cNvSpPr txBox="1"/>
          <p:nvPr>
            <p:ph type="title"/>
          </p:nvPr>
        </p:nvSpPr>
        <p:spPr>
          <a:xfrm>
            <a:off x="133897" y="115376"/>
            <a:ext cx="7524747" cy="110205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800" u="none" cap="none" strike="noStrike">
                <a:solidFill>
                  <a:srgbClr val="0B1175"/>
                </a:solidFill>
                <a:latin typeface="Arial"/>
                <a:ea typeface="Arial"/>
                <a:cs typeface="Arial"/>
                <a:sym typeface="Arial"/>
              </a:rPr>
              <a:t>陰間和樂園 (Hades and Paradise)</a:t>
            </a:r>
            <a:endParaRPr/>
          </a:p>
        </p:txBody>
      </p:sp>
      <p:sp>
        <p:nvSpPr>
          <p:cNvPr id="135" name="Google Shape;135;p13"/>
          <p:cNvSpPr txBox="1"/>
          <p:nvPr>
            <p:ph idx="12" type="sldNum"/>
          </p:nvPr>
        </p:nvSpPr>
        <p:spPr>
          <a:xfrm>
            <a:off x="8497999" y="4444936"/>
            <a:ext cx="548718" cy="15240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136" name="Google Shape;136;p13"/>
          <p:cNvSpPr/>
          <p:nvPr/>
        </p:nvSpPr>
        <p:spPr>
          <a:xfrm>
            <a:off x="144698" y="1129535"/>
            <a:ext cx="8763166" cy="343787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0A0D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財主和拉撒路的比喻（路16:19-</a:t>
            </a:r>
            <a:r>
              <a:rPr b="1" lang="en-US" sz="2700">
                <a:solidFill>
                  <a:srgbClr val="0A0D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26</a:t>
            </a:r>
            <a:r>
              <a:rPr b="1" i="0" lang="en-US" sz="2700" u="none" cap="none" strike="noStrike">
                <a:solidFill>
                  <a:srgbClr val="0A0D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）</a:t>
            </a:r>
            <a:endParaRPr b="1" i="0" sz="2700" u="none" cap="none" strike="noStrike">
              <a:solidFill>
                <a:srgbClr val="0A0D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0A0D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- 拉撒路的靈魂在樂園（被天使帶去放在亞伯拉罕懷裡）</a:t>
            </a:r>
            <a:endParaRPr b="1" i="0" sz="2700" u="none" cap="none" strike="noStrike">
              <a:solidFill>
                <a:srgbClr val="0A0D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0A0D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- 財主的靈魂在陰間受痛苦，在火焰裡</a:t>
            </a:r>
            <a:endParaRPr b="1" i="0" sz="2700" u="none" cap="none" strike="noStrike">
              <a:solidFill>
                <a:srgbClr val="0A0D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0A0D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- </a:t>
            </a:r>
            <a:r>
              <a:rPr b="1" i="0" lang="en-US" sz="2700" u="none" cap="none" strike="noStrike">
                <a:solidFill>
                  <a:srgbClr val="C50D1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生前死後命運反轉</a:t>
            </a:r>
            <a:endParaRPr b="1" i="0" sz="2700" u="none" cap="none" strike="noStrike">
              <a:solidFill>
                <a:srgbClr val="0A0D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0A0D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-亞伯拉罕：</a:t>
            </a:r>
            <a:r>
              <a:rPr b="1" i="0" lang="en-US" sz="2700" u="none" cap="none" strike="noStrike">
                <a:solidFill>
                  <a:srgbClr val="E3122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在你我之間，有深淵限定，以致人要從這</a:t>
            </a:r>
            <a:endParaRPr b="1" i="0" sz="2700" u="none" cap="none" strike="noStrike">
              <a:solidFill>
                <a:srgbClr val="E3122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E3122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邊到  你們那邊，是不能的；要從那邊過到我們這邊，</a:t>
            </a:r>
            <a:endParaRPr b="1" i="0" sz="2700" u="none" cap="none" strike="noStrike">
              <a:solidFill>
                <a:srgbClr val="E3122E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E3122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也是不能的</a:t>
            </a:r>
            <a:r>
              <a:rPr b="1" i="0" lang="en-US" sz="2700" u="none" cap="none" strike="noStrike">
                <a:solidFill>
                  <a:srgbClr val="0A0D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（26）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2"/>
          <p:cNvSpPr txBox="1"/>
          <p:nvPr>
            <p:ph type="title"/>
          </p:nvPr>
        </p:nvSpPr>
        <p:spPr>
          <a:xfrm>
            <a:off x="265025" y="671225"/>
            <a:ext cx="8468700" cy="1101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0B1175"/>
                </a:solidFill>
              </a:rPr>
              <a:t>天堂和·地獄</a:t>
            </a:r>
            <a:r>
              <a:rPr b="1" i="0" lang="en-US" sz="3900" cap="none" strike="noStrike">
                <a:solidFill>
                  <a:srgbClr val="0B1175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2300"/>
          </a:p>
        </p:txBody>
      </p:sp>
      <p:sp>
        <p:nvSpPr>
          <p:cNvPr id="142" name="Google Shape;142;p12"/>
          <p:cNvSpPr txBox="1"/>
          <p:nvPr>
            <p:ph idx="12" type="sldNum"/>
          </p:nvPr>
        </p:nvSpPr>
        <p:spPr>
          <a:xfrm>
            <a:off x="8497999" y="4444936"/>
            <a:ext cx="548718" cy="15240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143" name="Google Shape;143;p12"/>
          <p:cNvSpPr/>
          <p:nvPr/>
        </p:nvSpPr>
        <p:spPr>
          <a:xfrm>
            <a:off x="966450" y="1248700"/>
            <a:ext cx="7211100" cy="3438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700" u="none" cap="none" strike="noStrike">
              <a:solidFill>
                <a:srgbClr val="7B041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1311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太10:28</a:t>
            </a:r>
            <a:r>
              <a:rPr b="1" i="0" lang="en-US" sz="2700" u="none" cap="none" strike="noStrike">
                <a:solidFill>
                  <a:srgbClr val="7B0A1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 </a:t>
            </a:r>
            <a:r>
              <a:rPr b="1" i="0" lang="en-US" sz="2700" u="none" cap="none" strike="noStrike">
                <a:solidFill>
                  <a:srgbClr val="CE0D1D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那殺身體不能殺靈魂的，不要怕他們；</a:t>
            </a:r>
            <a:r>
              <a:rPr b="1" i="0" lang="en-US" sz="2700" u="none" cap="none" strike="noStrike">
                <a:solidFill>
                  <a:srgbClr val="D40E1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惟有能把身體和靈魂都滅在地獄裡的，正要怕他</a:t>
            </a:r>
            <a:endParaRPr b="1" i="0" sz="2700" u="none" cap="none" strike="noStrike">
              <a:solidFill>
                <a:srgbClr val="7B051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700">
                <a:solidFill>
                  <a:srgbClr val="0B0E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我又看見那些因為給耶穌作見證，並為神之道</a:t>
            </a:r>
            <a:r>
              <a:rPr b="1" lang="en-US" sz="2700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被斬者的靈魂</a:t>
            </a:r>
            <a:r>
              <a:rPr b="1" lang="en-US" sz="2700">
                <a:solidFill>
                  <a:srgbClr val="0B0E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，和</a:t>
            </a:r>
            <a:r>
              <a:rPr b="1" lang="en-US" sz="2700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那些沒有拜過獸和獸像，也沒有在額上和手上受過他印記之人的靈魂</a:t>
            </a:r>
            <a:r>
              <a:rPr b="1" lang="en-US" sz="27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；</a:t>
            </a:r>
            <a:r>
              <a:rPr b="1" lang="en-US" sz="2700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他們都復活了</a:t>
            </a:r>
            <a:r>
              <a:rPr b="1" lang="en-US" sz="27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，與基督一同作王一千年。</a:t>
            </a:r>
            <a:endParaRPr>
              <a:solidFill>
                <a:srgbClr val="0E157B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f852dc4c76_1_19"/>
          <p:cNvSpPr txBox="1"/>
          <p:nvPr>
            <p:ph type="title"/>
          </p:nvPr>
        </p:nvSpPr>
        <p:spPr>
          <a:xfrm>
            <a:off x="265025" y="671225"/>
            <a:ext cx="8468700" cy="1101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rgbClr val="0B1175"/>
                </a:solidFill>
              </a:rPr>
              <a:t>天堂</a:t>
            </a:r>
            <a:r>
              <a:rPr b="1" lang="en-US" sz="4400">
                <a:solidFill>
                  <a:srgbClr val="0B1175"/>
                </a:solidFill>
              </a:rPr>
              <a:t>和</a:t>
            </a:r>
            <a:r>
              <a:rPr b="1" lang="en-US" sz="4400">
                <a:solidFill>
                  <a:srgbClr val="0B1175"/>
                </a:solidFill>
              </a:rPr>
              <a:t>地獄</a:t>
            </a:r>
            <a:endParaRPr sz="2300"/>
          </a:p>
        </p:txBody>
      </p:sp>
      <p:sp>
        <p:nvSpPr>
          <p:cNvPr id="149" name="Google Shape;149;g3f852dc4c76_1_19"/>
          <p:cNvSpPr txBox="1"/>
          <p:nvPr>
            <p:ph idx="12" type="sldNum"/>
          </p:nvPr>
        </p:nvSpPr>
        <p:spPr>
          <a:xfrm>
            <a:off x="8497999" y="4444936"/>
            <a:ext cx="5487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150" name="Google Shape;150;g3f852dc4c76_1_19"/>
          <p:cNvSpPr/>
          <p:nvPr/>
        </p:nvSpPr>
        <p:spPr>
          <a:xfrm>
            <a:off x="966450" y="1248700"/>
            <a:ext cx="7211100" cy="3438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700" u="none" cap="none" strike="noStrike">
              <a:solidFill>
                <a:srgbClr val="7B041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7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這是第一次的復活。5</a:t>
            </a:r>
            <a:r>
              <a:rPr lang="en-US">
                <a:solidFill>
                  <a:srgbClr val="0E157B"/>
                </a:solidFill>
              </a:rPr>
              <a:t> </a:t>
            </a:r>
            <a:r>
              <a:rPr b="1" lang="en-US" sz="2700">
                <a:solidFill>
                  <a:srgbClr val="1311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其餘的死人還沒有復活，直等那一千年完了（啟20:4-5）</a:t>
            </a:r>
            <a:endParaRPr b="1" sz="2700">
              <a:solidFill>
                <a:srgbClr val="1311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7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-13 於是海交出其中的死人；死亡和陰間也交出其中的死人，他們都照各人所行的受審判。14 </a:t>
            </a:r>
            <a:r>
              <a:rPr b="1" i="0" lang="en-US" sz="27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死亡</a:t>
            </a:r>
            <a:r>
              <a:rPr b="1" lang="en-US" sz="27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和</a:t>
            </a:r>
            <a:r>
              <a:rPr b="1" i="0" lang="en-US" sz="27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陰間</a:t>
            </a:r>
            <a:r>
              <a:rPr b="1" lang="en-US" sz="27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也被扔在火湖裏；這火湖就是第二次的死 （啟20:</a:t>
            </a:r>
            <a:r>
              <a:rPr b="1" i="0" lang="en-US" sz="27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13-14）</a:t>
            </a:r>
            <a:endParaRPr>
              <a:solidFill>
                <a:srgbClr val="0E157B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f852dc4c76_1_6"/>
          <p:cNvSpPr txBox="1"/>
          <p:nvPr>
            <p:ph type="title"/>
          </p:nvPr>
        </p:nvSpPr>
        <p:spPr>
          <a:xfrm>
            <a:off x="108497" y="166176"/>
            <a:ext cx="7524600" cy="11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200" u="none" cap="none" strike="noStrike">
                <a:solidFill>
                  <a:srgbClr val="0B1175"/>
                </a:solidFill>
                <a:latin typeface="Arial"/>
                <a:ea typeface="Arial"/>
                <a:cs typeface="Arial"/>
                <a:sym typeface="Arial"/>
              </a:rPr>
              <a:t>耶穌論復活 - 路加福音20:</a:t>
            </a:r>
            <a:r>
              <a:rPr b="1" lang="en-US" sz="4200">
                <a:solidFill>
                  <a:srgbClr val="0B1175"/>
                </a:solidFill>
              </a:rPr>
              <a:t>34</a:t>
            </a:r>
            <a:r>
              <a:rPr b="1" i="0" lang="en-US" sz="4200" u="none" cap="none" strike="noStrike">
                <a:solidFill>
                  <a:srgbClr val="0B1175"/>
                </a:solidFill>
                <a:latin typeface="Arial"/>
                <a:ea typeface="Arial"/>
                <a:cs typeface="Arial"/>
                <a:sym typeface="Arial"/>
              </a:rPr>
              <a:t>-38 </a:t>
            </a:r>
            <a:endParaRPr/>
          </a:p>
        </p:txBody>
      </p:sp>
      <p:sp>
        <p:nvSpPr>
          <p:cNvPr id="156" name="Google Shape;156;g3f852dc4c76_1_6"/>
          <p:cNvSpPr txBox="1"/>
          <p:nvPr>
            <p:ph idx="12" type="sldNum"/>
          </p:nvPr>
        </p:nvSpPr>
        <p:spPr>
          <a:xfrm>
            <a:off x="8497999" y="4444936"/>
            <a:ext cx="5487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157" name="Google Shape;157;g3f852dc4c76_1_6"/>
          <p:cNvSpPr/>
          <p:nvPr/>
        </p:nvSpPr>
        <p:spPr>
          <a:xfrm>
            <a:off x="119824" y="966418"/>
            <a:ext cx="9106500" cy="37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0606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-撒督該人常說沒有復活的事 （27），不信天使鬼魂；</a:t>
            </a:r>
            <a:endParaRPr b="1" i="0" sz="2800" u="none" cap="none" strike="noStrike">
              <a:solidFill>
                <a:srgbClr val="0606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0606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法利賽人兩樣都信（徒23:6-8）</a:t>
            </a:r>
            <a:endParaRPr b="1" i="0" sz="2800" u="none" cap="none" strike="noStrike">
              <a:solidFill>
                <a:srgbClr val="0606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DD0B1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-七個弟兄相繼過世娶同一個妻子，復活的時候妻子屬於誰呢？</a:t>
            </a:r>
            <a:endParaRPr b="1" i="0" sz="2800" u="none" cap="none" strike="noStrike">
              <a:solidFill>
                <a:srgbClr val="75050A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0606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-信徒復活以後不娶不嫁；像天使一樣不能再死（35-36）</a:t>
            </a:r>
            <a:endParaRPr b="1" i="0" sz="2800" u="none" cap="none" strike="noStrike">
              <a:solidFill>
                <a:srgbClr val="060675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0606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</a:t>
            </a:r>
            <a:r>
              <a:rPr b="1" i="0" lang="en-US" sz="2800" u="none" cap="none" strike="noStrike">
                <a:solidFill>
                  <a:srgbClr val="E50F2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神是亞伯拉罕，以撒，雅各的神，</a:t>
            </a:r>
            <a:r>
              <a:rPr b="1" i="0" lang="en-US" sz="2800" u="sng" cap="none" strike="noStrike">
                <a:solidFill>
                  <a:srgbClr val="FF152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原不是死人的神</a:t>
            </a:r>
            <a:r>
              <a:rPr b="1" i="0" lang="en-US" sz="2800" u="none" cap="none" strike="noStrike">
                <a:solidFill>
                  <a:srgbClr val="FF152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，</a:t>
            </a:r>
            <a:endParaRPr b="1" i="0" sz="2800" u="none" cap="none" strike="noStrike">
              <a:solidFill>
                <a:srgbClr val="FF1528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sng" cap="none" strike="noStrike">
                <a:solidFill>
                  <a:srgbClr val="FF152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乃是活人的神</a:t>
            </a:r>
            <a:r>
              <a:rPr b="1" i="0" lang="en-US" sz="2800" u="none" cap="none" strike="noStrike">
                <a:solidFill>
                  <a:srgbClr val="FF152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，</a:t>
            </a:r>
            <a:r>
              <a:rPr b="1" i="0" lang="en-US" sz="2800" u="sng" cap="none" strike="noStrike">
                <a:solidFill>
                  <a:srgbClr val="FF152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在他那裡，人都是活的</a:t>
            </a:r>
            <a:r>
              <a:rPr b="1" i="0" lang="en-US" sz="2800" u="none" cap="none" strike="noStrike">
                <a:solidFill>
                  <a:srgbClr val="FF1528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b="1" i="0" lang="en-US" sz="2800" u="none" cap="none" strike="noStrike">
                <a:solidFill>
                  <a:srgbClr val="0606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（37-38；</a:t>
            </a:r>
            <a:r>
              <a:rPr b="1" lang="en-US" sz="2800">
                <a:solidFill>
                  <a:srgbClr val="0606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出3:6</a:t>
            </a:r>
            <a:r>
              <a:rPr b="1" i="0" lang="en-US" sz="2800" u="none" cap="none" strike="noStrike">
                <a:solidFill>
                  <a:srgbClr val="0606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）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5"/>
          <p:cNvSpPr txBox="1"/>
          <p:nvPr>
            <p:ph type="title"/>
          </p:nvPr>
        </p:nvSpPr>
        <p:spPr>
          <a:xfrm>
            <a:off x="582497" y="477001"/>
            <a:ext cx="7524600" cy="11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200" u="none" cap="none" strike="noStrike">
                <a:solidFill>
                  <a:srgbClr val="0B1175"/>
                </a:solidFill>
                <a:latin typeface="Arial"/>
                <a:ea typeface="Arial"/>
                <a:cs typeface="Arial"/>
                <a:sym typeface="Arial"/>
              </a:rPr>
              <a:t>耶穌論復活 - </a:t>
            </a:r>
            <a:r>
              <a:rPr b="1" lang="en-US" sz="4200">
                <a:solidFill>
                  <a:srgbClr val="0B1175"/>
                </a:solidFill>
              </a:rPr>
              <a:t>雙重復活</a:t>
            </a:r>
            <a:endParaRPr/>
          </a:p>
        </p:txBody>
      </p:sp>
      <p:sp>
        <p:nvSpPr>
          <p:cNvPr id="163" name="Google Shape;163;p15"/>
          <p:cNvSpPr txBox="1"/>
          <p:nvPr>
            <p:ph idx="12" type="sldNum"/>
          </p:nvPr>
        </p:nvSpPr>
        <p:spPr>
          <a:xfrm>
            <a:off x="8497999" y="4444936"/>
            <a:ext cx="548718" cy="15240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164" name="Google Shape;164;p15"/>
          <p:cNvSpPr/>
          <p:nvPr/>
        </p:nvSpPr>
        <p:spPr>
          <a:xfrm>
            <a:off x="1240500" y="1447925"/>
            <a:ext cx="6676500" cy="266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0606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你們不要把這事看作稀奇，時候要到，凡在墳墓裏的，都要聽見他的聲音，就出來；29 </a:t>
            </a:r>
            <a:r>
              <a:rPr b="1" lang="en-US" sz="3000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行善的復活得生，作惡的復活定罪 </a:t>
            </a:r>
            <a:r>
              <a:rPr b="1" lang="en-US" sz="3000">
                <a:solidFill>
                  <a:srgbClr val="060675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（約翰福音5:28-29）</a:t>
            </a:r>
            <a:endParaRPr sz="16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16"/>
          <p:cNvSpPr txBox="1"/>
          <p:nvPr>
            <p:ph type="title"/>
          </p:nvPr>
        </p:nvSpPr>
        <p:spPr>
          <a:xfrm>
            <a:off x="448797" y="619501"/>
            <a:ext cx="7524600" cy="11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500" u="none" cap="none" strike="noStrike">
                <a:solidFill>
                  <a:srgbClr val="0E157B"/>
                </a:solidFill>
                <a:latin typeface="Arial"/>
                <a:ea typeface="Arial"/>
                <a:cs typeface="Arial"/>
                <a:sym typeface="Arial"/>
              </a:rPr>
              <a:t>保羅論復活</a:t>
            </a:r>
            <a:endParaRPr>
              <a:solidFill>
                <a:srgbClr val="0E157B"/>
              </a:solidFill>
            </a:endParaRPr>
          </a:p>
        </p:txBody>
      </p:sp>
      <p:sp>
        <p:nvSpPr>
          <p:cNvPr id="170" name="Google Shape;170;p16"/>
          <p:cNvSpPr txBox="1"/>
          <p:nvPr>
            <p:ph idx="12" type="sldNum"/>
          </p:nvPr>
        </p:nvSpPr>
        <p:spPr>
          <a:xfrm>
            <a:off x="8497999" y="4444936"/>
            <a:ext cx="548718" cy="15240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171" name="Google Shape;171;p16"/>
          <p:cNvSpPr/>
          <p:nvPr/>
        </p:nvSpPr>
        <p:spPr>
          <a:xfrm>
            <a:off x="574850" y="1509525"/>
            <a:ext cx="7977600" cy="314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教會中有人不信死人復活</a:t>
            </a:r>
            <a:r>
              <a:rPr b="1" lang="en-US" sz="30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和</a:t>
            </a:r>
            <a:r>
              <a:rPr b="1" i="0" lang="en-US" sz="30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基督復活 （</a:t>
            </a:r>
            <a:r>
              <a:rPr b="1" lang="en-US" sz="30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林前</a:t>
            </a:r>
            <a:r>
              <a:rPr b="1" i="0" lang="en-US" sz="30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15:12-13）</a:t>
            </a:r>
            <a:endParaRPr b="1" i="0" sz="3000" u="none" cap="none" strike="noStrike">
              <a:solidFill>
                <a:srgbClr val="0E15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復活的見證人：彼得</a:t>
            </a:r>
            <a:r>
              <a:rPr b="1" lang="en-US" sz="30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，</a:t>
            </a:r>
            <a:r>
              <a:rPr b="1" i="0" lang="en-US" sz="30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使徒，</a:t>
            </a:r>
            <a:r>
              <a:rPr b="1" lang="en-US" sz="30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雅各，</a:t>
            </a:r>
            <a:r>
              <a:rPr b="1" i="0" lang="en-US" sz="30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五百弟兄，保羅（</a:t>
            </a:r>
            <a:r>
              <a:rPr b="1" lang="en-US" sz="30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林前</a:t>
            </a:r>
            <a:r>
              <a:rPr b="1" i="0" lang="en-US" sz="30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15:5-</a:t>
            </a:r>
            <a:r>
              <a:rPr b="1" lang="en-US" sz="30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8</a:t>
            </a:r>
            <a:r>
              <a:rPr b="1" i="0" lang="en-US" sz="30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）</a:t>
            </a:r>
            <a:endParaRPr b="1" i="0" sz="3000" u="none" cap="none" strike="noStrike">
              <a:solidFill>
                <a:srgbClr val="0E15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FF193E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13 若沒有死人復活的事，基督也就沒有復活了。若基督沒有復活，我們所傳的便是枉然，你們所信的也是枉然 </a:t>
            </a:r>
            <a:r>
              <a:rPr b="1" lang="en-US" sz="30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（林前15:13-14）</a:t>
            </a:r>
            <a:endParaRPr b="1" sz="3000">
              <a:solidFill>
                <a:srgbClr val="0E15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3f852dc4c76_1_0"/>
          <p:cNvSpPr txBox="1"/>
          <p:nvPr>
            <p:ph type="title"/>
          </p:nvPr>
        </p:nvSpPr>
        <p:spPr>
          <a:xfrm>
            <a:off x="133897" y="407476"/>
            <a:ext cx="7524600" cy="11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500" u="none" cap="none" strike="noStrike">
                <a:solidFill>
                  <a:srgbClr val="0E157B"/>
                </a:solidFill>
                <a:latin typeface="Arial"/>
                <a:ea typeface="Arial"/>
                <a:cs typeface="Arial"/>
                <a:sym typeface="Arial"/>
              </a:rPr>
              <a:t>保羅論復活</a:t>
            </a:r>
            <a:r>
              <a:rPr b="1" i="0" lang="en-US" sz="4500" u="none" cap="none" strike="noStrike">
                <a:solidFill>
                  <a:srgbClr val="111AC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77" name="Google Shape;177;g3f852dc4c76_1_0"/>
          <p:cNvSpPr txBox="1"/>
          <p:nvPr>
            <p:ph idx="12" type="sldNum"/>
          </p:nvPr>
        </p:nvSpPr>
        <p:spPr>
          <a:xfrm>
            <a:off x="8497999" y="4444936"/>
            <a:ext cx="548700" cy="152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178" name="Google Shape;178;g3f852dc4c76_1_0"/>
          <p:cNvSpPr/>
          <p:nvPr/>
        </p:nvSpPr>
        <p:spPr>
          <a:xfrm>
            <a:off x="1032375" y="1457850"/>
            <a:ext cx="6867300" cy="282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我當日所領受又傳給你們的，第一，就是基督照聖經所說，</a:t>
            </a:r>
            <a:r>
              <a:rPr b="1" lang="en-US" sz="3000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為我們的罪死了</a:t>
            </a:r>
            <a:r>
              <a:rPr b="1" lang="en-US" sz="30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；4 而且埋葬了；又照聖經所說，</a:t>
            </a:r>
            <a:r>
              <a:rPr b="1" lang="en-US" sz="3000">
                <a:solidFill>
                  <a:srgbClr val="FF000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第三天復活了</a:t>
            </a:r>
            <a:r>
              <a:rPr b="1" i="0" lang="en-US" sz="30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（</a:t>
            </a:r>
            <a:r>
              <a:rPr b="1" lang="en-US" sz="30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林前</a:t>
            </a:r>
            <a:r>
              <a:rPr b="1" i="0" lang="en-US" sz="30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15:</a:t>
            </a:r>
            <a:r>
              <a:rPr b="1" lang="en-US" sz="30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</a:t>
            </a:r>
            <a:r>
              <a:rPr b="1" i="0" lang="en-US" sz="30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-4）</a:t>
            </a:r>
            <a:endParaRPr b="1" i="0" sz="3000" u="none" cap="none" strike="noStrike">
              <a:solidFill>
                <a:srgbClr val="0E15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E157B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"/>
          <p:cNvSpPr txBox="1"/>
          <p:nvPr>
            <p:ph type="title"/>
          </p:nvPr>
        </p:nvSpPr>
        <p:spPr>
          <a:xfrm>
            <a:off x="121197" y="178876"/>
            <a:ext cx="8724935" cy="135273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200" u="sng" cap="none" strike="noStrike">
                <a:solidFill>
                  <a:srgbClr val="0B1175"/>
                </a:solidFill>
                <a:latin typeface="Arial"/>
                <a:ea typeface="Arial"/>
                <a:cs typeface="Arial"/>
                <a:sym typeface="Arial"/>
              </a:rPr>
              <a:t>死後結局 （Personal Eschatology)</a:t>
            </a:r>
            <a:endParaRPr/>
          </a:p>
        </p:txBody>
      </p:sp>
      <p:sp>
        <p:nvSpPr>
          <p:cNvPr id="184" name="Google Shape;184;p11"/>
          <p:cNvSpPr txBox="1"/>
          <p:nvPr>
            <p:ph idx="12" type="sldNum"/>
          </p:nvPr>
        </p:nvSpPr>
        <p:spPr>
          <a:xfrm>
            <a:off x="8497999" y="4444936"/>
            <a:ext cx="548718" cy="15240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000">
                <a:solidFill>
                  <a:srgbClr val="7F7F7F"/>
                </a:solidFill>
              </a:rPr>
              <a:t>‹#›</a:t>
            </a:fld>
            <a:endParaRPr/>
          </a:p>
        </p:txBody>
      </p:sp>
      <p:sp>
        <p:nvSpPr>
          <p:cNvPr id="185" name="Google Shape;185;p11"/>
          <p:cNvSpPr/>
          <p:nvPr/>
        </p:nvSpPr>
        <p:spPr>
          <a:xfrm>
            <a:off x="679125" y="1164398"/>
            <a:ext cx="8367600" cy="3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900" u="none" cap="none" strike="noStrike">
                <a:solidFill>
                  <a:srgbClr val="C6103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-身體死亡靈魂脫身形式存在樂園陰間（paradise, hades)</a:t>
            </a:r>
            <a:r>
              <a:rPr b="1" i="0" lang="en-US" sz="2900" u="none" cap="none" strike="noStrike">
                <a:solidFill>
                  <a:srgbClr val="0B11A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（</a:t>
            </a:r>
            <a:r>
              <a:rPr b="1" i="0" lang="en-US" sz="2900" u="none" cap="none" strike="noStrike">
                <a:solidFill>
                  <a:srgbClr val="0D12A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中間狀態）</a:t>
            </a:r>
            <a:endParaRPr b="1" i="0" sz="2900" u="none" cap="none" strike="noStrike">
              <a:solidFill>
                <a:srgbClr val="C6103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900" u="none" cap="none" strike="noStrike">
                <a:solidFill>
                  <a:srgbClr val="C6103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-基督再來，義和惡的雙重復活（約5:29）</a:t>
            </a:r>
            <a:endParaRPr b="1" i="0" sz="2900" u="none" cap="none" strike="noStrike">
              <a:solidFill>
                <a:srgbClr val="C6103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900" u="none" cap="none" strike="noStrike">
                <a:solidFill>
                  <a:srgbClr val="0C12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-按行為接受最後審判 （啟20）</a:t>
            </a:r>
            <a:endParaRPr b="1" i="0" sz="2900" u="none" cap="none" strike="noStrike">
              <a:solidFill>
                <a:srgbClr val="0C12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9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-定罪的在地獄</a:t>
            </a:r>
            <a:r>
              <a:rPr b="1" lang="en-US" sz="29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(Hell)</a:t>
            </a:r>
            <a:r>
              <a:rPr b="1" i="0" lang="en-US" sz="29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受永遠的刑罰（eternal conscious torment)</a:t>
            </a:r>
            <a:endParaRPr b="1" i="0" sz="2900" u="none" cap="none" strike="noStrike">
              <a:solidFill>
                <a:srgbClr val="0E157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9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-在基督裡的藉信心稱義，</a:t>
            </a:r>
            <a:r>
              <a:rPr b="1" lang="en-US" sz="2900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在天堂（Heaven)</a:t>
            </a:r>
            <a:r>
              <a:rPr b="1" i="0" lang="en-US" sz="2900" u="none" cap="none" strike="noStrike">
                <a:solidFill>
                  <a:srgbClr val="0E157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得永生永恆獎賞</a:t>
            </a:r>
            <a:endParaRPr/>
          </a:p>
        </p:txBody>
      </p:sp>
      <p:sp>
        <p:nvSpPr>
          <p:cNvPr id="186" name="Google Shape;186;p11"/>
          <p:cNvSpPr/>
          <p:nvPr/>
        </p:nvSpPr>
        <p:spPr>
          <a:xfrm rot="5400000">
            <a:off x="-1409687" y="2603533"/>
            <a:ext cx="3403191" cy="524916"/>
          </a:xfrm>
          <a:custGeom>
            <a:rect b="b" l="l" r="r" t="t"/>
            <a:pathLst>
              <a:path extrusionOk="0" h="21600" w="21600">
                <a:moveTo>
                  <a:pt x="17128" y="7344"/>
                </a:moveTo>
                <a:lnTo>
                  <a:pt x="17128" y="0"/>
                </a:lnTo>
                <a:lnTo>
                  <a:pt x="21600" y="10800"/>
                </a:lnTo>
                <a:lnTo>
                  <a:pt x="17128" y="21600"/>
                </a:lnTo>
                <a:lnTo>
                  <a:pt x="17128" y="14256"/>
                </a:lnTo>
                <a:lnTo>
                  <a:pt x="0" y="14256"/>
                </a:lnTo>
                <a:lnTo>
                  <a:pt x="0" y="7344"/>
                </a:lnTo>
                <a:close/>
              </a:path>
            </a:pathLst>
          </a:custGeom>
          <a:gradFill>
            <a:gsLst>
              <a:gs pos="0">
                <a:srgbClr val="BDBDBD"/>
              </a:gs>
              <a:gs pos="35000">
                <a:srgbClr val="D0D0D0"/>
              </a:gs>
              <a:gs pos="100000">
                <a:srgbClr val="EDEDED"/>
              </a:gs>
            </a:gsLst>
            <a:lin ang="16200000" scaled="0"/>
          </a:gradFill>
          <a:ln cap="flat" cmpd="sng" w="25400">
            <a:solidFill>
              <a:srgbClr val="333333"/>
            </a:solidFill>
            <a:prstDash val="solid"/>
            <a:round/>
            <a:headEnd len="sm" w="sm" type="none"/>
            <a:tailEnd len="sm" w="sm" type="none"/>
          </a:ln>
          <a:effectLst>
            <a:outerShdw blurRad="38100" rotWithShape="0" dir="14062000" dist="23000">
              <a:srgbClr val="000000">
                <a:alpha val="34902"/>
              </a:srgbClr>
            </a:outerShdw>
          </a:effectLst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8"/>
          <p:cNvSpPr txBox="1"/>
          <p:nvPr>
            <p:ph type="title"/>
          </p:nvPr>
        </p:nvSpPr>
        <p:spPr>
          <a:xfrm>
            <a:off x="1462350" y="171475"/>
            <a:ext cx="6938700" cy="175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100">
                <a:solidFill>
                  <a:srgbClr val="0E0D92"/>
                </a:solidFill>
              </a:rPr>
              <a:t>      </a:t>
            </a:r>
            <a:r>
              <a:rPr b="1" lang="en-US" sz="5200">
                <a:solidFill>
                  <a:srgbClr val="1013A8"/>
                </a:solidFill>
              </a:rPr>
              <a:t>死亡和復活</a:t>
            </a:r>
            <a:endParaRPr/>
          </a:p>
        </p:txBody>
      </p:sp>
      <p:sp>
        <p:nvSpPr>
          <p:cNvPr id="192" name="Google Shape;192;p18"/>
          <p:cNvSpPr/>
          <p:nvPr/>
        </p:nvSpPr>
        <p:spPr>
          <a:xfrm>
            <a:off x="99274" y="957573"/>
            <a:ext cx="8945452" cy="43078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100" u="none" cap="none" strike="noStrike">
                <a:solidFill>
                  <a:srgbClr val="0F128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</a:t>
            </a:r>
            <a:r>
              <a:rPr b="1" i="0" lang="en-US" sz="3000" u="none" cap="none" strike="noStrike">
                <a:solidFill>
                  <a:srgbClr val="0F128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死亡</a:t>
            </a:r>
            <a:r>
              <a:rPr b="1" lang="en-US" sz="3000">
                <a:solidFill>
                  <a:srgbClr val="0F128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：身體，靈性，二次死亡</a:t>
            </a:r>
            <a:endParaRPr b="1" i="0" sz="3000" u="none" cap="none" strike="noStrike">
              <a:solidFill>
                <a:srgbClr val="0F1282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0F128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-死後靈魂是脫身的，臨時的中間狀態（disembody)</a:t>
            </a:r>
            <a:endParaRPr b="1" i="0" sz="3000" u="none" cap="none" strike="noStrike">
              <a:solidFill>
                <a:srgbClr val="2A14D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2A14D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</a:t>
            </a:r>
            <a:r>
              <a:rPr b="1" i="0" lang="en-US" sz="3000" u="none" cap="none" strike="noStrike">
                <a:solidFill>
                  <a:srgbClr val="D30F1D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信徒靈魂在樂園，非信徒靈魂在陰間</a:t>
            </a:r>
            <a:endParaRPr b="1" i="0" sz="3000" u="none" cap="none" strike="noStrike">
              <a:solidFill>
                <a:srgbClr val="2A14D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1D0E9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-耶穌基督首先復活，所有人都要復活</a:t>
            </a:r>
            <a:endParaRPr b="1" i="0" sz="3000" u="none" cap="none" strike="noStrike">
              <a:solidFill>
                <a:srgbClr val="1D0E9A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1D0E9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-身體復活是一種靈魂附體（re-embodiment)</a:t>
            </a:r>
            <a:endParaRPr b="1" i="0" sz="3000" u="none" cap="none" strike="noStrike">
              <a:solidFill>
                <a:srgbClr val="1D0E9A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1D0E9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</a:t>
            </a:r>
            <a:r>
              <a:rPr b="1" lang="en-US" sz="3000">
                <a:solidFill>
                  <a:srgbClr val="1D0E9A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信徒在天堂；不信的在地獄（最終目的地）</a:t>
            </a:r>
            <a:endParaRPr b="1" i="0" sz="3000" u="none" cap="none" strike="noStrike">
              <a:solidFill>
                <a:srgbClr val="2A14D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000" u="none" cap="none" strike="noStrike">
                <a:solidFill>
                  <a:srgbClr val="2A14D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</a:t>
            </a:r>
            <a:r>
              <a:rPr b="1" i="0" lang="en-US" sz="3000" u="none" cap="none" strike="noStrike">
                <a:solidFill>
                  <a:srgbClr val="D3152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神是活的神，也是活人的神（使人重生復活） </a:t>
            </a:r>
            <a:endParaRPr b="1" i="0" sz="3100" u="none" cap="none" strike="noStrike">
              <a:solidFill>
                <a:srgbClr val="2A14D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00" u="none" cap="none" strike="noStrike">
                <a:solidFill>
                  <a:srgbClr val="150A62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FFFFFF"/>
      </a:dk1>
      <a:lt1>
        <a:srgbClr val="FFFFFF"/>
      </a:lt1>
      <a:dk2>
        <a:srgbClr val="A7A7A7"/>
      </a:dk2>
      <a:lt2>
        <a:srgbClr val="535353"/>
      </a:lt2>
      <a:accent1>
        <a:srgbClr val="333333"/>
      </a:accent1>
      <a:accent2>
        <a:srgbClr val="5E2B97"/>
      </a:accent2>
      <a:accent3>
        <a:srgbClr val="7E57C2"/>
      </a:accent3>
      <a:accent4>
        <a:srgbClr val="C77025"/>
      </a:accent4>
      <a:accent5>
        <a:srgbClr val="009688"/>
      </a:accent5>
      <a:accent6>
        <a:srgbClr val="FFD600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333333"/>
      </a:accent1>
      <a:accent2>
        <a:srgbClr val="5E2B97"/>
      </a:accent2>
      <a:accent3>
        <a:srgbClr val="7E57C2"/>
      </a:accent3>
      <a:accent4>
        <a:srgbClr val="C77025"/>
      </a:accent4>
      <a:accent5>
        <a:srgbClr val="009688"/>
      </a:accent5>
      <a:accent6>
        <a:srgbClr val="FFD600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